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5" r:id="rId3"/>
    <p:sldMasterId id="2147483663" r:id="rId4"/>
    <p:sldMasterId id="2147483671" r:id="rId5"/>
    <p:sldMasterId id="2147483684" r:id="rId6"/>
    <p:sldMasterId id="2147483687" r:id="rId7"/>
    <p:sldMasterId id="2147483690" r:id="rId8"/>
    <p:sldMasterId id="2147483702" r:id="rId9"/>
  </p:sldMasterIdLst>
  <p:notesMasterIdLst>
    <p:notesMasterId r:id="rId11"/>
  </p:notesMasterIdLst>
  <p:sldIdLst>
    <p:sldId id="256" r:id="rId10"/>
    <p:sldId id="257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  <p:sldId id="341" r:id="rId93"/>
    <p:sldId id="342" r:id="rId94"/>
    <p:sldId id="343" r:id="rId95"/>
    <p:sldId id="344" r:id="rId96"/>
    <p:sldId id="345" r:id="rId97"/>
    <p:sldId id="346" r:id="rId98"/>
    <p:sldId id="347" r:id="rId99"/>
    <p:sldId id="348" r:id="rId100"/>
    <p:sldId id="349" r:id="rId101"/>
    <p:sldId id="350" r:id="rId102"/>
    <p:sldId id="351" r:id="rId103"/>
    <p:sldId id="352" r:id="rId104"/>
    <p:sldId id="353" r:id="rId105"/>
    <p:sldId id="354" r:id="rId106"/>
    <p:sldId id="355" r:id="rId107"/>
    <p:sldId id="356" r:id="rId108"/>
    <p:sldId id="357" r:id="rId109"/>
    <p:sldId id="300" r:id="rId110"/>
  </p:sldIdLst>
  <p:sldSz cx="12192000" cy="6858000"/>
  <p:notesSz cx="6858000" cy="9144000"/>
  <p:embeddedFontLst>
    <p:embeddedFont>
      <p:font typeface="Barlow SemiBold" panose="00000700000000000000"/>
      <p:bold r:id="rId114"/>
    </p:embeddedFont>
    <p:embeddedFont>
      <p:font typeface="Barlow" panose="00000500000000000000"/>
      <p:regular r:id="rId115"/>
      <p:bold r:id="rId116"/>
      <p:italic r:id="rId117"/>
      <p:boldItalic r:id="rId118"/>
    </p:embeddedFont>
    <p:embeddedFont>
      <p:font typeface="Calibri" panose="020F0502020204030204"/>
      <p:regular r:id="rId119"/>
      <p:bold r:id="rId120"/>
      <p:italic r:id="rId121"/>
      <p:boldItalic r:id="rId122"/>
    </p:embeddedFont>
    <p:embeddedFont>
      <p:font typeface="Comic Sans MS" panose="030F0702030302020204"/>
      <p:regular r:id="rId123"/>
    </p:embeddedFont>
    <p:embeddedFont>
      <p:font typeface="Roboto" panose="02000000000000000000"/>
      <p:regular r:id="rId124"/>
      <p:bold r:id="rId125"/>
      <p:italic r:id="rId126"/>
      <p:boldItalic r:id="rId1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9"/>
    <p:restoredTop sz="94654"/>
  </p:normalViewPr>
  <p:slideViewPr>
    <p:cSldViewPr snapToGrid="0" snapToObjects="1">
      <p:cViewPr varScale="1">
        <p:scale>
          <a:sx n="104" d="100"/>
          <a:sy n="104" d="100"/>
        </p:scale>
        <p:origin x="8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89.xml"/><Relationship Id="rId98" Type="http://schemas.openxmlformats.org/officeDocument/2006/relationships/slide" Target="slides/slide88.xml"/><Relationship Id="rId97" Type="http://schemas.openxmlformats.org/officeDocument/2006/relationships/slide" Target="slides/slide87.xml"/><Relationship Id="rId96" Type="http://schemas.openxmlformats.org/officeDocument/2006/relationships/slide" Target="slides/slide86.xml"/><Relationship Id="rId95" Type="http://schemas.openxmlformats.org/officeDocument/2006/relationships/slide" Target="slides/slide85.xml"/><Relationship Id="rId94" Type="http://schemas.openxmlformats.org/officeDocument/2006/relationships/slide" Target="slides/slide84.xml"/><Relationship Id="rId93" Type="http://schemas.openxmlformats.org/officeDocument/2006/relationships/slide" Target="slides/slide83.xml"/><Relationship Id="rId92" Type="http://schemas.openxmlformats.org/officeDocument/2006/relationships/slide" Target="slides/slide82.xml"/><Relationship Id="rId91" Type="http://schemas.openxmlformats.org/officeDocument/2006/relationships/slide" Target="slides/slide81.xml"/><Relationship Id="rId90" Type="http://schemas.openxmlformats.org/officeDocument/2006/relationships/slide" Target="slides/slide80.xml"/><Relationship Id="rId9" Type="http://schemas.openxmlformats.org/officeDocument/2006/relationships/slideMaster" Target="slideMasters/slideMaster8.xml"/><Relationship Id="rId89" Type="http://schemas.openxmlformats.org/officeDocument/2006/relationships/slide" Target="slides/slide79.xml"/><Relationship Id="rId88" Type="http://schemas.openxmlformats.org/officeDocument/2006/relationships/slide" Target="slides/slide78.xml"/><Relationship Id="rId87" Type="http://schemas.openxmlformats.org/officeDocument/2006/relationships/slide" Target="slides/slide77.xml"/><Relationship Id="rId86" Type="http://schemas.openxmlformats.org/officeDocument/2006/relationships/slide" Target="slides/slide76.xml"/><Relationship Id="rId85" Type="http://schemas.openxmlformats.org/officeDocument/2006/relationships/slide" Target="slides/slide75.xml"/><Relationship Id="rId84" Type="http://schemas.openxmlformats.org/officeDocument/2006/relationships/slide" Target="slides/slide74.xml"/><Relationship Id="rId83" Type="http://schemas.openxmlformats.org/officeDocument/2006/relationships/slide" Target="slides/slide73.xml"/><Relationship Id="rId82" Type="http://schemas.openxmlformats.org/officeDocument/2006/relationships/slide" Target="slides/slide72.xml"/><Relationship Id="rId81" Type="http://schemas.openxmlformats.org/officeDocument/2006/relationships/slide" Target="slides/slide71.xml"/><Relationship Id="rId80" Type="http://schemas.openxmlformats.org/officeDocument/2006/relationships/slide" Target="slides/slide70.xml"/><Relationship Id="rId8" Type="http://schemas.openxmlformats.org/officeDocument/2006/relationships/slideMaster" Target="slideMasters/slideMaster7.xml"/><Relationship Id="rId79" Type="http://schemas.openxmlformats.org/officeDocument/2006/relationships/slide" Target="slides/slide69.xml"/><Relationship Id="rId78" Type="http://schemas.openxmlformats.org/officeDocument/2006/relationships/slide" Target="slides/slide68.xml"/><Relationship Id="rId77" Type="http://schemas.openxmlformats.org/officeDocument/2006/relationships/slide" Target="slides/slide67.xml"/><Relationship Id="rId76" Type="http://schemas.openxmlformats.org/officeDocument/2006/relationships/slide" Target="slides/slide66.xml"/><Relationship Id="rId75" Type="http://schemas.openxmlformats.org/officeDocument/2006/relationships/slide" Target="slides/slide65.xml"/><Relationship Id="rId74" Type="http://schemas.openxmlformats.org/officeDocument/2006/relationships/slide" Target="slides/slide64.xml"/><Relationship Id="rId73" Type="http://schemas.openxmlformats.org/officeDocument/2006/relationships/slide" Target="slides/slide63.xml"/><Relationship Id="rId72" Type="http://schemas.openxmlformats.org/officeDocument/2006/relationships/slide" Target="slides/slide62.xml"/><Relationship Id="rId71" Type="http://schemas.openxmlformats.org/officeDocument/2006/relationships/slide" Target="slides/slide61.xml"/><Relationship Id="rId70" Type="http://schemas.openxmlformats.org/officeDocument/2006/relationships/slide" Target="slides/slide60.xml"/><Relationship Id="rId7" Type="http://schemas.openxmlformats.org/officeDocument/2006/relationships/slideMaster" Target="slideMasters/slideMaster6.xml"/><Relationship Id="rId69" Type="http://schemas.openxmlformats.org/officeDocument/2006/relationships/slide" Target="slides/slide59.xml"/><Relationship Id="rId68" Type="http://schemas.openxmlformats.org/officeDocument/2006/relationships/slide" Target="slides/slide58.xml"/><Relationship Id="rId67" Type="http://schemas.openxmlformats.org/officeDocument/2006/relationships/slide" Target="slides/slide57.xml"/><Relationship Id="rId66" Type="http://schemas.openxmlformats.org/officeDocument/2006/relationships/slide" Target="slides/slide56.xml"/><Relationship Id="rId65" Type="http://schemas.openxmlformats.org/officeDocument/2006/relationships/slide" Target="slides/slide55.xml"/><Relationship Id="rId64" Type="http://schemas.openxmlformats.org/officeDocument/2006/relationships/slide" Target="slides/slide54.xml"/><Relationship Id="rId63" Type="http://schemas.openxmlformats.org/officeDocument/2006/relationships/slide" Target="slides/slide53.xml"/><Relationship Id="rId62" Type="http://schemas.openxmlformats.org/officeDocument/2006/relationships/slide" Target="slides/slide52.xml"/><Relationship Id="rId61" Type="http://schemas.openxmlformats.org/officeDocument/2006/relationships/slide" Target="slides/slide51.xml"/><Relationship Id="rId60" Type="http://schemas.openxmlformats.org/officeDocument/2006/relationships/slide" Target="slides/slide50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49.xml"/><Relationship Id="rId58" Type="http://schemas.openxmlformats.org/officeDocument/2006/relationships/slide" Target="slides/slide48.xml"/><Relationship Id="rId57" Type="http://schemas.openxmlformats.org/officeDocument/2006/relationships/slide" Target="slides/slide47.xml"/><Relationship Id="rId56" Type="http://schemas.openxmlformats.org/officeDocument/2006/relationships/slide" Target="slides/slide46.xml"/><Relationship Id="rId55" Type="http://schemas.openxmlformats.org/officeDocument/2006/relationships/slide" Target="slides/slide45.xml"/><Relationship Id="rId54" Type="http://schemas.openxmlformats.org/officeDocument/2006/relationships/slide" Target="slides/slide44.xml"/><Relationship Id="rId53" Type="http://schemas.openxmlformats.org/officeDocument/2006/relationships/slide" Target="slides/slide43.xml"/><Relationship Id="rId52" Type="http://schemas.openxmlformats.org/officeDocument/2006/relationships/slide" Target="slides/slide42.xml"/><Relationship Id="rId51" Type="http://schemas.openxmlformats.org/officeDocument/2006/relationships/slide" Target="slides/slide41.xml"/><Relationship Id="rId50" Type="http://schemas.openxmlformats.org/officeDocument/2006/relationships/slide" Target="slides/slide40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39.xml"/><Relationship Id="rId48" Type="http://schemas.openxmlformats.org/officeDocument/2006/relationships/slide" Target="slides/slide38.xml"/><Relationship Id="rId47" Type="http://schemas.openxmlformats.org/officeDocument/2006/relationships/slide" Target="slides/slide37.xml"/><Relationship Id="rId46" Type="http://schemas.openxmlformats.org/officeDocument/2006/relationships/slide" Target="slides/slide36.xml"/><Relationship Id="rId45" Type="http://schemas.openxmlformats.org/officeDocument/2006/relationships/slide" Target="slides/slide35.xml"/><Relationship Id="rId44" Type="http://schemas.openxmlformats.org/officeDocument/2006/relationships/slide" Target="slides/slide34.xml"/><Relationship Id="rId43" Type="http://schemas.openxmlformats.org/officeDocument/2006/relationships/slide" Target="slides/slide33.xml"/><Relationship Id="rId42" Type="http://schemas.openxmlformats.org/officeDocument/2006/relationships/slide" Target="slides/slide32.xml"/><Relationship Id="rId41" Type="http://schemas.openxmlformats.org/officeDocument/2006/relationships/slide" Target="slides/slide31.xml"/><Relationship Id="rId40" Type="http://schemas.openxmlformats.org/officeDocument/2006/relationships/slide" Target="slides/slide30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29.xml"/><Relationship Id="rId38" Type="http://schemas.openxmlformats.org/officeDocument/2006/relationships/slide" Target="slides/slide28.xml"/><Relationship Id="rId37" Type="http://schemas.openxmlformats.org/officeDocument/2006/relationships/slide" Target="slides/slide27.xml"/><Relationship Id="rId36" Type="http://schemas.openxmlformats.org/officeDocument/2006/relationships/slide" Target="slides/slide26.xml"/><Relationship Id="rId35" Type="http://schemas.openxmlformats.org/officeDocument/2006/relationships/slide" Target="slides/slide25.xml"/><Relationship Id="rId34" Type="http://schemas.openxmlformats.org/officeDocument/2006/relationships/slide" Target="slides/slide24.xml"/><Relationship Id="rId33" Type="http://schemas.openxmlformats.org/officeDocument/2006/relationships/slide" Target="slides/slide23.xml"/><Relationship Id="rId32" Type="http://schemas.openxmlformats.org/officeDocument/2006/relationships/slide" Target="slides/slide22.xml"/><Relationship Id="rId31" Type="http://schemas.openxmlformats.org/officeDocument/2006/relationships/slide" Target="slides/slide21.xml"/><Relationship Id="rId30" Type="http://schemas.openxmlformats.org/officeDocument/2006/relationships/slide" Target="slides/slide20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19.xml"/><Relationship Id="rId28" Type="http://schemas.openxmlformats.org/officeDocument/2006/relationships/slide" Target="slides/slide18.xml"/><Relationship Id="rId27" Type="http://schemas.openxmlformats.org/officeDocument/2006/relationships/slide" Target="slides/slide17.xml"/><Relationship Id="rId26" Type="http://schemas.openxmlformats.org/officeDocument/2006/relationships/slide" Target="slides/slide16.xml"/><Relationship Id="rId25" Type="http://schemas.openxmlformats.org/officeDocument/2006/relationships/slide" Target="slides/slide15.xml"/><Relationship Id="rId24" Type="http://schemas.openxmlformats.org/officeDocument/2006/relationships/slide" Target="slides/slide14.xml"/><Relationship Id="rId23" Type="http://schemas.openxmlformats.org/officeDocument/2006/relationships/slide" Target="slides/slide13.xml"/><Relationship Id="rId22" Type="http://schemas.openxmlformats.org/officeDocument/2006/relationships/slide" Target="slides/slide12.xml"/><Relationship Id="rId21" Type="http://schemas.openxmlformats.org/officeDocument/2006/relationships/slide" Target="slides/slide11.xml"/><Relationship Id="rId20" Type="http://schemas.openxmlformats.org/officeDocument/2006/relationships/slide" Target="slides/slide10.xml"/><Relationship Id="rId2" Type="http://schemas.openxmlformats.org/officeDocument/2006/relationships/theme" Target="theme/theme1.xml"/><Relationship Id="rId19" Type="http://schemas.openxmlformats.org/officeDocument/2006/relationships/slide" Target="slides/slide9.xml"/><Relationship Id="rId18" Type="http://schemas.openxmlformats.org/officeDocument/2006/relationships/slide" Target="slides/slide8.xml"/><Relationship Id="rId17" Type="http://schemas.openxmlformats.org/officeDocument/2006/relationships/slide" Target="slides/slide7.xml"/><Relationship Id="rId16" Type="http://schemas.openxmlformats.org/officeDocument/2006/relationships/slide" Target="slides/slide6.xml"/><Relationship Id="rId15" Type="http://schemas.openxmlformats.org/officeDocument/2006/relationships/slide" Target="slides/slide5.xml"/><Relationship Id="rId14" Type="http://schemas.openxmlformats.org/officeDocument/2006/relationships/slide" Target="slides/slide4.xml"/><Relationship Id="rId13" Type="http://schemas.openxmlformats.org/officeDocument/2006/relationships/slide" Target="slides/slide3.xml"/><Relationship Id="rId127" Type="http://schemas.openxmlformats.org/officeDocument/2006/relationships/font" Target="fonts/font14.fntdata"/><Relationship Id="rId126" Type="http://schemas.openxmlformats.org/officeDocument/2006/relationships/font" Target="fonts/font13.fntdata"/><Relationship Id="rId125" Type="http://schemas.openxmlformats.org/officeDocument/2006/relationships/font" Target="fonts/font12.fntdata"/><Relationship Id="rId124" Type="http://schemas.openxmlformats.org/officeDocument/2006/relationships/font" Target="fonts/font11.fntdata"/><Relationship Id="rId123" Type="http://schemas.openxmlformats.org/officeDocument/2006/relationships/font" Target="fonts/font10.fntdata"/><Relationship Id="rId122" Type="http://schemas.openxmlformats.org/officeDocument/2006/relationships/font" Target="fonts/font9.fntdata"/><Relationship Id="rId121" Type="http://schemas.openxmlformats.org/officeDocument/2006/relationships/font" Target="fonts/font8.fntdata"/><Relationship Id="rId120" Type="http://schemas.openxmlformats.org/officeDocument/2006/relationships/font" Target="fonts/font7.fntdata"/><Relationship Id="rId12" Type="http://schemas.openxmlformats.org/officeDocument/2006/relationships/slide" Target="slides/slide2.xml"/><Relationship Id="rId119" Type="http://schemas.openxmlformats.org/officeDocument/2006/relationships/font" Target="fonts/font6.fntdata"/><Relationship Id="rId118" Type="http://schemas.openxmlformats.org/officeDocument/2006/relationships/font" Target="fonts/font5.fntdata"/><Relationship Id="rId117" Type="http://schemas.openxmlformats.org/officeDocument/2006/relationships/font" Target="fonts/font4.fntdata"/><Relationship Id="rId116" Type="http://schemas.openxmlformats.org/officeDocument/2006/relationships/font" Target="fonts/font3.fntdata"/><Relationship Id="rId115" Type="http://schemas.openxmlformats.org/officeDocument/2006/relationships/font" Target="fonts/font2.fntdata"/><Relationship Id="rId114" Type="http://schemas.openxmlformats.org/officeDocument/2006/relationships/font" Target="fonts/font1.fntdata"/><Relationship Id="rId113" Type="http://schemas.openxmlformats.org/officeDocument/2006/relationships/tableStyles" Target="tableStyles.xml"/><Relationship Id="rId112" Type="http://schemas.openxmlformats.org/officeDocument/2006/relationships/viewProps" Target="viewProps.xml"/><Relationship Id="rId111" Type="http://schemas.openxmlformats.org/officeDocument/2006/relationships/presProps" Target="presProps.xml"/><Relationship Id="rId110" Type="http://schemas.openxmlformats.org/officeDocument/2006/relationships/slide" Target="slides/slide100.xml"/><Relationship Id="rId11" Type="http://schemas.openxmlformats.org/officeDocument/2006/relationships/notesMaster" Target="notesMasters/notesMaster1.xml"/><Relationship Id="rId109" Type="http://schemas.openxmlformats.org/officeDocument/2006/relationships/slide" Target="slides/slide99.xml"/><Relationship Id="rId108" Type="http://schemas.openxmlformats.org/officeDocument/2006/relationships/slide" Target="slides/slide98.xml"/><Relationship Id="rId107" Type="http://schemas.openxmlformats.org/officeDocument/2006/relationships/slide" Target="slides/slide97.xml"/><Relationship Id="rId106" Type="http://schemas.openxmlformats.org/officeDocument/2006/relationships/slide" Target="slides/slide96.xml"/><Relationship Id="rId105" Type="http://schemas.openxmlformats.org/officeDocument/2006/relationships/slide" Target="slides/slide95.xml"/><Relationship Id="rId104" Type="http://schemas.openxmlformats.org/officeDocument/2006/relationships/slide" Target="slides/slide94.xml"/><Relationship Id="rId103" Type="http://schemas.openxmlformats.org/officeDocument/2006/relationships/slide" Target="slides/slide93.xml"/><Relationship Id="rId102" Type="http://schemas.openxmlformats.org/officeDocument/2006/relationships/slide" Target="slides/slide92.xml"/><Relationship Id="rId101" Type="http://schemas.openxmlformats.org/officeDocument/2006/relationships/slide" Target="slides/slide91.xml"/><Relationship Id="rId100" Type="http://schemas.openxmlformats.org/officeDocument/2006/relationships/slide" Target="slides/slide90.xml"/><Relationship Id="rId10" Type="http://schemas.openxmlformats.org/officeDocument/2006/relationships/slide" Target="slides/slid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8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5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8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66" name="Google Shape;2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e3681fd6ca_0_6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49" name="Google Shape;449;ge3681fd6ca_0_6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7" name="Google Shape;104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e3681fd6ca_0_66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69" name="Google Shape;469;ge3681fd6ca_0_6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e3681fd6ca_0_67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78" name="Google Shape;478;ge3681fd6ca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e3681fd6ca_0_6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85" name="Google Shape;485;ge3681fd6ca_0_6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e3681fd6ca_0_68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94" name="Google Shape;494;ge3681fd6ca_0_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e3681fd6ca_0_6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04" name="Google Shape;504;ge3681fd6ca_0_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e3681fd6ca_0_70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11" name="Google Shape;511;ge3681fd6ca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e3681fd6ca_0_7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17" name="Google Shape;517;ge3681fd6ca_0_7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e3681fd6ca_0_7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28" name="Google Shape;528;ge3681fd6ca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ge3681fd6ca_0_7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39" name="Google Shape;539;ge3681fd6ca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2" name="Google Shape;2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e3681fd6ca_0_7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50" name="Google Shape;550;ge3681fd6ca_0_7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e3681fd6ca_0_7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57" name="Google Shape;557;ge3681fd6ca_0_7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ge3681fd6ca_0_7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63" name="Google Shape;563;ge3681fd6ca_0_7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e3681fd6ca_0_7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76" name="Google Shape;576;ge3681fd6ca_0_7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e3681fd6ca_0_76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587" name="Google Shape;587;ge3681fd6ca_0_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e3681fd6ca_0_8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7" name="Google Shape;637;ge3681fd6ca_0_8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Enseñar el backlog de </a:t>
            </a:r>
            <a:endParaRPr lang="en-GB"/>
          </a:p>
        </p:txBody>
      </p:sp>
      <p:sp>
        <p:nvSpPr>
          <p:cNvPr id="638" name="Google Shape;638;ge3681fd6ca_0_8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e3681fd6ca_0_8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646" name="Google Shape;646;ge3681fd6ca_0_8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ge3681fd6ca_0_8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658" name="Google Shape;658;ge3681fd6ca_0_8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ge3681fd6ca_0_8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669" name="Google Shape;669;ge3681fd6ca_0_8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e3681fd6ca_0_85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678" name="Google Shape;678;ge3681fd6ca_0_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e3681fd6ca_0_5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40" name="Google Shape;340;ge3681fd6ca_0_5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ge3681fd6ca_0_8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691" name="Google Shape;691;ge3681fd6ca_0_8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ge3681fd6ca_0_8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02" name="Google Shape;702;ge3681fd6ca_0_8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e3681fd6ca_0_8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13" name="Google Shape;713;ge3681fd6ca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e3681fd6ca_0_8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25" name="Google Shape;725;ge3681fd6ca_0_8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ge3681fd6ca_0_90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37" name="Google Shape;737;ge3681fd6ca_0_9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ge3681fd6ca_0_9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48" name="Google Shape;748;ge3681fd6ca_0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e3681fd6ca_0_9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59" name="Google Shape;759;ge3681fd6ca_0_9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e3681fd6ca_0_9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73" name="Google Shape;773;ge3681fd6ca_0_9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ge3681fd6ca_0_9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84" name="Google Shape;784;ge3681fd6ca_0_9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e3681fd6ca_0_9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792" name="Google Shape;792;ge3681fd6ca_0_9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e3681fd6ca_0_5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50" name="Google Shape;350;ge3681fd6ca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03" name="Google Shape;8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3" name="Google Shape;81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Johnny</a:t>
            </a:r>
            <a:endParaRPr lang="en-GB"/>
          </a:p>
        </p:txBody>
      </p:sp>
      <p:sp>
        <p:nvSpPr>
          <p:cNvPr id="814" name="Google Shape;814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24" name="Google Shape;82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Johnny</a:t>
            </a:r>
            <a:endParaRPr lang="en-GB"/>
          </a:p>
        </p:txBody>
      </p:sp>
      <p:sp>
        <p:nvSpPr>
          <p:cNvPr id="825" name="Google Shape;82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6" name="Google Shape;83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2 min</a:t>
            </a:r>
            <a:endParaRPr lang="en-GB" b="1"/>
          </a:p>
        </p:txBody>
      </p:sp>
      <p:sp>
        <p:nvSpPr>
          <p:cNvPr id="837" name="Google Shape;83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5" name="Google Shape;84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Charlie</a:t>
            </a:r>
            <a:endParaRPr lang="en-GB"/>
          </a:p>
        </p:txBody>
      </p:sp>
      <p:sp>
        <p:nvSpPr>
          <p:cNvPr id="846" name="Google Shape;84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5" name="Google Shape;85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Charlie</a:t>
            </a:r>
            <a:endParaRPr lang="en-GB"/>
          </a:p>
        </p:txBody>
      </p:sp>
      <p:sp>
        <p:nvSpPr>
          <p:cNvPr id="856" name="Google Shape;85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4" name="Google Shape;86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3 min - Charlie</a:t>
            </a:r>
            <a:endParaRPr lang="en-GB"/>
          </a:p>
        </p:txBody>
      </p:sp>
      <p:sp>
        <p:nvSpPr>
          <p:cNvPr id="865" name="Google Shape;865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2" name="Google Shape;8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3" name="Google Shape;87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Charlie</a:t>
            </a:r>
            <a:endParaRPr lang="en-GB"/>
          </a:p>
        </p:txBody>
      </p:sp>
      <p:sp>
        <p:nvSpPr>
          <p:cNvPr id="874" name="Google Shape;87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2" name="Google Shape;882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Charlie</a:t>
            </a:r>
            <a:endParaRPr lang="en-GB"/>
          </a:p>
        </p:txBody>
      </p:sp>
      <p:sp>
        <p:nvSpPr>
          <p:cNvPr id="883" name="Google Shape;883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890" name="Google Shape;89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e3681fd6ca_0_5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60" name="Google Shape;360;ge3681fd6ca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8" name="Google Shape;89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Kaizen: Proceso de mejora continua, que hicimos bien, que Lider de Serviciodemos hacer mejor, empezar hacer </a:t>
            </a:r>
            <a:r>
              <a:rPr lang="en-GB" b="1"/>
              <a:t>3 min  Charlie</a:t>
            </a:r>
            <a:endParaRPr b="1"/>
          </a:p>
        </p:txBody>
      </p:sp>
      <p:sp>
        <p:nvSpPr>
          <p:cNvPr id="899" name="Google Shape;899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7" name="Google Shape;90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2 min Charlie</a:t>
            </a:r>
            <a:endParaRPr lang="en-GB"/>
          </a:p>
        </p:txBody>
      </p:sp>
      <p:sp>
        <p:nvSpPr>
          <p:cNvPr id="908" name="Google Shape;908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4" name="Google Shape;91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2 min charlie</a:t>
            </a:r>
            <a:endParaRPr lang="en-GB"/>
          </a:p>
        </p:txBody>
      </p:sp>
      <p:sp>
        <p:nvSpPr>
          <p:cNvPr id="915" name="Google Shape;915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3" name="Google Shape;923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5 min Charlie </a:t>
            </a:r>
            <a:endParaRPr lang="en-GB"/>
          </a:p>
        </p:txBody>
      </p:sp>
      <p:sp>
        <p:nvSpPr>
          <p:cNvPr id="924" name="Google Shape;924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32" name="Google Shape;932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38" name="Google Shape;93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48" name="Google Shape;9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53" name="Google Shape;9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63" name="Google Shape;96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71" name="Google Shape;97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e3681fd6ca_0_5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70" name="Google Shape;370;ge3681fd6ca_0_5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81" name="Google Shape;98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991" name="Google Shape;99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04" name="Google Shape;100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10" name="Google Shape;1010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19" name="Google Shape;101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7" name="Google Shape;1027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Johnny</a:t>
            </a:r>
            <a:endParaRPr lang="en-GB"/>
          </a:p>
        </p:txBody>
      </p:sp>
      <p:sp>
        <p:nvSpPr>
          <p:cNvPr id="1028" name="Google Shape;1028;p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34" name="Google Shape;1034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45" name="Google Shape;104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53" name="Google Shape;105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60" name="Google Shape;106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e3681fd6ca_0_57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78" name="Google Shape;378;ge3681fd6ca_0_5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067" name="Google Shape;1067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4" name="Google Shape;1074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Enfoque en crear valor para el negocio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Entregar valor – identificar barreras lo más temprano posible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Optimizar valor – simplificar procesos , disminuir los hand-offs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Optimizar sistemas – Todo ( procesos mas sistemas TI ) , proponer nuevas formas - innovar</a:t>
            </a:r>
            <a:endParaRPr lang="en-GB"/>
          </a:p>
        </p:txBody>
      </p:sp>
      <p:sp>
        <p:nvSpPr>
          <p:cNvPr id="1075" name="Google Shape;1075;p3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1" name="Google Shape;1081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Todos se enfocan en la mejora del valor 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Lean -  Base de todo en negocio:  Minimizar los riesgos ( cuestan plata )  y desperdicios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Agile – Filosofia de capacidad flexible y respuesta al cambio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Scrum – NO ES UNA METOFDOLOGIA:  Marco de trabajo  ( Caja de herramientas ) , roles, practicas y herramientas</a:t>
            </a:r>
            <a:endParaRPr lang="en-GB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Kanban – Metodologia enfocada en entrega continua </a:t>
            </a:r>
            <a:endParaRPr lang="en-GB"/>
          </a:p>
        </p:txBody>
      </p:sp>
      <p:sp>
        <p:nvSpPr>
          <p:cNvPr id="1082" name="Google Shape;1082;p3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" name="Google Shape;1105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6" name="Google Shape;1106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 b="1"/>
              <a:t>3 min</a:t>
            </a:r>
            <a:endParaRPr lang="en-GB" b="1"/>
          </a:p>
        </p:txBody>
      </p:sp>
      <p:sp>
        <p:nvSpPr>
          <p:cNvPr id="1107" name="Google Shape;1107;p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3" name="Google Shape;111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4" name="Google Shape;1134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135" name="Google Shape;113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p4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141" name="Google Shape;114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4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149" name="Google Shape;1149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155" name="Google Shape;115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3" name="Google Shape;1163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e3681fd6ca_0_5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387" name="Google Shape;387;ge3681fd6ca_0_5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4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185" name="Google Shape;1185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2" name="Google Shape;1192;p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193" name="Google Shape;1193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Google Shape;1200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1" name="Google Shape;1201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223" name="Google Shape;122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5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229" name="Google Shape;122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5" name="Google Shape;1235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5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257" name="Google Shape;125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2" name="Google Shape;1262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gf6c9ba7cbc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4" name="Google Shape;1284;gf6c9ba7cbc_0_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5" name="Google Shape;1285;gf6c9ba7cbc_0_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fld id="{00000000-1234-1234-1234-123412341234}" type="slidenum"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1" name="Google Shape;1291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e3681fd6ca_0_6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439" name="Google Shape;439;ge3681fd6ca_0_6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313" name="Google Shape;1313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" name="Google Shape;1344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5" name="Google Shape;1345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5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367" name="Google Shape;136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Google Shape;1374;p6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375" name="Google Shape;1375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4" name="Google Shape;1384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 panose="020F0502020204030204"/>
              <a:buNone/>
            </a:pPr>
            <a:r>
              <a:rPr lang="en-GB"/>
              <a:t>Carlos S.</a:t>
            </a:r>
            <a:endParaRPr lang="en-GB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5" name="Google Shape;140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406" name="Google Shape;140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0" name="Google Shape;1410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1" name="Google Shape;1411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Google Shape;1508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9" name="Google Shape;1509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1" name="Google Shape;158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2" name="Google Shape;1582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 panose="020F0502020204030204"/>
              <a:buNone/>
            </a:pP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6" name="Google Shape;1676;p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</a:p>
        </p:txBody>
      </p:sp>
      <p:sp>
        <p:nvSpPr>
          <p:cNvPr id="1677" name="Google Shape;1677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Titular - Azul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7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6000"/>
              <a:buFont typeface="Barlow SemiBold" panose="00000700000000000000"/>
              <a:buNone/>
              <a:defRPr sz="6000"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47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47"/>
          <p:cNvSpPr/>
          <p:nvPr/>
        </p:nvSpPr>
        <p:spPr>
          <a:xfrm flipH="1">
            <a:off x="-26753" y="4051497"/>
            <a:ext cx="12247056" cy="2829868"/>
          </a:xfrm>
          <a:custGeom>
            <a:avLst/>
            <a:gdLst/>
            <a:ahLst/>
            <a:cxnLst/>
            <a:rect l="l" t="t" r="r" b="b"/>
            <a:pathLst>
              <a:path w="12247056" h="2829868" extrusionOk="0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6" name="Google Shape;16;p4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ección Anaranjada: Título y Contenido - 2 Subtítulos">
  <p:cSld name="TWO_OBJECTS_WITH_TEX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 panose="00000700000000000000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E801C"/>
              </a:buClr>
              <a:buSzPts val="2400"/>
              <a:buNone/>
              <a:defRPr sz="2400" b="1">
                <a:solidFill>
                  <a:srgbClr val="CE801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203" name="Google Shape;203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" name="Google Shape;204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E801C"/>
              </a:buClr>
              <a:buSzPts val="2400"/>
              <a:buNone/>
              <a:defRPr sz="2400" b="1">
                <a:solidFill>
                  <a:srgbClr val="CE801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205" name="Google Shape;205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6" name="Google Shape;206;p8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07" name="Google Shape;207;p8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, Contenido y Fotografía">
  <p:cSld name="Sección Anaranjada: Título, Contenido y Fotografía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1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10" name="Google Shape;210;p81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 panose="00000700000000000000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" name="Google Shape;212;p81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ección Anaranjada: Título">
  <p:cSld name="TITLE_ONLY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 panose="00000700000000000000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82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16" name="Google Shape;216;p82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Fotografía Completa">
  <p:cSld name="Sección Anaranjada: Fotografía Completa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3"/>
          <p:cNvSpPr>
            <a:spLocks noGrp="1"/>
          </p:cNvSpPr>
          <p:nvPr>
            <p:ph type="pic" idx="2"/>
          </p:nvPr>
        </p:nvSpPr>
        <p:spPr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19" name="Google Shape;219;p83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20" name="Google Shape;220;p83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Separador">
  <p:cSld name="Sección Rojo Vivo: Separador">
    <p:bg>
      <p:bgPr>
        <a:solidFill>
          <a:srgbClr val="CE2142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5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29" name="Google Shape;229;p85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 panose="000007000000000000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85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231" name="Google Shape;231;p8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 y Contenido">
  <p:cSld name="Sección Rojo Vivo: Título y Contenido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 panose="00000700000000000000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" name="Google Shape;235;p86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36" name="Google Shape;236;p86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ección Rojo Vivo: Título y Contenido - 2 Columnas">
  <p:cSld name="TWO_OBJECT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 panose="00000700000000000000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" name="Google Shape;240;p8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87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42" name="Google Shape;242;p87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ección Rojo Vivo: Título y Contenido - 2 Subtítulos">
  <p:cSld name="TWO_OBJECTS_WITH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 panose="00000700000000000000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8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1C38"/>
              </a:buClr>
              <a:buSzPts val="2400"/>
              <a:buNone/>
              <a:defRPr sz="2400" b="1">
                <a:solidFill>
                  <a:srgbClr val="B41C3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246" name="Google Shape;246;p8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1C38"/>
              </a:buClr>
              <a:buSzPts val="2400"/>
              <a:buNone/>
              <a:defRPr sz="2400" b="1">
                <a:solidFill>
                  <a:srgbClr val="B41C3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248" name="Google Shape;248;p8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" name="Google Shape;249;p8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50" name="Google Shape;250;p8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, Contenido y Fotografía">
  <p:cSld name="Sección Rojo Vivo: Título, Contenido y Fotografía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9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53" name="Google Shape;253;p89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 panose="00000700000000000000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" name="Google Shape;254;p8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9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ección Rojo Vivo: Título">
  <p:cSld name="TITLE_ONLY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41C38"/>
              </a:buClr>
              <a:buSzPts val="4400"/>
              <a:buFont typeface="Barlow SemiBold" panose="00000700000000000000"/>
              <a:buNone/>
              <a:defRPr>
                <a:solidFill>
                  <a:srgbClr val="B41C3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" name="Google Shape;258;p9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59" name="Google Shape;259;p9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y Fotografía">
  <p:cSld name="Título, Contenido y Fotografí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" name="Google Shape;19;p48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 panose="00000700000000000000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8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Fotografía Completa">
  <p:cSld name="Sección Rojo Vivo: Fotografía Completa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1"/>
          <p:cNvSpPr>
            <a:spLocks noGrp="1"/>
          </p:cNvSpPr>
          <p:nvPr>
            <p:ph type="pic" idx="2"/>
          </p:nvPr>
        </p:nvSpPr>
        <p:spPr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62" name="Google Shape;262;p9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63" name="Google Shape;263;p9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ítulo y objetos">
  <p:cSld name="Título y objeto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e3681fd6ca_0_98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ge3681fd6ca_0_98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" name="Google Shape;110;ge3681fd6ca_0_9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ge3681fd6ca_0_98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ge3681fd6ca_0_98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lo el título">
  <p:cSld name="Solo el título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e3681fd6ca_0_9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ge3681fd6ca_0_9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ge3681fd6ca_0_9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ge3681fd6ca_0_9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Diapositiva de título">
  <p:cSld name="Diapositiva de título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e3681fd6ca_0_97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ge3681fd6ca_0_97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21" name="Google Shape;121;ge3681fd6ca_0_9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ge3681fd6ca_0_9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ge3681fd6ca_0_9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En blanco">
  <p:cSld name="En blanco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e3681fd6ca_0_9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ge3681fd6ca_0_9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ge3681fd6ca_0_9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ca">
  <p:cSld name="Blanca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9" name="Google Shape;129;ge3681fd6ca_0_995"/>
          <p:cNvCxnSpPr/>
          <p:nvPr/>
        </p:nvCxnSpPr>
        <p:spPr>
          <a:xfrm rot="10800000">
            <a:off x="-7563" y="811213"/>
            <a:ext cx="31842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0" name="Google Shape;130;ge3681fd6ca_0_995"/>
          <p:cNvCxnSpPr/>
          <p:nvPr/>
        </p:nvCxnSpPr>
        <p:spPr>
          <a:xfrm rot="10800000">
            <a:off x="9249300" y="6136442"/>
            <a:ext cx="29427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31" name="Google Shape;131;ge3681fd6ca_0_99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0486" y="6246056"/>
            <a:ext cx="829316" cy="2679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2" name="Google Shape;132;ge3681fd6ca_0_995"/>
          <p:cNvCxnSpPr/>
          <p:nvPr/>
        </p:nvCxnSpPr>
        <p:spPr>
          <a:xfrm>
            <a:off x="1658639" y="6136105"/>
            <a:ext cx="0" cy="543300"/>
          </a:xfrm>
          <a:prstGeom prst="straightConnector1">
            <a:avLst/>
          </a:prstGeom>
          <a:noFill/>
          <a:ln w="9525" cap="flat" cmpd="sng">
            <a:solidFill>
              <a:schemeClr val="dk1">
                <a:alpha val="7058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3" name="Google Shape;133;ge3681fd6ca_0_995"/>
          <p:cNvSpPr/>
          <p:nvPr/>
        </p:nvSpPr>
        <p:spPr>
          <a:xfrm>
            <a:off x="11790949" y="6469558"/>
            <a:ext cx="130500" cy="142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8"/>
              <a:buFont typeface="Arial" panose="020B0604020202020204"/>
              <a:buNone/>
            </a:pPr>
            <a:endParaRPr sz="1190" b="0" i="0" u="none" strike="noStrike" cap="none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34" name="Google Shape;134;ge3681fd6ca_0_995"/>
          <p:cNvSpPr txBox="1"/>
          <p:nvPr/>
        </p:nvSpPr>
        <p:spPr>
          <a:xfrm>
            <a:off x="11663001" y="6437197"/>
            <a:ext cx="407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</a:pPr>
            <a:fld id="{00000000-1234-1234-1234-123412341234}" type="slidenum">
              <a:rPr lang="en-GB" sz="800" b="0" i="0" u="none" strike="noStrike" cap="none">
                <a:solidFill>
                  <a:schemeClr val="accen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800" b="0" i="0" u="none" strike="noStrike" cap="none">
              <a:solidFill>
                <a:schemeClr val="accen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35" name="Google Shape;135;ge3681fd6ca_0_995"/>
          <p:cNvSpPr txBox="1">
            <a:spLocks noGrp="1"/>
          </p:cNvSpPr>
          <p:nvPr>
            <p:ph type="body" idx="1"/>
          </p:nvPr>
        </p:nvSpPr>
        <p:spPr>
          <a:xfrm>
            <a:off x="504978" y="246589"/>
            <a:ext cx="11286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 b="1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ge3681fd6ca_0_995"/>
          <p:cNvSpPr txBox="1"/>
          <p:nvPr/>
        </p:nvSpPr>
        <p:spPr>
          <a:xfrm>
            <a:off x="11663001" y="6437197"/>
            <a:ext cx="4074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 panose="020B0604020202020204"/>
              <a:buNone/>
            </a:pPr>
            <a:fld id="{00000000-1234-1234-1234-123412341234}" type="slidenum">
              <a:rPr lang="en-GB" sz="800" b="0" i="0" u="none" strike="noStrike" cap="none">
                <a:solidFill>
                  <a:schemeClr val="accen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</a:fld>
            <a:endParaRPr sz="800" b="0" i="0" u="none" strike="noStrike" cap="none">
              <a:solidFill>
                <a:schemeClr val="accen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Encabezado de sección">
  <p:cSld name="Encabezado de sección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e3681fd6ca_0_100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" name="Google Shape;139;ge3681fd6ca_0_100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0" name="Google Shape;140;ge3681fd6ca_0_100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ge3681fd6ca_0_100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ge3681fd6ca_0_100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Dos objetos">
  <p:cSld name="Dos objetos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e3681fd6ca_0_10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ge3681fd6ca_0_10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ge3681fd6ca_0_10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" name="Google Shape;147;ge3681fd6ca_0_10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ge3681fd6ca_0_10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ge3681fd6ca_0_10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ación">
  <p:cSld name="Comparación"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e3681fd6ca_0_10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ge3681fd6ca_0_10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53" name="Google Shape;153;ge3681fd6ca_0_10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" name="Google Shape;154;ge3681fd6ca_0_10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155" name="Google Shape;155;ge3681fd6ca_0_10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" name="Google Shape;156;ge3681fd6ca_0_10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ge3681fd6ca_0_10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ge3681fd6ca_0_10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ido con título">
  <p:cSld name="Contenido con título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e3681fd6ca_0_10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ge3681fd6ca_0_10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62" name="Google Shape;162;ge3681fd6ca_0_10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63" name="Google Shape;163;ge3681fd6ca_0_10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ge3681fd6ca_0_10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" name="Google Shape;165;ge3681fd6ca_0_10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8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24" name="Google Shape;24;p58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 panose="00000700000000000000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8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 panose="00000600000000000000"/>
                <a:ea typeface="Barlow Medium" panose="00000600000000000000"/>
                <a:cs typeface="Barlow Medium" panose="00000600000000000000"/>
                <a:sym typeface="Barlow Medium" panose="0000060000000000000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8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 panose="00000700000000000000"/>
                <a:ea typeface="Barlow SemiBold" panose="00000700000000000000"/>
                <a:cs typeface="Barlow SemiBold" panose="00000700000000000000"/>
                <a:sym typeface="Barlow SemiBold" panose="0000070000000000000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8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" name="Google Shape;28;p58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Imagen con título">
  <p:cSld name="Imagen con título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e3681fd6ca_0_10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" name="Google Shape;168;ge3681fd6ca_0_10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69" name="Google Shape;169;ge3681fd6ca_0_10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70" name="Google Shape;170;ge3681fd6ca_0_10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ge3681fd6ca_0_10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ge3681fd6ca_0_10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ítulo y texto vertical">
  <p:cSld name="Título y texto vertical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e3681fd6ca_0_10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ge3681fd6ca_0_1040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" name="Google Shape;176;ge3681fd6ca_0_10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" name="Google Shape;177;ge3681fd6ca_0_10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ge3681fd6ca_0_10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Título vertical y texto">
  <p:cSld name="Título vertical y texto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e3681fd6ca_0_1046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" name="Google Shape;181;ge3681fd6ca_0_1046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" name="Google Shape;182;ge3681fd6ca_0_10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ge3681fd6ca_0_10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" name="Google Shape;184;ge3681fd6ca_0_10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lo el título">
  <p:cSld name="Solo el título"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e3681fd6ca_0_10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" name="Google Shape;193;ge3681fd6ca_0_10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ge3681fd6ca_0_10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ge3681fd6ca_0_10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ítulo y objetos">
  <p:cSld name="Título y objetos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e3681fd6ca_0_10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ge3681fd6ca_0_10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9" name="Google Shape;199;ge3681fd6ca_0_10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0" name="Google Shape;200;ge3681fd6ca_0_10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ge3681fd6ca_0_10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ítulo y objetos">
  <p:cSld name="Título y objetos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8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lo el título">
  <p:cSld name="Solo el título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Diapositiva de título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8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ítulo y objetos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lo el título">
  <p:cSld name="Solo el títul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">
  <p:cSld name="Título y Conteni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1" name="Google Shape;31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 panose="00000700000000000000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En blanco">
  <p:cSld name="En blanco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Encabezado de sección">
  <p:cSld name="Encabezado de sec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9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9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9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Dos objetos">
  <p:cSld name="Dos objeto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9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9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9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9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ación">
  <p:cSld name="Comparación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9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9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9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9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ido con título">
  <p:cSld name="Contenido con títul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Imagen con título">
  <p:cSld name="Imagen con título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9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68" name="Google Shape;68;p9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9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9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9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ítulo y texto vertical">
  <p:cSld name="Título y texto vertical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9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9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9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Título vertical y texto">
  <p:cSld name="Título vertical y text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9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9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9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Título y objetos">
  <p:cSld name="Título y objeto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8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" name="Google Shape;211;p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Diapositiva de título">
  <p:cSld name="Diapositiva de título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1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17" name="Google Shape;217;p1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1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1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Título y Contenido - 2 Columnas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6" name="Google Shape;36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 panose="00000700000000000000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6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Encabezado de sección">
  <p:cSld name="Encabezado de sección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2" name="Google Shape;222;p1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23" name="Google Shape;223;p1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4" name="Google Shape;224;p1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5" name="Google Shape;225;p1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Dos objetos">
  <p:cSld name="Dos objetos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1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" name="Google Shape;229;p1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" name="Google Shape;230;p1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1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1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Comparación">
  <p:cSld name="Comparación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1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236" name="Google Shape;236;p1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" name="Google Shape;237;p1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238" name="Google Shape;238;p1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" name="Google Shape;239;p1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1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1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olo el título">
  <p:cSld name="Solo el título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" name="Google Shape;244;p1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1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1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En blanco">
  <p:cSld name="En blanco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" name="Google Shape;249;p1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1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Contenido con título">
  <p:cSld name="Contenido con título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2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12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54" name="Google Shape;254;p12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55" name="Google Shape;255;p1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1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" name="Google Shape;257;p1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Imagen con título">
  <p:cSld name="Imagen con título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2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12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61" name="Google Shape;261;p12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62" name="Google Shape;262;p1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1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1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Título y texto vertical">
  <p:cSld name="Título y texto vertical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1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8" name="Google Shape;268;p1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1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" name="Google Shape;270;p1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Título vertical y texto">
  <p:cSld name="Título vertical y texto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9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129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" name="Google Shape;274;p1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1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" name="Google Shape;276;p1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Título y Contenido - 2 Subtítulos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2" name="Google Shape;42;p6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 panose="00000700000000000000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4" name="Google Shape;44;p6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6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46" name="Google Shape;46;p6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6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Separador">
  <p:cSld name="Sección Anaranjada: Separador">
    <p:bg>
      <p:bgPr>
        <a:solidFill>
          <a:srgbClr val="EE912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7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86" name="Google Shape;186;p77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 panose="000007000000000000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77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88" name="Google Shape;188;p77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 y Contenido">
  <p:cSld name="Sección Anaranjada: Título y Contenido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 panose="00000700000000000000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" name="Google Shape;191;p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2" name="Google Shape;192;p7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3" name="Google Shape;193;p7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ección Anaranjada: Título y Contenido - 2 Columnas">
  <p:cSld name="TWO_OBJECT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 panose="00000700000000000000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7" name="Google Shape;19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8" name="Google Shape;198;p7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99" name="Google Shape;199;p7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9.xml"/><Relationship Id="rId8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5.xml"/><Relationship Id="rId8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2" Type="http://schemas.openxmlformats.org/officeDocument/2006/relationships/theme" Target="../theme/theme7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" Type="http://schemas.openxmlformats.org/officeDocument/2006/relationships/slideLayout" Target="../slideLayouts/slideLayout37.xml"/></Relationships>
</file>

<file path=ppt/slideMasters/_rels/slideMaster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6.xml"/><Relationship Id="rId8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2" Type="http://schemas.openxmlformats.org/officeDocument/2006/relationships/theme" Target="../theme/theme8.xml"/><Relationship Id="rId11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7.xml"/><Relationship Id="rId1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 panose="00000700000000000000"/>
              <a:buNone/>
              <a:defRPr sz="4400" b="1" i="0" u="none" strike="noStrike" cap="none">
                <a:solidFill>
                  <a:schemeClr val="dk1"/>
                </a:solidFill>
                <a:latin typeface="Barlow SemiBold" panose="00000700000000000000"/>
                <a:ea typeface="Barlow SemiBold" panose="00000700000000000000"/>
                <a:cs typeface="Barlow SemiBold" panose="00000700000000000000"/>
                <a:sym typeface="Barlow SemiBold" panose="000007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 panose="00000700000000000000"/>
              <a:buNone/>
              <a:defRPr sz="4400" b="1" i="0" u="none" strike="noStrike" cap="none">
                <a:solidFill>
                  <a:schemeClr val="dk1"/>
                </a:solidFill>
                <a:latin typeface="Barlow SemiBold" panose="00000700000000000000"/>
                <a:ea typeface="Barlow SemiBold" panose="00000700000000000000"/>
                <a:cs typeface="Barlow SemiBold" panose="00000700000000000000"/>
                <a:sym typeface="Barlow SemiBold" panose="000007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3" name="Google Shape;183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 panose="00000700000000000000"/>
              <a:buNone/>
              <a:defRPr sz="4400" b="1" i="0" u="none" strike="noStrike" cap="none">
                <a:solidFill>
                  <a:schemeClr val="dk1"/>
                </a:solidFill>
                <a:latin typeface="Barlow SemiBold" panose="00000700000000000000"/>
                <a:ea typeface="Barlow SemiBold" panose="00000700000000000000"/>
                <a:cs typeface="Barlow SemiBold" panose="00000700000000000000"/>
                <a:sym typeface="Barlow SemiBold" panose="000007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3" name="Google Shape;223;p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Barlow" panose="00000500000000000000"/>
                <a:ea typeface="Barlow" panose="00000500000000000000"/>
                <a:cs typeface="Barlow" panose="00000500000000000000"/>
                <a:sym typeface="Barlow" panose="00000500000000000000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24" name="Google Shape;224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25" name="Google Shape;225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26" name="Google Shape;226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</a:fld>
            <a:endParaRPr lang="es-C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e3681fd6ca_0_9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3" name="Google Shape;103;ge3681fd6ca_0_96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4" name="Google Shape;104;ge3681fd6ca_0_9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5" name="Google Shape;105;ge3681fd6ca_0_9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06" name="Google Shape;106;ge3681fd6ca_0_9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e3681fd6ca_0_10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87" name="Google Shape;187;ge3681fd6ca_0_10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88" name="Google Shape;188;ge3681fd6ca_0_10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89" name="Google Shape;189;ge3681fd6ca_0_10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90" name="Google Shape;190;ge3681fd6ca_0_10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6" name="Google Shape;86;p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7" name="Google Shape;8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8" name="Google Shape;8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89" name="Google Shape;8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2" name="Google Shape;12;p8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3" name="Google Shape;13;p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14" name="Google Shape;14;p8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204" name="Google Shape;204;p8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05" name="Google Shape;205;p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06" name="Google Shape;206;p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207" name="Google Shape;207;p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 lang="en-GB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0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4.xml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34.xml"/><Relationship Id="rId1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18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hyperlink" Target="https://www.youtube.com/watch?v=5ddT0ukzEBs" TargetMode="Externa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hyperlink" Target="https://www.youtube.com/watch?v=kn8Xc_k7eqU&amp;t=45s" TargetMode="External"/><Relationship Id="rId2" Type="http://schemas.openxmlformats.org/officeDocument/2006/relationships/image" Target="../media/image20.png"/><Relationship Id="rId13" Type="http://schemas.openxmlformats.org/officeDocument/2006/relationships/notesSlide" Target="../notesSlides/notesSlide24.xml"/><Relationship Id="rId12" Type="http://schemas.openxmlformats.org/officeDocument/2006/relationships/slideLayout" Target="../slideLayouts/slideLayout21.xml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34.xml"/><Relationship Id="rId1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1.xml"/><Relationship Id="rId1" Type="http://schemas.openxmlformats.org/officeDocument/2006/relationships/hyperlink" Target="https://www.youtube.com/watch?v=x2HKzohWTBM" TargetMode="Externa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2.xml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9.jpeg"/><Relationship Id="rId1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36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4.xml"/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9.jpeg"/><Relationship Id="rId1" Type="http://schemas.openxmlformats.org/officeDocument/2006/relationships/image" Target="../media/image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3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4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2.xml"/><Relationship Id="rId1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4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35.xml"/><Relationship Id="rId1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9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3.xml"/><Relationship Id="rId1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0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48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1.xml"/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3.xml"/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4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55.png"/></Relationships>
</file>

<file path=ppt/slides/_rels/slide6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5.xml"/><Relationship Id="rId3" Type="http://schemas.openxmlformats.org/officeDocument/2006/relationships/slideLayout" Target="../slideLayouts/slideLayout38.xml"/><Relationship Id="rId2" Type="http://schemas.openxmlformats.org/officeDocument/2006/relationships/image" Target="../media/image56.png"/><Relationship Id="rId1" Type="http://schemas.openxmlformats.org/officeDocument/2006/relationships/hyperlink" Target="https://www.youtube.com/watch?v=5pm0lpa1VVw" TargetMode="Externa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6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7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7.xml"/><Relationship Id="rId2" Type="http://schemas.openxmlformats.org/officeDocument/2006/relationships/slideLayout" Target="../slideLayouts/slideLayout36.xml"/><Relationship Id="rId1" Type="http://schemas.openxmlformats.org/officeDocument/2006/relationships/image" Target="../media/image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5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5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1.xml"/><Relationship Id="rId1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0.xml"/><Relationship Id="rId2" Type="http://schemas.openxmlformats.org/officeDocument/2006/relationships/slideLayout" Target="../slideLayouts/slideLayout48.xml"/><Relationship Id="rId1" Type="http://schemas.openxmlformats.org/officeDocument/2006/relationships/image" Target="../media/image5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60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61.pn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6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63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7.xml"/><Relationship Id="rId2" Type="http://schemas.openxmlformats.org/officeDocument/2006/relationships/slideLayout" Target="../slideLayouts/slideLayout38.xml"/><Relationship Id="rId1" Type="http://schemas.openxmlformats.org/officeDocument/2006/relationships/image" Target="../media/image64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65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0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6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67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9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36.xml"/><Relationship Id="rId1" Type="http://schemas.openxmlformats.org/officeDocument/2006/relationships/image" Target="../media/image6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36.xml"/><Relationship Id="rId1" Type="http://schemas.openxmlformats.org/officeDocument/2006/relationships/image" Target="../media/image69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3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6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70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3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71.png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21.xml"/><Relationship Id="rId2" Type="http://schemas.openxmlformats.org/officeDocument/2006/relationships/image" Target="../media/image9.jpeg"/><Relationship Id="rId1" Type="http://schemas.openxmlformats.org/officeDocument/2006/relationships/image" Target="../media/image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72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3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2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73.png"/></Relationships>
</file>

<file path=ppt/slides/_rels/slide9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3.xml"/><Relationship Id="rId3" Type="http://schemas.openxmlformats.org/officeDocument/2006/relationships/slideLayout" Target="../slideLayouts/slideLayout39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3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2" Type="http://schemas.openxmlformats.org/officeDocument/2006/relationships/slideLayout" Target="../slideLayouts/slideLayout39.xml"/><Relationship Id="rId1" Type="http://schemas.openxmlformats.org/officeDocument/2006/relationships/image" Target="../media/image76.pn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40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40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40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9.xml"/><Relationship Id="rId2" Type="http://schemas.openxmlformats.org/officeDocument/2006/relationships/slideLayout" Target="../slideLayouts/slideLayout40.xml"/><Relationship Id="rId1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"/>
          <p:cNvSpPr txBox="1">
            <a:spLocks noGrp="1"/>
          </p:cNvSpPr>
          <p:nvPr>
            <p:ph type="title"/>
          </p:nvPr>
        </p:nvSpPr>
        <p:spPr>
          <a:xfrm>
            <a:off x="831850" y="1445895"/>
            <a:ext cx="10515600" cy="1783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Barlow SemiBold" panose="00000700000000000000"/>
              <a:buNone/>
            </a:pPr>
            <a:r>
              <a:rPr lang="es-CR" sz="3600" dirty="0">
                <a:solidFill>
                  <a:srgbClr val="000000"/>
                </a:solidFill>
              </a:rPr>
              <a:t>Áreas de conocimiento para la AP II metodologías ágiles y </a:t>
            </a:r>
            <a:r>
              <a:rPr lang="es-CR" sz="4000" dirty="0">
                <a:solidFill>
                  <a:srgbClr val="000000"/>
                </a:solidFill>
              </a:rPr>
              <a:t>preparación para la certificación </a:t>
            </a:r>
            <a:r>
              <a:rPr lang="es-CR" sz="4000" dirty="0" err="1">
                <a:solidFill>
                  <a:srgbClr val="000000"/>
                </a:solidFill>
              </a:rPr>
              <a:t>Scrum</a:t>
            </a:r>
            <a:r>
              <a:rPr lang="es-CR" sz="4000" dirty="0">
                <a:solidFill>
                  <a:srgbClr val="000000"/>
                </a:solidFill>
              </a:rPr>
              <a:t> Master  - Semana 3</a:t>
            </a:r>
            <a:endParaRPr lang="es-CR" sz="4000" dirty="0">
              <a:solidFill>
                <a:srgbClr val="000000"/>
              </a:solidFill>
            </a:endParaRPr>
          </a:p>
        </p:txBody>
      </p:sp>
      <p:sp>
        <p:nvSpPr>
          <p:cNvPr id="269" name="Google Shape;269;p1"/>
          <p:cNvSpPr txBox="1">
            <a:spLocks noGrp="1"/>
          </p:cNvSpPr>
          <p:nvPr>
            <p:ph type="body" idx="1"/>
          </p:nvPr>
        </p:nvSpPr>
        <p:spPr>
          <a:xfrm>
            <a:off x="831850" y="3333115"/>
            <a:ext cx="10515600" cy="426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s-CR" dirty="0"/>
              <a:t>Universidad para la </a:t>
            </a:r>
            <a:r>
              <a:rPr lang="es-ES" altLang="es-CR" dirty="0"/>
              <a:t>Cooperación </a:t>
            </a:r>
            <a:r>
              <a:rPr lang="es-CR" dirty="0"/>
              <a:t>Internacional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e3681fd6ca_0_644"/>
          <p:cNvSpPr/>
          <p:nvPr/>
        </p:nvSpPr>
        <p:spPr>
          <a:xfrm>
            <a:off x="-329674" y="1290909"/>
            <a:ext cx="9702801" cy="5573511"/>
          </a:xfrm>
          <a:custGeom>
            <a:avLst/>
            <a:gdLst/>
            <a:ahLst/>
            <a:cxnLst/>
            <a:rect l="l" t="t" r="r" b="b"/>
            <a:pathLst>
              <a:path w="2038" h="1169" extrusionOk="0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2" name="Google Shape;452;ge3681fd6ca_0_644"/>
          <p:cNvSpPr/>
          <p:nvPr/>
        </p:nvSpPr>
        <p:spPr>
          <a:xfrm>
            <a:off x="670451" y="2010741"/>
            <a:ext cx="7373937" cy="4848891"/>
          </a:xfrm>
          <a:custGeom>
            <a:avLst/>
            <a:gdLst/>
            <a:ahLst/>
            <a:cxnLst/>
            <a:rect l="l" t="t" r="r" b="b"/>
            <a:pathLst>
              <a:path w="1549" h="1017" extrusionOk="0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3" name="Google Shape;453;ge3681fd6ca_0_644"/>
          <p:cNvSpPr/>
          <p:nvPr/>
        </p:nvSpPr>
        <p:spPr>
          <a:xfrm>
            <a:off x="251351" y="1780905"/>
            <a:ext cx="8035927" cy="5083517"/>
          </a:xfrm>
          <a:custGeom>
            <a:avLst/>
            <a:gdLst/>
            <a:ahLst/>
            <a:cxnLst/>
            <a:rect l="l" t="t" r="r" b="b"/>
            <a:pathLst>
              <a:path w="1688" h="1066" extrusionOk="0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4" name="Google Shape;454;ge3681fd6ca_0_644"/>
          <p:cNvSpPr/>
          <p:nvPr/>
        </p:nvSpPr>
        <p:spPr>
          <a:xfrm>
            <a:off x="-1061" y="542347"/>
            <a:ext cx="10334622" cy="6322076"/>
          </a:xfrm>
          <a:custGeom>
            <a:avLst/>
            <a:gdLst/>
            <a:ahLst/>
            <a:cxnLst/>
            <a:rect l="l" t="t" r="r" b="b"/>
            <a:pathLst>
              <a:path w="2171" h="1326" extrusionOk="0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5" name="Google Shape;455;ge3681fd6ca_0_644"/>
          <p:cNvSpPr/>
          <p:nvPr/>
        </p:nvSpPr>
        <p:spPr>
          <a:xfrm>
            <a:off x="3701" y="6178751"/>
            <a:ext cx="504825" cy="681527"/>
          </a:xfrm>
          <a:custGeom>
            <a:avLst/>
            <a:gdLst/>
            <a:ahLst/>
            <a:cxnLst/>
            <a:rect l="l" t="t" r="r" b="b"/>
            <a:pathLst>
              <a:path w="106" h="143" extrusionOk="0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6" name="Google Shape;456;ge3681fd6ca_0_644"/>
          <p:cNvSpPr/>
          <p:nvPr/>
        </p:nvSpPr>
        <p:spPr>
          <a:xfrm>
            <a:off x="-1061" y="-59376"/>
            <a:ext cx="11091860" cy="6923797"/>
          </a:xfrm>
          <a:custGeom>
            <a:avLst/>
            <a:gdLst/>
            <a:ahLst/>
            <a:cxnLst/>
            <a:rect l="l" t="t" r="r" b="b"/>
            <a:pathLst>
              <a:path w="2330" h="1452" extrusionOk="0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7" name="Google Shape;457;ge3681fd6ca_0_644"/>
          <p:cNvSpPr/>
          <p:nvPr/>
        </p:nvSpPr>
        <p:spPr>
          <a:xfrm>
            <a:off x="-1061" y="-1916"/>
            <a:ext cx="1057275" cy="614491"/>
          </a:xfrm>
          <a:custGeom>
            <a:avLst/>
            <a:gdLst/>
            <a:ahLst/>
            <a:cxnLst/>
            <a:rect l="l" t="t" r="r" b="b"/>
            <a:pathLst>
              <a:path w="222" h="129" extrusionOk="0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8" name="Google Shape;458;ge3681fd6ca_0_644"/>
          <p:cNvSpPr/>
          <p:nvPr/>
        </p:nvSpPr>
        <p:spPr>
          <a:xfrm>
            <a:off x="3701" y="-6705"/>
            <a:ext cx="595313" cy="352734"/>
          </a:xfrm>
          <a:custGeom>
            <a:avLst/>
            <a:gdLst/>
            <a:ahLst/>
            <a:cxnLst/>
            <a:rect l="l" t="t" r="r" b="b"/>
            <a:pathLst>
              <a:path w="125" h="74" extrusionOk="0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59" name="Google Shape;459;ge3681fd6ca_0_644"/>
          <p:cNvSpPr/>
          <p:nvPr/>
        </p:nvSpPr>
        <p:spPr>
          <a:xfrm>
            <a:off x="-1061" y="-1916"/>
            <a:ext cx="357188" cy="213875"/>
          </a:xfrm>
          <a:custGeom>
            <a:avLst/>
            <a:gdLst/>
            <a:ahLst/>
            <a:cxnLst/>
            <a:rect l="l" t="t" r="r" b="b"/>
            <a:pathLst>
              <a:path w="75" h="45" extrusionOk="0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 cmpd="sng">
            <a:solidFill>
              <a:schemeClr val="dk1">
                <a:alpha val="20000"/>
              </a:schemeClr>
            </a:solidFill>
            <a:prstDash val="dashDot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60" name="Google Shape;460;ge3681fd6ca_0_644"/>
          <p:cNvSpPr/>
          <p:nvPr/>
        </p:nvSpPr>
        <p:spPr>
          <a:xfrm>
            <a:off x="5426601" y="-1916"/>
            <a:ext cx="5788026" cy="6847185"/>
          </a:xfrm>
          <a:custGeom>
            <a:avLst/>
            <a:gdLst/>
            <a:ahLst/>
            <a:cxnLst/>
            <a:rect l="l" t="t" r="r" b="b"/>
            <a:pathLst>
              <a:path w="1216" h="1436" extrusionOk="0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61" name="Google Shape;461;ge3681fd6ca_0_644"/>
          <p:cNvSpPr/>
          <p:nvPr/>
        </p:nvSpPr>
        <p:spPr>
          <a:xfrm>
            <a:off x="9235014" y="2872"/>
            <a:ext cx="2951163" cy="2555325"/>
          </a:xfrm>
          <a:custGeom>
            <a:avLst/>
            <a:gdLst/>
            <a:ahLst/>
            <a:cxnLst/>
            <a:rect l="l" t="t" r="r" b="b"/>
            <a:pathLst>
              <a:path w="620" h="536" extrusionOk="0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62" name="Google Shape;462;ge3681fd6ca_0_644"/>
          <p:cNvSpPr txBox="1">
            <a:spLocks noGrp="1"/>
          </p:cNvSpPr>
          <p:nvPr>
            <p:ph type="title"/>
          </p:nvPr>
        </p:nvSpPr>
        <p:spPr>
          <a:xfrm>
            <a:off x="8842248" y="1481328"/>
            <a:ext cx="2926200" cy="24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 panose="020F0502020204030204"/>
              <a:buNone/>
            </a:pPr>
            <a:r>
              <a:rPr lang="en-GB" sz="4000"/>
              <a:t>Scrum Master</a:t>
            </a:r>
            <a:endParaRPr lang="en-GB" sz="4000"/>
          </a:p>
        </p:txBody>
      </p:sp>
      <p:sp>
        <p:nvSpPr>
          <p:cNvPr id="463" name="Google Shape;463;ge3681fd6ca_0_644"/>
          <p:cNvSpPr/>
          <p:nvPr/>
        </p:nvSpPr>
        <p:spPr>
          <a:xfrm>
            <a:off x="10020826" y="-1916"/>
            <a:ext cx="2165350" cy="1358265"/>
          </a:xfrm>
          <a:custGeom>
            <a:avLst/>
            <a:gdLst/>
            <a:ahLst/>
            <a:cxnLst/>
            <a:rect l="l" t="t" r="r" b="b"/>
            <a:pathLst>
              <a:path w="455" h="285" extrusionOk="0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64" name="Google Shape;464;ge3681fd6ca_0_644"/>
          <p:cNvSpPr/>
          <p:nvPr/>
        </p:nvSpPr>
        <p:spPr>
          <a:xfrm>
            <a:off x="11290826" y="-1916"/>
            <a:ext cx="895350" cy="534687"/>
          </a:xfrm>
          <a:custGeom>
            <a:avLst/>
            <a:gdLst/>
            <a:ahLst/>
            <a:cxnLst/>
            <a:rect l="l" t="t" r="r" b="b"/>
            <a:pathLst>
              <a:path w="188" h="112" extrusionOk="0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 cmpd="sng">
            <a:solidFill>
              <a:schemeClr val="dk1">
                <a:alpha val="20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65" name="Google Shape;465;ge3681fd6ca_0_644"/>
          <p:cNvSpPr/>
          <p:nvPr/>
        </p:nvSpPr>
        <p:spPr>
          <a:xfrm rot="-670006">
            <a:off x="753076" y="2216565"/>
            <a:ext cx="4421810" cy="4262552"/>
          </a:xfrm>
          <a:custGeom>
            <a:avLst/>
            <a:gdLst/>
            <a:ahLst/>
            <a:cxnLst/>
            <a:rect l="l" t="t" r="r" b="b"/>
            <a:pathLst>
              <a:path w="4507111" h="4344781" extrusionOk="0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dk1">
              <a:alpha val="6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ckwell" panose="02060603020205020403"/>
              <a:ea typeface="Rockwell" panose="02060603020205020403"/>
              <a:cs typeface="Rockwell" panose="02060603020205020403"/>
              <a:sym typeface="Rockwell" panose="02060603020205020403"/>
            </a:endParaRPr>
          </a:p>
        </p:txBody>
      </p:sp>
      <p:pic>
        <p:nvPicPr>
          <p:cNvPr id="466" name="Google Shape;466;ge3681fd6ca_0_64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b="12032"/>
          <a:stretch>
            <a:fillRect/>
          </a:stretch>
        </p:blipFill>
        <p:spPr>
          <a:xfrm>
            <a:off x="921910" y="465243"/>
            <a:ext cx="7761900" cy="53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5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 panose="00000700000000000000"/>
              <a:buNone/>
            </a:pPr>
            <a:r>
              <a:rPr lang="es-CR" sz="3600"/>
              <a:t>Carlos Castro Torres</a:t>
            </a:r>
            <a:endParaRPr lang="es-CR" sz="3600"/>
          </a:p>
        </p:txBody>
      </p:sp>
      <p:sp>
        <p:nvSpPr>
          <p:cNvPr id="1050" name="Google Shape;1050;p45"/>
          <p:cNvSpPr txBox="1">
            <a:spLocks noGrp="1"/>
          </p:cNvSpPr>
          <p:nvPr>
            <p:ph type="body" idx="1"/>
          </p:nvPr>
        </p:nvSpPr>
        <p:spPr>
          <a:xfrm>
            <a:off x="0" y="6245623"/>
            <a:ext cx="2647406" cy="61237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3200"/>
              <a:buNone/>
            </a:pPr>
            <a:endParaRPr sz="3200"/>
          </a:p>
        </p:txBody>
      </p:sp>
      <p:sp>
        <p:nvSpPr>
          <p:cNvPr id="1051" name="Google Shape;1051;p45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CR" dirty="0"/>
              <a:t>t. +506 87130754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CR" dirty="0" err="1"/>
              <a:t>ccastro@uci.ac.cr</a:t>
            </a:r>
            <a:endParaRPr dirty="0"/>
          </a:p>
        </p:txBody>
      </p:sp>
      <p:sp>
        <p:nvSpPr>
          <p:cNvPr id="1052" name="Google Shape;1052;p45"/>
          <p:cNvSpPr txBox="1"/>
          <p:nvPr/>
        </p:nvSpPr>
        <p:spPr>
          <a:xfrm>
            <a:off x="3061934" y="6251729"/>
            <a:ext cx="89837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2000" b="1">
                <a:solidFill>
                  <a:srgbClr val="0070C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Experiencias educativas de calidad en una comunidad de aprendizaje internacional</a:t>
            </a:r>
            <a:endParaRPr sz="2000" b="1">
              <a:solidFill>
                <a:srgbClr val="0070C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e3681fd6ca_0_663"/>
          <p:cNvSpPr/>
          <p:nvPr/>
        </p:nvSpPr>
        <p:spPr>
          <a:xfrm>
            <a:off x="462059" y="450222"/>
            <a:ext cx="3902400" cy="42357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72" name="Google Shape;472;ge3681fd6ca_0_663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800" cy="3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 panose="020F0502020204030204"/>
              <a:buNone/>
            </a:pPr>
            <a:r>
              <a:rPr lang="en-GB" sz="5000">
                <a:solidFill>
                  <a:srgbClr val="FFFFFF"/>
                </a:solidFill>
              </a:rPr>
              <a:t>Scrum Master</a:t>
            </a:r>
            <a:endParaRPr lang="en-GB" sz="5000">
              <a:solidFill>
                <a:srgbClr val="FFFFFF"/>
              </a:solidFill>
            </a:endParaRPr>
          </a:p>
        </p:txBody>
      </p:sp>
      <p:sp>
        <p:nvSpPr>
          <p:cNvPr id="473" name="Google Shape;473;ge3681fd6ca_0_663"/>
          <p:cNvSpPr/>
          <p:nvPr/>
        </p:nvSpPr>
        <p:spPr>
          <a:xfrm>
            <a:off x="462058" y="4843002"/>
            <a:ext cx="2391300" cy="1564800"/>
          </a:xfrm>
          <a:prstGeom prst="rect">
            <a:avLst/>
          </a:prstGeom>
          <a:solidFill>
            <a:schemeClr val="accent5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74" name="Google Shape;474;ge3681fd6ca_0_663"/>
          <p:cNvSpPr/>
          <p:nvPr/>
        </p:nvSpPr>
        <p:spPr>
          <a:xfrm>
            <a:off x="3013417" y="4843002"/>
            <a:ext cx="1351200" cy="15684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475" name="Google Shape;475;ge3681fd6ca_0_66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6132" r="20406"/>
          <a:stretch>
            <a:fillRect/>
          </a:stretch>
        </p:blipFill>
        <p:spPr>
          <a:xfrm>
            <a:off x="4517401" y="450221"/>
            <a:ext cx="7203900" cy="59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e3681fd6ca_0_671"/>
          <p:cNvSpPr/>
          <p:nvPr/>
        </p:nvSpPr>
        <p:spPr>
          <a:xfrm>
            <a:off x="0" y="0"/>
            <a:ext cx="49725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81" name="Google Shape;481;ge3681fd6ca_0_671"/>
          <p:cNvSpPr txBox="1">
            <a:spLocks noGrp="1"/>
          </p:cNvSpPr>
          <p:nvPr>
            <p:ph type="title"/>
          </p:nvPr>
        </p:nvSpPr>
        <p:spPr>
          <a:xfrm>
            <a:off x="651307" y="640081"/>
            <a:ext cx="3377100" cy="3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 panose="020F0502020204030204"/>
              <a:buNone/>
            </a:pPr>
            <a:r>
              <a:rPr lang="en-GB">
                <a:solidFill>
                  <a:schemeClr val="lt1"/>
                </a:solidFill>
              </a:rPr>
              <a:t>Scrum Master debe…</a:t>
            </a:r>
            <a:br>
              <a:rPr lang="en-GB">
                <a:solidFill>
                  <a:schemeClr val="lt1"/>
                </a:solidFill>
              </a:rPr>
            </a:br>
            <a:r>
              <a:rPr lang="en-GB">
                <a:solidFill>
                  <a:schemeClr val="lt1"/>
                </a:solidFill>
              </a:rPr>
              <a:t>FACILITAR</a:t>
            </a:r>
            <a:endParaRPr lang="en-GB">
              <a:solidFill>
                <a:schemeClr val="lt1"/>
              </a:solidFill>
            </a:endParaRPr>
          </a:p>
        </p:txBody>
      </p:sp>
      <p:pic>
        <p:nvPicPr>
          <p:cNvPr id="482" name="Google Shape;482;ge3681fd6ca_0_67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404" r="9740"/>
          <a:stretch>
            <a:fillRect/>
          </a:stretch>
        </p:blipFill>
        <p:spPr>
          <a:xfrm>
            <a:off x="4654297" y="10"/>
            <a:ext cx="75378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e3681fd6ca_0_67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88" name="Google Shape;488;ge3681fd6ca_0_677"/>
          <p:cNvSpPr txBox="1">
            <a:spLocks noGrp="1"/>
          </p:cNvSpPr>
          <p:nvPr>
            <p:ph type="title"/>
          </p:nvPr>
        </p:nvSpPr>
        <p:spPr>
          <a:xfrm>
            <a:off x="1014141" y="1450655"/>
            <a:ext cx="3932100" cy="39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 panose="020F0502020204030204"/>
              <a:buNone/>
            </a:pPr>
            <a:r>
              <a:rPr lang="en-GB" sz="5000" dirty="0">
                <a:solidFill>
                  <a:schemeClr val="lt1"/>
                </a:solidFill>
              </a:rPr>
              <a:t>SCRUM MASTER | </a:t>
            </a:r>
            <a:r>
              <a:rPr lang="en-GB" sz="5000" dirty="0" err="1">
                <a:solidFill>
                  <a:schemeClr val="lt1"/>
                </a:solidFill>
              </a:rPr>
              <a:t>Facilitador</a:t>
            </a:r>
            <a:endParaRPr sz="5000" dirty="0">
              <a:solidFill>
                <a:schemeClr val="lt1"/>
              </a:solidFill>
            </a:endParaRPr>
          </a:p>
        </p:txBody>
      </p:sp>
      <p:cxnSp>
        <p:nvCxnSpPr>
          <p:cNvPr id="489" name="Google Shape;489;ge3681fd6ca_0_677"/>
          <p:cNvCxnSpPr/>
          <p:nvPr/>
        </p:nvCxnSpPr>
        <p:spPr>
          <a:xfrm rot="10800000">
            <a:off x="1014071" y="1450655"/>
            <a:ext cx="39321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90" name="Google Shape;490;ge3681fd6ca_0_677"/>
          <p:cNvCxnSpPr/>
          <p:nvPr/>
        </p:nvCxnSpPr>
        <p:spPr>
          <a:xfrm rot="10800000">
            <a:off x="1014071" y="5408571"/>
            <a:ext cx="39321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91" name="Google Shape;491;ge3681fd6ca_0_677"/>
          <p:cNvSpPr txBox="1">
            <a:spLocks noGrp="1"/>
          </p:cNvSpPr>
          <p:nvPr>
            <p:ph type="body" idx="1"/>
          </p:nvPr>
        </p:nvSpPr>
        <p:spPr>
          <a:xfrm>
            <a:off x="6096000" y="1108061"/>
            <a:ext cx="5008800" cy="45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Planear y facilitar las reuniones de Scrum</a:t>
            </a:r>
            <a:endParaRPr lang="en-GB" sz="200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Gestionar la discusiones</a:t>
            </a:r>
            <a:endParaRPr lang="en-GB" sz="200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Asegurarse que las personas mantengan el enfoque correcto</a:t>
            </a:r>
            <a:endParaRPr lang="en-GB" sz="2000">
              <a:solidFill>
                <a:schemeClr val="lt1"/>
              </a:solidFill>
            </a:endParaRPr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Gestionar los resultados de la reunión</a:t>
            </a:r>
            <a:endParaRPr lang="en-GB"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Facilitar la reunión de retrospectiva (KAIZEN EVENT)</a:t>
            </a:r>
            <a:endParaRPr lang="en-GB"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Facilitar la comunicación entre el equipo y el Product Owner</a:t>
            </a:r>
            <a:endParaRPr lang="en-GB" sz="2000">
              <a:solidFill>
                <a:schemeClr val="lt1"/>
              </a:solidFill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n-GB" sz="2000">
                <a:solidFill>
                  <a:schemeClr val="lt1"/>
                </a:solidFill>
              </a:rPr>
              <a:t>Establecer y gestionar los acuerdos entre el equipo</a:t>
            </a:r>
            <a:endParaRPr lang="en-GB" sz="2000">
              <a:solidFill>
                <a:schemeClr val="lt1"/>
              </a:solidFill>
            </a:endParaRPr>
          </a:p>
          <a:p>
            <a:pPr marL="228600" lvl="0" indent="-101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e3681fd6ca_0_685"/>
          <p:cNvSpPr/>
          <p:nvPr/>
        </p:nvSpPr>
        <p:spPr>
          <a:xfrm>
            <a:off x="462059" y="450222"/>
            <a:ext cx="3902400" cy="42357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97" name="Google Shape;497;ge3681fd6ca_0_685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800" cy="3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 panose="020F0502020204030204"/>
              <a:buNone/>
            </a:pPr>
            <a:r>
              <a:rPr lang="en-GB" sz="5000">
                <a:solidFill>
                  <a:srgbClr val="FFFFFF"/>
                </a:solidFill>
              </a:rPr>
              <a:t>Scrum Master</a:t>
            </a:r>
            <a:endParaRPr lang="en-GB" sz="5000">
              <a:solidFill>
                <a:srgbClr val="FFFFFF"/>
              </a:solidFill>
            </a:endParaRPr>
          </a:p>
        </p:txBody>
      </p:sp>
      <p:sp>
        <p:nvSpPr>
          <p:cNvPr id="498" name="Google Shape;498;ge3681fd6ca_0_685"/>
          <p:cNvSpPr/>
          <p:nvPr/>
        </p:nvSpPr>
        <p:spPr>
          <a:xfrm>
            <a:off x="462058" y="4843002"/>
            <a:ext cx="2391300" cy="1564800"/>
          </a:xfrm>
          <a:prstGeom prst="rect">
            <a:avLst/>
          </a:prstGeom>
          <a:solidFill>
            <a:schemeClr val="accent5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99" name="Google Shape;499;ge3681fd6ca_0_685"/>
          <p:cNvSpPr/>
          <p:nvPr/>
        </p:nvSpPr>
        <p:spPr>
          <a:xfrm>
            <a:off x="3013417" y="4843002"/>
            <a:ext cx="1351200" cy="15684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00" name="Google Shape;500;ge3681fd6ca_0_68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6132" r="20406"/>
          <a:stretch>
            <a:fillRect/>
          </a:stretch>
        </p:blipFill>
        <p:spPr>
          <a:xfrm>
            <a:off x="4517401" y="450221"/>
            <a:ext cx="7203900" cy="595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ge3681fd6ca_0_685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e3681fd6ca_0_694"/>
          <p:cNvSpPr/>
          <p:nvPr/>
        </p:nvSpPr>
        <p:spPr>
          <a:xfrm>
            <a:off x="0" y="0"/>
            <a:ext cx="49725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07" name="Google Shape;507;ge3681fd6ca_0_694"/>
          <p:cNvSpPr txBox="1">
            <a:spLocks noGrp="1"/>
          </p:cNvSpPr>
          <p:nvPr>
            <p:ph type="title"/>
          </p:nvPr>
        </p:nvSpPr>
        <p:spPr>
          <a:xfrm>
            <a:off x="638557" y="1815738"/>
            <a:ext cx="3377100" cy="3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libri" panose="020F0502020204030204"/>
              <a:buNone/>
            </a:pPr>
            <a:r>
              <a:rPr lang="en-GB" sz="3960">
                <a:solidFill>
                  <a:schemeClr val="lt1"/>
                </a:solidFill>
              </a:rPr>
              <a:t>Scrum Master debe…</a:t>
            </a:r>
            <a:br>
              <a:rPr lang="en-GB" sz="3960">
                <a:solidFill>
                  <a:schemeClr val="lt1"/>
                </a:solidFill>
              </a:rPr>
            </a:br>
            <a:r>
              <a:rPr lang="en-GB" sz="3960">
                <a:solidFill>
                  <a:schemeClr val="lt1"/>
                </a:solidFill>
              </a:rPr>
              <a:t>Asegurarse que Scrum Framework se esta hacienda como se debe.</a:t>
            </a:r>
            <a:endParaRPr lang="en-GB" sz="3960">
              <a:solidFill>
                <a:schemeClr val="lt1"/>
              </a:solidFill>
            </a:endParaRPr>
          </a:p>
        </p:txBody>
      </p:sp>
      <p:pic>
        <p:nvPicPr>
          <p:cNvPr id="508" name="Google Shape;508;ge3681fd6ca_0_694"/>
          <p:cNvPicPr preferRelativeResize="0"/>
          <p:nvPr/>
        </p:nvPicPr>
        <p:blipFill rotWithShape="1">
          <a:blip r:embed="rId1"/>
          <a:srcRect b="1602"/>
          <a:stretch>
            <a:fillRect/>
          </a:stretch>
        </p:blipFill>
        <p:spPr>
          <a:xfrm>
            <a:off x="5172237" y="1815738"/>
            <a:ext cx="6669403" cy="2956287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e3681fd6ca_0_700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 panose="020F0502020204030204"/>
              <a:buNone/>
            </a:pPr>
            <a:r>
              <a:rPr lang="en-GB" sz="3200"/>
              <a:t>Debe saber a exactitud el SCRUM PROCESSS</a:t>
            </a:r>
            <a:endParaRPr lang="en-GB" sz="3200"/>
          </a:p>
        </p:txBody>
      </p:sp>
      <p:pic>
        <p:nvPicPr>
          <p:cNvPr id="514" name="Google Shape;514;ge3681fd6ca_0_70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b="1602"/>
          <a:stretch>
            <a:fillRect/>
          </a:stretch>
        </p:blipFill>
        <p:spPr>
          <a:xfrm>
            <a:off x="640080" y="640080"/>
            <a:ext cx="10911900" cy="48369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e3681fd6ca_0_70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20" name="Google Shape;520;ge3681fd6ca_0_705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21" name="Google Shape;521;ge3681fd6ca_0_705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5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 panose="020F0502020204030204"/>
              <a:buNone/>
            </a:pPr>
            <a:r>
              <a:rPr lang="en-GB" sz="5400" dirty="0">
                <a:solidFill>
                  <a:schemeClr val="lt1"/>
                </a:solidFill>
              </a:rPr>
              <a:t>SCRUM MASTER |PROCESO SCRUM</a:t>
            </a:r>
            <a:endParaRPr sz="5400" dirty="0">
              <a:solidFill>
                <a:schemeClr val="lt1"/>
              </a:solidFill>
            </a:endParaRPr>
          </a:p>
        </p:txBody>
      </p:sp>
      <p:grpSp>
        <p:nvGrpSpPr>
          <p:cNvPr id="522" name="Google Shape;522;ge3681fd6ca_0_705"/>
          <p:cNvGrpSpPr/>
          <p:nvPr/>
        </p:nvGrpSpPr>
        <p:grpSpPr>
          <a:xfrm>
            <a:off x="6103027" y="681628"/>
            <a:ext cx="1562266" cy="1172974"/>
            <a:chOff x="7493121" y="1000124"/>
            <a:chExt cx="1562266" cy="1172974"/>
          </a:xfrm>
        </p:grpSpPr>
        <p:sp>
          <p:nvSpPr>
            <p:cNvPr id="523" name="Google Shape;523;ge3681fd6ca_0_705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24" name="Google Shape;524;ge3681fd6ca_0_705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525" name="Google Shape;525;ge3681fd6ca_0_705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4776600" cy="31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GB" sz="2200"/>
              <a:t>Reforzar el uso de scrum y el tema de la agilidad ágil detrás</a:t>
            </a:r>
            <a:endParaRPr lang="en-GB" sz="22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GB" sz="2200"/>
              <a:t>Asegurarse que el equipo usa correctamente el Scrum framework y tratar de alinearlos si no lo están haciendo</a:t>
            </a:r>
            <a:endParaRPr lang="en-GB" sz="22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-GB" sz="2200"/>
              <a:t>El Scrum Master tiene la autoridad sobre el proceso. Cualquier cambio en el procesos debe acordarse con El. </a:t>
            </a:r>
            <a:endParaRPr sz="2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e3681fd6ca_0_715"/>
          <p:cNvSpPr/>
          <p:nvPr/>
        </p:nvSpPr>
        <p:spPr>
          <a:xfrm>
            <a:off x="462059" y="450222"/>
            <a:ext cx="3902400" cy="42357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31" name="Google Shape;531;ge3681fd6ca_0_715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800" cy="3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 panose="020F0502020204030204"/>
              <a:buNone/>
            </a:pPr>
            <a:r>
              <a:rPr lang="en-GB" sz="5000">
                <a:solidFill>
                  <a:srgbClr val="FFFFFF"/>
                </a:solidFill>
              </a:rPr>
              <a:t>Scrum Master</a:t>
            </a:r>
            <a:endParaRPr lang="en-GB" sz="5000">
              <a:solidFill>
                <a:srgbClr val="FFFFFF"/>
              </a:solidFill>
            </a:endParaRPr>
          </a:p>
        </p:txBody>
      </p:sp>
      <p:sp>
        <p:nvSpPr>
          <p:cNvPr id="532" name="Google Shape;532;ge3681fd6ca_0_715"/>
          <p:cNvSpPr/>
          <p:nvPr/>
        </p:nvSpPr>
        <p:spPr>
          <a:xfrm>
            <a:off x="462058" y="4843002"/>
            <a:ext cx="2391300" cy="1564800"/>
          </a:xfrm>
          <a:prstGeom prst="rect">
            <a:avLst/>
          </a:prstGeom>
          <a:solidFill>
            <a:schemeClr val="accent5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33" name="Google Shape;533;ge3681fd6ca_0_715"/>
          <p:cNvSpPr/>
          <p:nvPr/>
        </p:nvSpPr>
        <p:spPr>
          <a:xfrm>
            <a:off x="3013417" y="4843002"/>
            <a:ext cx="1351200" cy="15684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534" name="Google Shape;534;ge3681fd6ca_0_7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6132" r="20406"/>
          <a:stretch>
            <a:fillRect/>
          </a:stretch>
        </p:blipFill>
        <p:spPr>
          <a:xfrm>
            <a:off x="4517401" y="450221"/>
            <a:ext cx="7203900" cy="595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ge3681fd6ca_0_715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ge3681fd6ca_0_715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e3681fd6ca_0_72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42" name="Google Shape;542;ge3681fd6ca_0_725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43" name="Google Shape;543;ge3681fd6ca_0_725"/>
          <p:cNvSpPr txBox="1">
            <a:spLocks noGrp="1"/>
          </p:cNvSpPr>
          <p:nvPr>
            <p:ph type="title"/>
          </p:nvPr>
        </p:nvSpPr>
        <p:spPr>
          <a:xfrm>
            <a:off x="767290" y="1289146"/>
            <a:ext cx="41535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 panose="020F0502020204030204"/>
              <a:buNone/>
            </a:pPr>
            <a:r>
              <a:rPr lang="en-GB" sz="4200">
                <a:solidFill>
                  <a:schemeClr val="lt1"/>
                </a:solidFill>
              </a:rPr>
              <a:t>Scrum Master debe…</a:t>
            </a:r>
            <a:br>
              <a:rPr lang="en-GB" sz="4200">
                <a:solidFill>
                  <a:schemeClr val="lt1"/>
                </a:solidFill>
              </a:rPr>
            </a:br>
            <a:r>
              <a:rPr lang="en-GB" sz="4200">
                <a:solidFill>
                  <a:schemeClr val="lt1"/>
                </a:solidFill>
              </a:rPr>
              <a:t>Resolver los impedientos</a:t>
            </a:r>
            <a:endParaRPr sz="4200">
              <a:solidFill>
                <a:schemeClr val="lt1"/>
              </a:solidFill>
            </a:endParaRPr>
          </a:p>
        </p:txBody>
      </p:sp>
      <p:grpSp>
        <p:nvGrpSpPr>
          <p:cNvPr id="544" name="Google Shape;544;ge3681fd6ca_0_725"/>
          <p:cNvGrpSpPr/>
          <p:nvPr/>
        </p:nvGrpSpPr>
        <p:grpSpPr>
          <a:xfrm>
            <a:off x="6103027" y="681628"/>
            <a:ext cx="1562266" cy="1172974"/>
            <a:chOff x="7493121" y="1000124"/>
            <a:chExt cx="1562266" cy="1172974"/>
          </a:xfrm>
        </p:grpSpPr>
        <p:sp>
          <p:nvSpPr>
            <p:cNvPr id="545" name="Google Shape;545;ge3681fd6ca_0_725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46" name="Google Shape;546;ge3681fd6ca_0_725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547" name="Google Shape;547;ge3681fd6ca_0_7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6513513" y="2353107"/>
            <a:ext cx="4776900" cy="215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A1730"/>
              </a:buClr>
              <a:buSzPts val="4400"/>
              <a:buFont typeface="Times New Roman" panose="02020603050405020304"/>
              <a:buNone/>
            </a:pPr>
            <a:r>
              <a:rPr lang="es-CR">
                <a:solidFill>
                  <a:srgbClr val="9A1730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Índice</a:t>
            </a:r>
            <a:endParaRPr lang="es-CR">
              <a:solidFill>
                <a:srgbClr val="9A173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75" name="Google Shape;275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Roles de </a:t>
            </a:r>
            <a:r>
              <a:rPr lang="es-CR" sz="3600" dirty="0" err="1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Scrum</a:t>
            </a:r>
            <a:r>
              <a:rPr lang="es-CR" sz="3600" dirty="0"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</a:t>
            </a:r>
            <a:endParaRPr lang="es-CR" sz="3600" dirty="0"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pic>
        <p:nvPicPr>
          <p:cNvPr id="276" name="Google Shape;276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1"/>
          <a:srcRect l="24142" r="24142"/>
          <a:stretch>
            <a:fillRect/>
          </a:stretch>
        </p:blipFill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e3681fd6ca_0_735"/>
          <p:cNvSpPr/>
          <p:nvPr/>
        </p:nvSpPr>
        <p:spPr>
          <a:xfrm>
            <a:off x="0" y="0"/>
            <a:ext cx="6013500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53" name="Google Shape;553;ge3681fd6ca_0_735"/>
          <p:cNvSpPr txBox="1">
            <a:spLocks noGrp="1"/>
          </p:cNvSpPr>
          <p:nvPr>
            <p:ph type="title"/>
          </p:nvPr>
        </p:nvSpPr>
        <p:spPr>
          <a:xfrm>
            <a:off x="838200" y="621792"/>
            <a:ext cx="4795200" cy="54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Calibri" panose="020F0502020204030204"/>
              <a:buNone/>
            </a:pPr>
            <a:r>
              <a:rPr lang="en-GB" sz="5200">
                <a:solidFill>
                  <a:schemeClr val="lt1"/>
                </a:solidFill>
              </a:rPr>
              <a:t>Resolver los impedientos</a:t>
            </a:r>
            <a:endParaRPr sz="5200">
              <a:solidFill>
                <a:schemeClr val="lt1"/>
              </a:solidFill>
            </a:endParaRPr>
          </a:p>
        </p:txBody>
      </p:sp>
      <p:sp>
        <p:nvSpPr>
          <p:cNvPr id="554" name="Google Shape;554;ge3681fd6ca_0_735"/>
          <p:cNvSpPr txBox="1">
            <a:spLocks noGrp="1"/>
          </p:cNvSpPr>
          <p:nvPr>
            <p:ph type="body" idx="1"/>
          </p:nvPr>
        </p:nvSpPr>
        <p:spPr>
          <a:xfrm>
            <a:off x="6521450" y="621792"/>
            <a:ext cx="4832400" cy="54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¿Qué es un impedimento?</a:t>
            </a:r>
            <a:endParaRPr lang="en-GB" sz="24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Situación o problema que esta bloqueando a la gente de lograr su meta</a:t>
            </a:r>
            <a:endParaRPr lang="en-GB" sz="2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Pero no solo problemas o situaciones…</a:t>
            </a:r>
            <a:endParaRPr lang="en-GB" sz="24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Sino cualquier que evite que el equipo mejore su rendimiento</a:t>
            </a: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e3681fd6ca_0_741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900" cy="64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 panose="020F0502020204030204"/>
              <a:buNone/>
            </a:pPr>
            <a:r>
              <a:rPr lang="en-GB" sz="3200"/>
              <a:t>Ejemplos de impedimientos</a:t>
            </a:r>
            <a:endParaRPr lang="en-GB" sz="3200"/>
          </a:p>
        </p:txBody>
      </p:sp>
      <p:pic>
        <p:nvPicPr>
          <p:cNvPr id="560" name="Google Shape;560;ge3681fd6ca_0_7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5710" r="3486"/>
          <a:stretch>
            <a:fillRect/>
          </a:stretch>
        </p:blipFill>
        <p:spPr>
          <a:xfrm>
            <a:off x="640080" y="640080"/>
            <a:ext cx="10911900" cy="48369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ge3681fd6ca_0_74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66" name="Google Shape;566;ge3681fd6ca_0_746"/>
          <p:cNvSpPr/>
          <p:nvPr/>
        </p:nvSpPr>
        <p:spPr>
          <a:xfrm>
            <a:off x="0" y="7782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67" name="Google Shape;567;ge3681fd6ca_0_746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6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 panose="020F0502020204030204"/>
              <a:buNone/>
            </a:pPr>
            <a:r>
              <a:rPr lang="en-GB" sz="5400">
                <a:solidFill>
                  <a:schemeClr val="lt1"/>
                </a:solidFill>
              </a:rPr>
              <a:t>SCRUM MASTER | IMPEDIMENTOS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568" name="Google Shape;568;ge3681fd6ca_0_746"/>
          <p:cNvGrpSpPr/>
          <p:nvPr/>
        </p:nvGrpSpPr>
        <p:grpSpPr>
          <a:xfrm>
            <a:off x="6103027" y="681628"/>
            <a:ext cx="1562266" cy="1172974"/>
            <a:chOff x="7493121" y="1000124"/>
            <a:chExt cx="1562266" cy="1172974"/>
          </a:xfrm>
        </p:grpSpPr>
        <p:sp>
          <p:nvSpPr>
            <p:cNvPr id="569" name="Google Shape;569;ge3681fd6ca_0_746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70" name="Google Shape;570;ge3681fd6ca_0_746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571" name="Google Shape;571;ge3681fd6ca_0_746"/>
          <p:cNvSpPr txBox="1">
            <a:spLocks noGrp="1"/>
          </p:cNvSpPr>
          <p:nvPr>
            <p:ph type="body" idx="1"/>
          </p:nvPr>
        </p:nvSpPr>
        <p:spPr>
          <a:xfrm>
            <a:off x="6514140" y="1854601"/>
            <a:ext cx="4776600" cy="314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Scrum master RESUELVE los impedimientos</a:t>
            </a:r>
            <a:endParaRPr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EL Scrum Master ASEGURA que los impedimentos sean resueltos </a:t>
            </a:r>
            <a:endParaRPr sz="2400"/>
          </a:p>
        </p:txBody>
      </p:sp>
      <p:pic>
        <p:nvPicPr>
          <p:cNvPr id="572" name="Google Shape;572;ge3681fd6ca_0_746" descr="Cerrar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702170" y="2422814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ge3681fd6ca_0_746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270975" y="3436553"/>
            <a:ext cx="722852" cy="7228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e3681fd6ca_0_7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79" name="Google Shape;579;ge3681fd6ca_0_758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580" name="Google Shape;580;ge3681fd6ca_0_758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6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 panose="020F0502020204030204"/>
              <a:buNone/>
            </a:pPr>
            <a:r>
              <a:rPr lang="en-GB" sz="5400">
                <a:solidFill>
                  <a:schemeClr val="lt1"/>
                </a:solidFill>
              </a:rPr>
              <a:t>SCRUM MASTER | IMPEDIMENTOS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581" name="Google Shape;581;ge3681fd6ca_0_758"/>
          <p:cNvGrpSpPr/>
          <p:nvPr/>
        </p:nvGrpSpPr>
        <p:grpSpPr>
          <a:xfrm>
            <a:off x="6103027" y="681628"/>
            <a:ext cx="1562266" cy="1172974"/>
            <a:chOff x="7493121" y="1000124"/>
            <a:chExt cx="1562266" cy="1172974"/>
          </a:xfrm>
        </p:grpSpPr>
        <p:sp>
          <p:nvSpPr>
            <p:cNvPr id="582" name="Google Shape;582;ge3681fd6ca_0_758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83" name="Google Shape;583;ge3681fd6ca_0_758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584" name="Google Shape;584;ge3681fd6ca_0_75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6735677" y="2203259"/>
            <a:ext cx="4512300" cy="314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e3681fd6ca_0_76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</a:p>
        </p:txBody>
      </p:sp>
      <p:sp>
        <p:nvSpPr>
          <p:cNvPr id="590" name="Google Shape;590;ge3681fd6ca_0_76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</a:p>
        </p:txBody>
      </p:sp>
      <p:sp>
        <p:nvSpPr>
          <p:cNvPr id="591" name="Google Shape;591;ge3681fd6ca_0_768"/>
          <p:cNvSpPr txBox="1"/>
          <p:nvPr/>
        </p:nvSpPr>
        <p:spPr>
          <a:xfrm>
            <a:off x="504978" y="246589"/>
            <a:ext cx="11286000" cy="3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Capacitación de como formular los impedimentos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592" name="Google Shape;592;ge3681fd6ca_0_768"/>
          <p:cNvGrpSpPr/>
          <p:nvPr/>
        </p:nvGrpSpPr>
        <p:grpSpPr>
          <a:xfrm>
            <a:off x="2516698" y="814848"/>
            <a:ext cx="9160800" cy="4830942"/>
            <a:chOff x="0" y="0"/>
            <a:chExt cx="9160800" cy="4830942"/>
          </a:xfrm>
        </p:grpSpPr>
        <p:sp>
          <p:nvSpPr>
            <p:cNvPr id="593" name="Google Shape;593;ge3681fd6ca_0_768"/>
            <p:cNvSpPr/>
            <p:nvPr/>
          </p:nvSpPr>
          <p:spPr>
            <a:xfrm>
              <a:off x="0" y="0"/>
              <a:ext cx="9160800" cy="2173800"/>
            </a:xfrm>
            <a:prstGeom prst="roundRect">
              <a:avLst>
                <a:gd name="adj" fmla="val 10000"/>
              </a:avLst>
            </a:prstGeom>
            <a:solidFill>
              <a:srgbClr val="CDCFD3">
                <a:alpha val="89019"/>
              </a:srgbClr>
            </a:solidFill>
            <a:ln w="9525" cap="flat" cmpd="sng">
              <a:solidFill>
                <a:srgbClr val="CDCFD3">
                  <a:alpha val="89019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4" name="Google Shape;594;ge3681fd6ca_0_768"/>
            <p:cNvSpPr/>
            <p:nvPr/>
          </p:nvSpPr>
          <p:spPr>
            <a:xfrm>
              <a:off x="277766" y="289856"/>
              <a:ext cx="1593600" cy="1594200"/>
            </a:xfrm>
            <a:prstGeom prst="roundRect">
              <a:avLst>
                <a:gd name="adj" fmla="val 10000"/>
              </a:avLst>
            </a:prstGeom>
            <a:blipFill rotWithShape="1">
              <a:blip r:embed="rId1"/>
              <a:stretch>
                <a:fillRect l="-173949" r="-173958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5" name="Google Shape;595;ge3681fd6ca_0_768"/>
            <p:cNvSpPr/>
            <p:nvPr/>
          </p:nvSpPr>
          <p:spPr>
            <a:xfrm rot="10800000">
              <a:off x="277729" y="2173842"/>
              <a:ext cx="1593600" cy="2657100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6" name="Google Shape;596;ge3681fd6ca_0_768"/>
            <p:cNvSpPr txBox="1"/>
            <p:nvPr/>
          </p:nvSpPr>
          <p:spPr>
            <a:xfrm>
              <a:off x="326774" y="2173924"/>
              <a:ext cx="1495500" cy="26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Análisis de valor agregado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97" name="Google Shape;597;ge3681fd6ca_0_768"/>
            <p:cNvSpPr/>
            <p:nvPr/>
          </p:nvSpPr>
          <p:spPr>
            <a:xfrm>
              <a:off x="2030686" y="289856"/>
              <a:ext cx="1593600" cy="1594200"/>
            </a:xfrm>
            <a:prstGeom prst="roundRect">
              <a:avLst>
                <a:gd name="adj" fmla="val 10000"/>
              </a:avLst>
            </a:prstGeom>
            <a:blipFill rotWithShape="1">
              <a:blip r:embed="rId2"/>
              <a:stretch>
                <a:fillRect l="-74980" r="-74988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8" name="Google Shape;598;ge3681fd6ca_0_768"/>
            <p:cNvSpPr/>
            <p:nvPr/>
          </p:nvSpPr>
          <p:spPr>
            <a:xfrm rot="10800000">
              <a:off x="2030649" y="2173842"/>
              <a:ext cx="1593600" cy="2657100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99" name="Google Shape;599;ge3681fd6ca_0_768"/>
            <p:cNvSpPr txBox="1"/>
            <p:nvPr/>
          </p:nvSpPr>
          <p:spPr>
            <a:xfrm>
              <a:off x="2079694" y="2173924"/>
              <a:ext cx="1495500" cy="26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Clasificación de desperdicio </a:t>
              </a:r>
              <a:r>
                <a:rPr kumimoji="0" lang="en-GB" sz="1400" b="0" i="0" u="sng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  <a:hlinkClick r:id="rId3"/>
                </a:rPr>
                <a:t>Como identificar los desperdicios en la oficina https://www.youtube.com/watch?v=kn8Xc_k7eqU&amp;t=45s</a:t>
              </a: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00" name="Google Shape;600;ge3681fd6ca_0_768"/>
            <p:cNvSpPr/>
            <p:nvPr/>
          </p:nvSpPr>
          <p:spPr>
            <a:xfrm>
              <a:off x="3783606" y="289856"/>
              <a:ext cx="1593600" cy="1594200"/>
            </a:xfrm>
            <a:prstGeom prst="roundRect">
              <a:avLst>
                <a:gd name="adj" fmla="val 10000"/>
              </a:avLst>
            </a:prstGeom>
            <a:blipFill rotWithShape="1">
              <a:blip r:embed="rId4"/>
              <a:stretch>
                <a:fillRect l="-41994" r="-41981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1" name="Google Shape;601;ge3681fd6ca_0_768"/>
            <p:cNvSpPr/>
            <p:nvPr/>
          </p:nvSpPr>
          <p:spPr>
            <a:xfrm rot="10800000">
              <a:off x="3783569" y="2173842"/>
              <a:ext cx="1593600" cy="2657100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2" name="Google Shape;602;ge3681fd6ca_0_768"/>
            <p:cNvSpPr txBox="1"/>
            <p:nvPr/>
          </p:nvSpPr>
          <p:spPr>
            <a:xfrm>
              <a:off x="3832614" y="2173924"/>
              <a:ext cx="1495500" cy="26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Diagrama de afinidad y priorizarlos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https://www.youtube.com/watch?v=XjXqANKA6Co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3" name="Google Shape;603;ge3681fd6ca_0_768"/>
            <p:cNvSpPr/>
            <p:nvPr/>
          </p:nvSpPr>
          <p:spPr>
            <a:xfrm>
              <a:off x="5536526" y="289856"/>
              <a:ext cx="1593600" cy="1594200"/>
            </a:xfrm>
            <a:prstGeom prst="roundRect">
              <a:avLst>
                <a:gd name="adj" fmla="val 10000"/>
              </a:avLst>
            </a:prstGeom>
            <a:blipFill rotWithShape="1">
              <a:blip r:embed="rId5"/>
              <a:stretch>
                <a:fillRect l="-29998" r="-29985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4" name="Google Shape;604;ge3681fd6ca_0_768"/>
            <p:cNvSpPr/>
            <p:nvPr/>
          </p:nvSpPr>
          <p:spPr>
            <a:xfrm rot="10800000">
              <a:off x="5536489" y="2173842"/>
              <a:ext cx="1593600" cy="2657100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5" name="Google Shape;605;ge3681fd6ca_0_768"/>
            <p:cNvSpPr txBox="1"/>
            <p:nvPr/>
          </p:nvSpPr>
          <p:spPr>
            <a:xfrm>
              <a:off x="5585534" y="2173924"/>
              <a:ext cx="1495500" cy="26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Documentarlos en JIRA 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06" name="Google Shape;606;ge3681fd6ca_0_768"/>
            <p:cNvSpPr/>
            <p:nvPr/>
          </p:nvSpPr>
          <p:spPr>
            <a:xfrm>
              <a:off x="7289446" y="289856"/>
              <a:ext cx="1593600" cy="1594200"/>
            </a:xfrm>
            <a:prstGeom prst="roundRect">
              <a:avLst>
                <a:gd name="adj" fmla="val 10000"/>
              </a:avLst>
            </a:prstGeom>
            <a:blipFill rotWithShape="1">
              <a:blip r:embed="rId6"/>
              <a:stretch>
                <a:fillRect l="-27997" r="-27984"/>
              </a:stretch>
            </a:blip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7" name="Google Shape;607;ge3681fd6ca_0_768"/>
            <p:cNvSpPr/>
            <p:nvPr/>
          </p:nvSpPr>
          <p:spPr>
            <a:xfrm rot="10800000">
              <a:off x="7289409" y="2173842"/>
              <a:ext cx="1593600" cy="2657100"/>
            </a:xfrm>
            <a:prstGeom prst="round2SameRect">
              <a:avLst>
                <a:gd name="adj1" fmla="val 10500"/>
                <a:gd name="adj2" fmla="val 0"/>
              </a:avLst>
            </a:prstGeom>
            <a:gradFill>
              <a:gsLst>
                <a:gs pos="0">
                  <a:srgbClr val="5E697B"/>
                </a:gs>
                <a:gs pos="50000">
                  <a:srgbClr val="42536A"/>
                </a:gs>
                <a:gs pos="100000">
                  <a:srgbClr val="38495F"/>
                </a:gs>
              </a:gsLst>
              <a:lin ang="5400012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196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08" name="Google Shape;608;ge3681fd6ca_0_768"/>
            <p:cNvSpPr txBox="1"/>
            <p:nvPr/>
          </p:nvSpPr>
          <p:spPr>
            <a:xfrm>
              <a:off x="7338454" y="2173924"/>
              <a:ext cx="1495500" cy="26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9550" tIns="99550" rIns="99550" bIns="9955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Trabajarlos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Técnica SCAMPER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 panose="020F0502020204030204"/>
                <a:buNone/>
                <a:defRPr/>
              </a:pPr>
              <a:r>
                <a:rPr kumimoji="0" lang="en-GB" sz="1400" b="0" i="0" u="sng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  <a:hlinkClick r:id="rId7"/>
                </a:rPr>
                <a:t>Como hacer SCAMPER https://www.youtube.com/watch?v=5ddT0ukzEBs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609" name="Google Shape;609;ge3681fd6ca_0_768"/>
          <p:cNvPicPr preferRelativeResize="0"/>
          <p:nvPr/>
        </p:nvPicPr>
        <p:blipFill rotWithShape="1">
          <a:blip r:embed="rId8"/>
          <a:srcRect/>
          <a:stretch>
            <a:fillRect/>
          </a:stretch>
        </p:blipFill>
        <p:spPr>
          <a:xfrm>
            <a:off x="8349237" y="3951188"/>
            <a:ext cx="914401" cy="7921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0" name="Google Shape;610;ge3681fd6ca_0_768"/>
          <p:cNvGrpSpPr/>
          <p:nvPr/>
        </p:nvGrpSpPr>
        <p:grpSpPr>
          <a:xfrm>
            <a:off x="251670" y="2043894"/>
            <a:ext cx="2038509" cy="2178061"/>
            <a:chOff x="0" y="265"/>
            <a:chExt cx="2038509" cy="2178061"/>
          </a:xfrm>
        </p:grpSpPr>
        <p:sp>
          <p:nvSpPr>
            <p:cNvPr id="611" name="Google Shape;611;ge3681fd6ca_0_768"/>
            <p:cNvSpPr/>
            <p:nvPr/>
          </p:nvSpPr>
          <p:spPr>
            <a:xfrm>
              <a:off x="815409" y="265"/>
              <a:ext cx="1223100" cy="1037100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CFD3">
                <a:alpha val="89019"/>
              </a:srgbClr>
            </a:solidFill>
            <a:ln w="12700" cap="flat" cmpd="sng">
              <a:solidFill>
                <a:srgbClr val="CDCFD3">
                  <a:alpha val="89019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2" name="Google Shape;612;ge3681fd6ca_0_768"/>
            <p:cNvSpPr txBox="1"/>
            <p:nvPr/>
          </p:nvSpPr>
          <p:spPr>
            <a:xfrm>
              <a:off x="815409" y="129920"/>
              <a:ext cx="834300" cy="77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 panose="020F0502020204030204"/>
                <a:buChar char="•"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Flujo del proceso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21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 panose="020F0502020204030204"/>
                <a:buChar char="•"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CANVAS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13" name="Google Shape;613;ge3681fd6ca_0_768"/>
            <p:cNvSpPr/>
            <p:nvPr/>
          </p:nvSpPr>
          <p:spPr>
            <a:xfrm>
              <a:off x="0" y="265"/>
              <a:ext cx="815400" cy="10371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4" name="Google Shape;614;ge3681fd6ca_0_768"/>
            <p:cNvSpPr txBox="1"/>
            <p:nvPr/>
          </p:nvSpPr>
          <p:spPr>
            <a:xfrm>
              <a:off x="39805" y="40070"/>
              <a:ext cx="735900" cy="9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 panose="020F0502020204030204"/>
                <a:buNone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15" name="Google Shape;615;ge3681fd6ca_0_768"/>
            <p:cNvSpPr/>
            <p:nvPr/>
          </p:nvSpPr>
          <p:spPr>
            <a:xfrm>
              <a:off x="815409" y="1141226"/>
              <a:ext cx="1223100" cy="1037100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CDCFD3">
                <a:alpha val="89019"/>
              </a:srgbClr>
            </a:solidFill>
            <a:ln w="12700" cap="flat" cmpd="sng">
              <a:solidFill>
                <a:srgbClr val="CDCFD3">
                  <a:alpha val="89019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6" name="Google Shape;616;ge3681fd6ca_0_768"/>
            <p:cNvSpPr txBox="1"/>
            <p:nvPr/>
          </p:nvSpPr>
          <p:spPr>
            <a:xfrm>
              <a:off x="815409" y="1270881"/>
              <a:ext cx="834300" cy="77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875" tIns="8875" rIns="8875" bIns="8875" anchor="t" anchorCtr="0">
              <a:noAutofit/>
            </a:bodyPr>
            <a:lstStyle/>
            <a:p>
              <a:pPr marL="114300" marR="0" lvl="1" indent="-11430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 panose="020F0502020204030204"/>
                <a:buChar char="•"/>
                <a:defRPr/>
              </a:pPr>
              <a:r>
                <a:rPr kumimoji="0" lang="en-GB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Tiempos de cada etapa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17" name="Google Shape;617;ge3681fd6ca_0_768"/>
            <p:cNvSpPr/>
            <p:nvPr/>
          </p:nvSpPr>
          <p:spPr>
            <a:xfrm>
              <a:off x="0" y="1141226"/>
              <a:ext cx="815400" cy="1037100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18" name="Google Shape;618;ge3681fd6ca_0_768"/>
            <p:cNvSpPr txBox="1"/>
            <p:nvPr/>
          </p:nvSpPr>
          <p:spPr>
            <a:xfrm>
              <a:off x="39805" y="1181031"/>
              <a:ext cx="735900" cy="9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32375" rIns="64750" bIns="3237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700"/>
                <a:buFont typeface="Calibri" panose="020F0502020204030204"/>
                <a:buNone/>
                <a:defRPr/>
              </a:pPr>
              <a:endParaRPr kumimoji="0" sz="17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619" name="Google Shape;619;ge3681fd6ca_0_768" descr="Flujo de trabajo"/>
          <p:cNvPicPr preferRelativeResize="0"/>
          <p:nvPr/>
        </p:nvPicPr>
        <p:blipFill rotWithShape="1">
          <a:blip r:embed="rId9"/>
          <a:srcRect/>
          <a:stretch>
            <a:fillRect/>
          </a:stretch>
        </p:blipFill>
        <p:spPr>
          <a:xfrm>
            <a:off x="197142" y="2043629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ge3681fd6ca_0_768" descr="Reloj"/>
          <p:cNvPicPr preferRelativeResize="0"/>
          <p:nvPr/>
        </p:nvPicPr>
        <p:blipFill rotWithShape="1">
          <a:blip r:embed="rId10"/>
          <a:srcRect/>
          <a:stretch>
            <a:fillRect/>
          </a:stretch>
        </p:blipFill>
        <p:spPr>
          <a:xfrm>
            <a:off x="176169" y="3234545"/>
            <a:ext cx="914400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21" name="Google Shape;621;ge3681fd6ca_0_768"/>
          <p:cNvCxnSpPr>
            <a:endCxn id="622" idx="2"/>
          </p:cNvCxnSpPr>
          <p:nvPr/>
        </p:nvCxnSpPr>
        <p:spPr>
          <a:xfrm>
            <a:off x="378191" y="5912982"/>
            <a:ext cx="2184000" cy="123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23" name="Google Shape;623;ge3681fd6ca_0_768"/>
          <p:cNvGrpSpPr/>
          <p:nvPr/>
        </p:nvGrpSpPr>
        <p:grpSpPr>
          <a:xfrm>
            <a:off x="171975" y="5783093"/>
            <a:ext cx="251700" cy="260100"/>
            <a:chOff x="1031846" y="3338818"/>
            <a:chExt cx="251700" cy="260100"/>
          </a:xfrm>
        </p:grpSpPr>
        <p:sp>
          <p:nvSpPr>
            <p:cNvPr id="624" name="Google Shape;624;ge3681fd6ca_0_768"/>
            <p:cNvSpPr/>
            <p:nvPr/>
          </p:nvSpPr>
          <p:spPr>
            <a:xfrm>
              <a:off x="1031846" y="3338818"/>
              <a:ext cx="251700" cy="2601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25" name="Google Shape;625;ge3681fd6ca_0_768"/>
            <p:cNvSpPr/>
            <p:nvPr/>
          </p:nvSpPr>
          <p:spPr>
            <a:xfrm>
              <a:off x="1077339" y="3395496"/>
              <a:ext cx="160800" cy="1467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cxnSp>
        <p:nvCxnSpPr>
          <p:cNvPr id="626" name="Google Shape;626;ge3681fd6ca_0_768"/>
          <p:cNvCxnSpPr>
            <a:stCxn id="622" idx="6"/>
            <a:endCxn id="627" idx="2"/>
          </p:cNvCxnSpPr>
          <p:nvPr/>
        </p:nvCxnSpPr>
        <p:spPr>
          <a:xfrm rot="10800000" flipH="1">
            <a:off x="2722991" y="5892882"/>
            <a:ext cx="8757600" cy="3240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628" name="Google Shape;628;ge3681fd6ca_0_768"/>
          <p:cNvGrpSpPr/>
          <p:nvPr/>
        </p:nvGrpSpPr>
        <p:grpSpPr>
          <a:xfrm>
            <a:off x="2516698" y="5795254"/>
            <a:ext cx="251700" cy="260100"/>
            <a:chOff x="1031846" y="3338818"/>
            <a:chExt cx="251700" cy="260100"/>
          </a:xfrm>
        </p:grpSpPr>
        <p:sp>
          <p:nvSpPr>
            <p:cNvPr id="629" name="Google Shape;629;ge3681fd6ca_0_768"/>
            <p:cNvSpPr/>
            <p:nvPr/>
          </p:nvSpPr>
          <p:spPr>
            <a:xfrm>
              <a:off x="1031846" y="3338818"/>
              <a:ext cx="251700" cy="2601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22" name="Google Shape;622;ge3681fd6ca_0_768"/>
            <p:cNvSpPr/>
            <p:nvPr/>
          </p:nvSpPr>
          <p:spPr>
            <a:xfrm>
              <a:off x="1077339" y="3395496"/>
              <a:ext cx="160800" cy="146700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630" name="Google Shape;630;ge3681fd6ca_0_768"/>
          <p:cNvGrpSpPr/>
          <p:nvPr/>
        </p:nvGrpSpPr>
        <p:grpSpPr>
          <a:xfrm>
            <a:off x="11480457" y="5762816"/>
            <a:ext cx="251700" cy="260100"/>
            <a:chOff x="1031846" y="3338818"/>
            <a:chExt cx="251700" cy="260100"/>
          </a:xfrm>
        </p:grpSpPr>
        <p:sp>
          <p:nvSpPr>
            <p:cNvPr id="627" name="Google Shape;627;ge3681fd6ca_0_768"/>
            <p:cNvSpPr/>
            <p:nvPr/>
          </p:nvSpPr>
          <p:spPr>
            <a:xfrm>
              <a:off x="1031846" y="3338818"/>
              <a:ext cx="251700" cy="260100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31" name="Google Shape;631;ge3681fd6ca_0_768"/>
            <p:cNvSpPr/>
            <p:nvPr/>
          </p:nvSpPr>
          <p:spPr>
            <a:xfrm>
              <a:off x="1077339" y="3395496"/>
              <a:ext cx="160800" cy="14670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32" name="Google Shape;632;ge3681fd6ca_0_768"/>
          <p:cNvSpPr txBox="1"/>
          <p:nvPr/>
        </p:nvSpPr>
        <p:spPr>
          <a:xfrm>
            <a:off x="711543" y="5657067"/>
            <a:ext cx="1310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r>
              <a:rPr kumimoji="0" lang="en-GB" sz="12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Insumos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33" name="Google Shape;633;ge3681fd6ca_0_768"/>
          <p:cNvSpPr txBox="1"/>
          <p:nvPr/>
        </p:nvSpPr>
        <p:spPr>
          <a:xfrm>
            <a:off x="6441766" y="5640481"/>
            <a:ext cx="1310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r>
              <a:rPr kumimoji="0" lang="en-GB" sz="1200" b="1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Procedimiento</a:t>
            </a:r>
            <a:endParaRPr kumimoji="0" sz="1200" b="1" i="0" u="none" strike="noStrike" kern="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34" name="Google Shape;634;ge3681fd6ca_0_768"/>
          <p:cNvPicPr preferRelativeResize="0"/>
          <p:nvPr/>
        </p:nvPicPr>
        <p:blipFill rotWithShape="1">
          <a:blip r:embed="rId11"/>
          <a:srcRect/>
          <a:stretch>
            <a:fillRect/>
          </a:stretch>
        </p:blipFill>
        <p:spPr>
          <a:xfrm>
            <a:off x="3238150" y="4084537"/>
            <a:ext cx="914401" cy="7921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6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250"/>
                                        <p:tgtEl>
                                          <p:spTgt spid="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5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6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75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50"/>
                                        <p:tgtEl>
                                          <p:spTgt spid="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ge3681fd6ca_0_817"/>
          <p:cNvSpPr/>
          <p:nvPr/>
        </p:nvSpPr>
        <p:spPr>
          <a:xfrm>
            <a:off x="320040" y="4892040"/>
            <a:ext cx="11548800" cy="16458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1" name="Google Shape;641;ge3681fd6ca_0_817"/>
          <p:cNvSpPr txBox="1">
            <a:spLocks noGrp="1"/>
          </p:cNvSpPr>
          <p:nvPr>
            <p:ph type="title"/>
          </p:nvPr>
        </p:nvSpPr>
        <p:spPr>
          <a:xfrm>
            <a:off x="718686" y="5091762"/>
            <a:ext cx="7484700" cy="12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100"/>
              <a:buFont typeface="Calibri" panose="020F0502020204030204"/>
              <a:buNone/>
            </a:pPr>
            <a:r>
              <a:rPr lang="en-GB" sz="4100">
                <a:solidFill>
                  <a:srgbClr val="FFFFFF"/>
                </a:solidFill>
              </a:rPr>
              <a:t>SCRUM MASTER | IMPEDIMENTOS</a:t>
            </a:r>
            <a:endParaRPr lang="en-GB" sz="4100">
              <a:solidFill>
                <a:srgbClr val="FFFFFF"/>
              </a:solidFill>
            </a:endParaRPr>
          </a:p>
        </p:txBody>
      </p:sp>
      <p:pic>
        <p:nvPicPr>
          <p:cNvPr id="642" name="Google Shape;642;ge3681fd6ca_0_8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b="1554"/>
          <a:stretch>
            <a:fillRect/>
          </a:stretch>
        </p:blipFill>
        <p:spPr>
          <a:xfrm>
            <a:off x="320040" y="320040"/>
            <a:ext cx="11548800" cy="4462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43" name="Google Shape;643;ge3681fd6ca_0_817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FFFFF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ge3681fd6ca_0_825"/>
          <p:cNvSpPr/>
          <p:nvPr/>
        </p:nvSpPr>
        <p:spPr>
          <a:xfrm>
            <a:off x="462059" y="450222"/>
            <a:ext cx="3902400" cy="42357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49" name="Google Shape;649;ge3681fd6ca_0_825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800" cy="3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 panose="020F0502020204030204"/>
              <a:buNone/>
            </a:pPr>
            <a:r>
              <a:rPr lang="en-GB" sz="5000">
                <a:solidFill>
                  <a:srgbClr val="FFFFFF"/>
                </a:solidFill>
              </a:rPr>
              <a:t>Scrum Master</a:t>
            </a:r>
            <a:endParaRPr lang="en-GB" sz="5000">
              <a:solidFill>
                <a:srgbClr val="FFFFFF"/>
              </a:solidFill>
            </a:endParaRPr>
          </a:p>
        </p:txBody>
      </p:sp>
      <p:sp>
        <p:nvSpPr>
          <p:cNvPr id="650" name="Google Shape;650;ge3681fd6ca_0_825"/>
          <p:cNvSpPr/>
          <p:nvPr/>
        </p:nvSpPr>
        <p:spPr>
          <a:xfrm>
            <a:off x="462058" y="4843002"/>
            <a:ext cx="2391300" cy="1564800"/>
          </a:xfrm>
          <a:prstGeom prst="rect">
            <a:avLst/>
          </a:prstGeom>
          <a:solidFill>
            <a:schemeClr val="accent5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51" name="Google Shape;651;ge3681fd6ca_0_825"/>
          <p:cNvSpPr/>
          <p:nvPr/>
        </p:nvSpPr>
        <p:spPr>
          <a:xfrm>
            <a:off x="3013417" y="4843002"/>
            <a:ext cx="1351200" cy="15684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52" name="Google Shape;652;ge3681fd6ca_0_8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6132" r="20406"/>
          <a:stretch>
            <a:fillRect/>
          </a:stretch>
        </p:blipFill>
        <p:spPr>
          <a:xfrm>
            <a:off x="4517401" y="450221"/>
            <a:ext cx="7203900" cy="595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ge3681fd6ca_0_825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4" name="Google Shape;654;ge3681fd6ca_0_825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ge3681fd6ca_0_825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08937" y="304409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e3681fd6ca_0_83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61" name="Google Shape;661;ge3681fd6ca_0_836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62" name="Google Shape;662;ge3681fd6ca_0_836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6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 panose="020F0502020204030204"/>
              <a:buNone/>
            </a:pPr>
            <a:r>
              <a:rPr lang="en-GB" sz="5400">
                <a:solidFill>
                  <a:schemeClr val="lt1"/>
                </a:solidFill>
              </a:rPr>
              <a:t>SCRUM MASTER | PROTEJE AL EQUIPO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663" name="Google Shape;663;ge3681fd6ca_0_836"/>
          <p:cNvGrpSpPr/>
          <p:nvPr/>
        </p:nvGrpSpPr>
        <p:grpSpPr>
          <a:xfrm>
            <a:off x="6103027" y="681628"/>
            <a:ext cx="1562266" cy="1172974"/>
            <a:chOff x="7493121" y="1000124"/>
            <a:chExt cx="1562266" cy="1172974"/>
          </a:xfrm>
        </p:grpSpPr>
        <p:sp>
          <p:nvSpPr>
            <p:cNvPr id="664" name="Google Shape;664;ge3681fd6ca_0_836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65" name="Google Shape;665;ge3681fd6ca_0_836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666" name="Google Shape;666;ge3681fd6ca_0_8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6568570" y="2383829"/>
            <a:ext cx="5181600" cy="224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e3681fd6ca_0_846"/>
          <p:cNvSpPr txBox="1">
            <a:spLocks noGrp="1"/>
          </p:cNvSpPr>
          <p:nvPr>
            <p:ph type="title"/>
          </p:nvPr>
        </p:nvSpPr>
        <p:spPr>
          <a:xfrm>
            <a:off x="762001" y="803325"/>
            <a:ext cx="5314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 panose="020F0502020204030204"/>
              <a:buNone/>
            </a:pPr>
            <a:r>
              <a:rPr lang="en-GB"/>
              <a:t>SCRUM MASTER | PROTEJE AL EQUIPO</a:t>
            </a:r>
            <a:endParaRPr lang="en-GB"/>
          </a:p>
        </p:txBody>
      </p:sp>
      <p:sp>
        <p:nvSpPr>
          <p:cNvPr id="672" name="Google Shape;672;ge3681fd6ca_0_846"/>
          <p:cNvSpPr txBox="1">
            <a:spLocks noGrp="1"/>
          </p:cNvSpPr>
          <p:nvPr>
            <p:ph type="body" idx="1"/>
          </p:nvPr>
        </p:nvSpPr>
        <p:spPr>
          <a:xfrm>
            <a:off x="762000" y="2279018"/>
            <a:ext cx="5314500" cy="337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/>
              <a:t>¿Cómo es que protege al equipo del equipo?}</a:t>
            </a:r>
            <a:endParaRPr lang="en-GB" sz="18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/>
              <a:t>Sobre compromiso</a:t>
            </a:r>
            <a:endParaRPr lang="en-GB" sz="18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</a:pPr>
            <a:r>
              <a:rPr lang="en-GB" sz="1800"/>
              <a:t>Complacencia</a:t>
            </a:r>
            <a:endParaRPr sz="1800"/>
          </a:p>
        </p:txBody>
      </p:sp>
      <p:sp>
        <p:nvSpPr>
          <p:cNvPr id="673" name="Google Shape;673;ge3681fd6ca_0_846"/>
          <p:cNvSpPr/>
          <p:nvPr/>
        </p:nvSpPr>
        <p:spPr>
          <a:xfrm flipH="1">
            <a:off x="6582780" y="-2008"/>
            <a:ext cx="5609220" cy="5840278"/>
          </a:xfrm>
          <a:custGeom>
            <a:avLst/>
            <a:gdLst/>
            <a:ahLst/>
            <a:cxnLst/>
            <a:rect l="l" t="t" r="r" b="b"/>
            <a:pathLst>
              <a:path w="5609220" h="5840278" extrusionOk="0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74" name="Google Shape;674;ge3681fd6ca_0_846"/>
          <p:cNvSpPr/>
          <p:nvPr/>
        </p:nvSpPr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 extrusionOk="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75" name="Google Shape;675;ge3681fd6ca_0_846" descr="Group of People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884057" y="643002"/>
            <a:ext cx="3796790" cy="37967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e3681fd6ca_0_854"/>
          <p:cNvSpPr/>
          <p:nvPr/>
        </p:nvSpPr>
        <p:spPr>
          <a:xfrm>
            <a:off x="462059" y="450222"/>
            <a:ext cx="3902400" cy="42357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81" name="Google Shape;681;ge3681fd6ca_0_854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800" cy="3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 panose="020F0502020204030204"/>
              <a:buNone/>
            </a:pPr>
            <a:r>
              <a:rPr lang="en-GB" sz="5000">
                <a:solidFill>
                  <a:srgbClr val="FFFFFF"/>
                </a:solidFill>
              </a:rPr>
              <a:t>Scrum Master</a:t>
            </a:r>
            <a:endParaRPr lang="en-GB" sz="5000">
              <a:solidFill>
                <a:srgbClr val="FFFFFF"/>
              </a:solidFill>
            </a:endParaRPr>
          </a:p>
        </p:txBody>
      </p:sp>
      <p:sp>
        <p:nvSpPr>
          <p:cNvPr id="682" name="Google Shape;682;ge3681fd6ca_0_854"/>
          <p:cNvSpPr/>
          <p:nvPr/>
        </p:nvSpPr>
        <p:spPr>
          <a:xfrm>
            <a:off x="462058" y="4843002"/>
            <a:ext cx="2391300" cy="1564800"/>
          </a:xfrm>
          <a:prstGeom prst="rect">
            <a:avLst/>
          </a:prstGeom>
          <a:solidFill>
            <a:schemeClr val="accent5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83" name="Google Shape;683;ge3681fd6ca_0_854"/>
          <p:cNvSpPr/>
          <p:nvPr/>
        </p:nvSpPr>
        <p:spPr>
          <a:xfrm>
            <a:off x="3013417" y="4843002"/>
            <a:ext cx="1351200" cy="15684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684" name="Google Shape;684;ge3681fd6ca_0_85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6132" r="20406"/>
          <a:stretch>
            <a:fillRect/>
          </a:stretch>
        </p:blipFill>
        <p:spPr>
          <a:xfrm>
            <a:off x="4517401" y="450221"/>
            <a:ext cx="7203900" cy="595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ge3681fd6ca_0_854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6" name="Google Shape;686;ge3681fd6ca_0_854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ge3681fd6ca_0_854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08937" y="304409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ge3681fd6ca_0_854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08937" y="395849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e3681fd6ca_0_5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43" name="Google Shape;343;ge3681fd6ca_0_542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344" name="Google Shape;344;ge3681fd6ca_0_542"/>
          <p:cNvGrpSpPr/>
          <p:nvPr/>
        </p:nvGrpSpPr>
        <p:grpSpPr>
          <a:xfrm>
            <a:off x="7293178" y="681628"/>
            <a:ext cx="1562266" cy="1172974"/>
            <a:chOff x="7493121" y="1000124"/>
            <a:chExt cx="1562266" cy="1172974"/>
          </a:xfrm>
        </p:grpSpPr>
        <p:sp>
          <p:nvSpPr>
            <p:cNvPr id="345" name="Google Shape;345;ge3681fd6ca_0_542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46" name="Google Shape;346;ge3681fd6ca_0_542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347" name="Google Shape;347;ge3681fd6ca_0_542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200" cy="431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 panose="020F0502020204030204"/>
              <a:buNone/>
            </a:pPr>
            <a:r>
              <a:rPr lang="en-GB" sz="72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Roles del proceso Scrum</a:t>
            </a:r>
            <a:endParaRPr lang="en-GB" sz="72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e3681fd6ca_0_86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94" name="Google Shape;694;ge3681fd6ca_0_866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95" name="Google Shape;695;ge3681fd6ca_0_866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6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 panose="020F0502020204030204"/>
              <a:buNone/>
            </a:pPr>
            <a:r>
              <a:rPr lang="en-GB" sz="5400">
                <a:solidFill>
                  <a:schemeClr val="lt1"/>
                </a:solidFill>
              </a:rPr>
              <a:t>SCRUM MASTER | COACHING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696" name="Google Shape;696;ge3681fd6ca_0_866"/>
          <p:cNvGrpSpPr/>
          <p:nvPr/>
        </p:nvGrpSpPr>
        <p:grpSpPr>
          <a:xfrm>
            <a:off x="6103027" y="681628"/>
            <a:ext cx="1562266" cy="1172974"/>
            <a:chOff x="7493121" y="1000124"/>
            <a:chExt cx="1562266" cy="1172974"/>
          </a:xfrm>
        </p:grpSpPr>
        <p:sp>
          <p:nvSpPr>
            <p:cNvPr id="697" name="Google Shape;697;ge3681fd6ca_0_866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98" name="Google Shape;698;ge3681fd6ca_0_866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699" name="Google Shape;699;ge3681fd6ca_0_86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7351263" y="1825034"/>
            <a:ext cx="3607200" cy="43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ge3681fd6ca_0_87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05" name="Google Shape;705;ge3681fd6ca_0_876"/>
          <p:cNvSpPr/>
          <p:nvPr/>
        </p:nvSpPr>
        <p:spPr>
          <a:xfrm>
            <a:off x="0" y="0"/>
            <a:ext cx="469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06" name="Google Shape;706;ge3681fd6ca_0_876"/>
          <p:cNvGrpSpPr/>
          <p:nvPr/>
        </p:nvGrpSpPr>
        <p:grpSpPr>
          <a:xfrm>
            <a:off x="767290" y="681628"/>
            <a:ext cx="1128381" cy="847206"/>
            <a:chOff x="668003" y="1684057"/>
            <a:chExt cx="1128381" cy="847206"/>
          </a:xfrm>
        </p:grpSpPr>
        <p:sp>
          <p:nvSpPr>
            <p:cNvPr id="707" name="Google Shape;707;ge3681fd6ca_0_876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08" name="Google Shape;708;ge3681fd6ca_0_876"/>
            <p:cNvSpPr/>
            <p:nvPr/>
          </p:nvSpPr>
          <p:spPr>
            <a:xfrm>
              <a:off x="1245893" y="1684057"/>
              <a:ext cx="550491" cy="485307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709" name="Google Shape;709;ge3681fd6ca_0_876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 dirty="0">
                <a:solidFill>
                  <a:schemeClr val="lt1"/>
                </a:solidFill>
              </a:rPr>
              <a:t>SCRUM MASTER | COACHING AL EQUIPO</a:t>
            </a:r>
            <a:endParaRPr sz="4800" dirty="0">
              <a:solidFill>
                <a:schemeClr val="lt1"/>
              </a:solidFill>
            </a:endParaRPr>
          </a:p>
        </p:txBody>
      </p:sp>
      <p:sp>
        <p:nvSpPr>
          <p:cNvPr id="710" name="Google Shape;710;ge3681fd6ca_0_876"/>
          <p:cNvSpPr txBox="1">
            <a:spLocks noGrp="1"/>
          </p:cNvSpPr>
          <p:nvPr>
            <p:ph type="body" idx="1"/>
          </p:nvPr>
        </p:nvSpPr>
        <p:spPr>
          <a:xfrm>
            <a:off x="5573864" y="1166933"/>
            <a:ext cx="57171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Ayuda al equipo a resolver los problemas</a:t>
            </a:r>
            <a:endParaRPr lang="en-GB" sz="24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Conflictos entre el equipo</a:t>
            </a:r>
            <a:endParaRPr lang="en-GB" sz="20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Conflictos entre el equipo y los interesados</a:t>
            </a:r>
            <a:endParaRPr lang="en-GB" sz="20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Educar al equipo en el procesa de Scrum</a:t>
            </a:r>
            <a:endParaRPr lang="en-GB" sz="24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GB" sz="2400"/>
              <a:t>Guiar al equipo en el rendimiento</a:t>
            </a:r>
            <a:endParaRPr lang="en-GB" sz="2400"/>
          </a:p>
          <a:p>
            <a:pPr marL="685800" lvl="1" indent="-101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2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e3681fd6ca_0_88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16" name="Google Shape;716;ge3681fd6ca_0_886"/>
          <p:cNvSpPr/>
          <p:nvPr/>
        </p:nvSpPr>
        <p:spPr>
          <a:xfrm>
            <a:off x="0" y="0"/>
            <a:ext cx="469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17" name="Google Shape;717;ge3681fd6ca_0_886"/>
          <p:cNvGrpSpPr/>
          <p:nvPr/>
        </p:nvGrpSpPr>
        <p:grpSpPr>
          <a:xfrm>
            <a:off x="767290" y="681628"/>
            <a:ext cx="1128381" cy="847206"/>
            <a:chOff x="668003" y="1684057"/>
            <a:chExt cx="1128381" cy="847206"/>
          </a:xfrm>
        </p:grpSpPr>
        <p:sp>
          <p:nvSpPr>
            <p:cNvPr id="718" name="Google Shape;718;ge3681fd6ca_0_886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19" name="Google Shape;719;ge3681fd6ca_0_886"/>
            <p:cNvSpPr/>
            <p:nvPr/>
          </p:nvSpPr>
          <p:spPr>
            <a:xfrm>
              <a:off x="1245893" y="1684057"/>
              <a:ext cx="550491" cy="485307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720" name="Google Shape;720;ge3681fd6ca_0_886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 dirty="0">
                <a:solidFill>
                  <a:schemeClr val="lt1"/>
                </a:solidFill>
              </a:rPr>
              <a:t>SCRUM MASTER | COACHING AL EQUIPO</a:t>
            </a:r>
            <a:endParaRPr sz="4800" dirty="0">
              <a:solidFill>
                <a:schemeClr val="lt1"/>
              </a:solidFill>
            </a:endParaRPr>
          </a:p>
        </p:txBody>
      </p:sp>
      <p:sp>
        <p:nvSpPr>
          <p:cNvPr id="721" name="Google Shape;721;ge3681fd6ca_0_886"/>
          <p:cNvSpPr txBox="1">
            <a:spLocks noGrp="1"/>
          </p:cNvSpPr>
          <p:nvPr>
            <p:ph type="body" idx="1"/>
          </p:nvPr>
        </p:nvSpPr>
        <p:spPr>
          <a:xfrm>
            <a:off x="5573864" y="1166933"/>
            <a:ext cx="57171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685800" lvl="1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Debe coacher como tener un ciclo de mejora continua y llevarlo a los más altos rendimientos</a:t>
            </a:r>
            <a:endParaRPr lang="en-GB" sz="20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Debe enseñarles los patrones de la alta productividad</a:t>
            </a:r>
            <a:endParaRPr lang="en-GB" sz="20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No decirles que van hacer</a:t>
            </a:r>
            <a:endParaRPr lang="en-GB" sz="20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Inspirar al equipo </a:t>
            </a:r>
            <a:endParaRPr lang="en-GB" sz="20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Gestionar las discusiones de equipo</a:t>
            </a:r>
            <a:endParaRPr lang="en-GB" sz="2000"/>
          </a:p>
          <a:p>
            <a:pPr marL="6858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GB" sz="2000"/>
              <a:t>Ayudar al equipo a definir acciones</a:t>
            </a:r>
            <a:endParaRPr sz="2000"/>
          </a:p>
        </p:txBody>
      </p:sp>
      <p:sp>
        <p:nvSpPr>
          <p:cNvPr id="722" name="Google Shape;722;ge3681fd6ca_0_886"/>
          <p:cNvSpPr txBox="1"/>
          <p:nvPr/>
        </p:nvSpPr>
        <p:spPr>
          <a:xfrm>
            <a:off x="5653668" y="681628"/>
            <a:ext cx="375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Guiar al equipo en el alto rendimiento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e3681fd6ca_0_89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28" name="Google Shape;728;ge3681fd6ca_0_897"/>
          <p:cNvSpPr/>
          <p:nvPr/>
        </p:nvSpPr>
        <p:spPr>
          <a:xfrm>
            <a:off x="0" y="0"/>
            <a:ext cx="469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29" name="Google Shape;729;ge3681fd6ca_0_897"/>
          <p:cNvGrpSpPr/>
          <p:nvPr/>
        </p:nvGrpSpPr>
        <p:grpSpPr>
          <a:xfrm>
            <a:off x="767290" y="681628"/>
            <a:ext cx="1128381" cy="847206"/>
            <a:chOff x="668003" y="1684057"/>
            <a:chExt cx="1128381" cy="847206"/>
          </a:xfrm>
        </p:grpSpPr>
        <p:sp>
          <p:nvSpPr>
            <p:cNvPr id="730" name="Google Shape;730;ge3681fd6ca_0_897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31" name="Google Shape;731;ge3681fd6ca_0_897"/>
            <p:cNvSpPr/>
            <p:nvPr/>
          </p:nvSpPr>
          <p:spPr>
            <a:xfrm>
              <a:off x="1245893" y="1684057"/>
              <a:ext cx="550491" cy="485307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732" name="Google Shape;732;ge3681fd6ca_0_897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 dirty="0">
                <a:solidFill>
                  <a:schemeClr val="lt1"/>
                </a:solidFill>
              </a:rPr>
              <a:t>SCRUM MASTER | COACHING AL EQUIPO</a:t>
            </a:r>
            <a:endParaRPr sz="4800" dirty="0">
              <a:solidFill>
                <a:schemeClr val="lt1"/>
              </a:solidFill>
            </a:endParaRPr>
          </a:p>
        </p:txBody>
      </p:sp>
      <p:pic>
        <p:nvPicPr>
          <p:cNvPr id="733" name="Google Shape;733;ge3681fd6ca_0_89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5573713" y="1405815"/>
            <a:ext cx="5716500" cy="3801900"/>
          </a:xfrm>
          <a:prstGeom prst="rect">
            <a:avLst/>
          </a:prstGeom>
          <a:noFill/>
          <a:ln>
            <a:noFill/>
          </a:ln>
        </p:spPr>
      </p:pic>
      <p:sp>
        <p:nvSpPr>
          <p:cNvPr id="734" name="Google Shape;734;ge3681fd6ca_0_897"/>
          <p:cNvSpPr/>
          <p:nvPr/>
        </p:nvSpPr>
        <p:spPr>
          <a:xfrm>
            <a:off x="5573713" y="5594202"/>
            <a:ext cx="6096000" cy="6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r>
              <a: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https://www.youtube.com/watch?v=t3kKechcwYM&amp;feature=youtu.be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Google Shape;739;ge3681fd6ca_0_90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40" name="Google Shape;740;ge3681fd6ca_0_908"/>
          <p:cNvSpPr/>
          <p:nvPr/>
        </p:nvSpPr>
        <p:spPr>
          <a:xfrm>
            <a:off x="0" y="0"/>
            <a:ext cx="469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41" name="Google Shape;741;ge3681fd6ca_0_908"/>
          <p:cNvGrpSpPr/>
          <p:nvPr/>
        </p:nvGrpSpPr>
        <p:grpSpPr>
          <a:xfrm>
            <a:off x="767290" y="681628"/>
            <a:ext cx="1128381" cy="847206"/>
            <a:chOff x="668003" y="1684057"/>
            <a:chExt cx="1128381" cy="847206"/>
          </a:xfrm>
        </p:grpSpPr>
        <p:sp>
          <p:nvSpPr>
            <p:cNvPr id="742" name="Google Shape;742;ge3681fd6ca_0_908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43" name="Google Shape;743;ge3681fd6ca_0_908"/>
            <p:cNvSpPr/>
            <p:nvPr/>
          </p:nvSpPr>
          <p:spPr>
            <a:xfrm>
              <a:off x="1245893" y="1684057"/>
              <a:ext cx="550491" cy="485307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744" name="Google Shape;744;ge3681fd6ca_0_908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>
                <a:solidFill>
                  <a:schemeClr val="lt1"/>
                </a:solidFill>
              </a:rPr>
              <a:t>SCRUM MASTER | COACHING AL PRODUCT OWNER</a:t>
            </a:r>
            <a:endParaRPr sz="4800">
              <a:solidFill>
                <a:schemeClr val="lt1"/>
              </a:solidFill>
            </a:endParaRPr>
          </a:p>
        </p:txBody>
      </p:sp>
      <p:pic>
        <p:nvPicPr>
          <p:cNvPr id="745" name="Google Shape;745;ge3681fd6ca_0_90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4694548" y="1405901"/>
            <a:ext cx="7497600" cy="435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e3681fd6ca_0_9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51" name="Google Shape;751;ge3681fd6ca_0_918"/>
          <p:cNvSpPr/>
          <p:nvPr/>
        </p:nvSpPr>
        <p:spPr>
          <a:xfrm>
            <a:off x="0" y="0"/>
            <a:ext cx="46944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752" name="Google Shape;752;ge3681fd6ca_0_918"/>
          <p:cNvGrpSpPr/>
          <p:nvPr/>
        </p:nvGrpSpPr>
        <p:grpSpPr>
          <a:xfrm>
            <a:off x="767290" y="681628"/>
            <a:ext cx="1128381" cy="847206"/>
            <a:chOff x="668003" y="1684057"/>
            <a:chExt cx="1128381" cy="847206"/>
          </a:xfrm>
        </p:grpSpPr>
        <p:sp>
          <p:nvSpPr>
            <p:cNvPr id="753" name="Google Shape;753;ge3681fd6ca_0_918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54" name="Google Shape;754;ge3681fd6ca_0_918"/>
            <p:cNvSpPr/>
            <p:nvPr/>
          </p:nvSpPr>
          <p:spPr>
            <a:xfrm>
              <a:off x="1245893" y="1684057"/>
              <a:ext cx="550491" cy="485307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755" name="Google Shape;755;ge3681fd6ca_0_918"/>
          <p:cNvSpPr txBox="1">
            <a:spLocks noGrp="1"/>
          </p:cNvSpPr>
          <p:nvPr>
            <p:ph type="title"/>
          </p:nvPr>
        </p:nvSpPr>
        <p:spPr>
          <a:xfrm>
            <a:off x="278780" y="1166932"/>
            <a:ext cx="40707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>
                <a:solidFill>
                  <a:schemeClr val="lt1"/>
                </a:solidFill>
              </a:rPr>
              <a:t>SCRUM MASTER | COACHING A LA ORGANIZACIÓN</a:t>
            </a:r>
            <a:endParaRPr sz="4800">
              <a:solidFill>
                <a:schemeClr val="lt1"/>
              </a:solidFill>
            </a:endParaRPr>
          </a:p>
        </p:txBody>
      </p:sp>
      <p:pic>
        <p:nvPicPr>
          <p:cNvPr id="756" name="Google Shape;756;ge3681fd6ca_0_9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4628143" y="1904632"/>
            <a:ext cx="7563900" cy="248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e3681fd6ca_0_928"/>
          <p:cNvSpPr/>
          <p:nvPr/>
        </p:nvSpPr>
        <p:spPr>
          <a:xfrm>
            <a:off x="462059" y="450222"/>
            <a:ext cx="3902400" cy="42357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62" name="Google Shape;762;ge3681fd6ca_0_928"/>
          <p:cNvSpPr txBox="1">
            <a:spLocks noGrp="1"/>
          </p:cNvSpPr>
          <p:nvPr>
            <p:ph type="title"/>
          </p:nvPr>
        </p:nvSpPr>
        <p:spPr>
          <a:xfrm>
            <a:off x="734664" y="930530"/>
            <a:ext cx="3361800" cy="3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 panose="020F0502020204030204"/>
              <a:buNone/>
            </a:pPr>
            <a:r>
              <a:rPr lang="en-GB" sz="5000">
                <a:solidFill>
                  <a:srgbClr val="FFFFFF"/>
                </a:solidFill>
              </a:rPr>
              <a:t>Scrum Master</a:t>
            </a:r>
            <a:endParaRPr lang="en-GB" sz="5000">
              <a:solidFill>
                <a:srgbClr val="FFFFFF"/>
              </a:solidFill>
            </a:endParaRPr>
          </a:p>
        </p:txBody>
      </p:sp>
      <p:sp>
        <p:nvSpPr>
          <p:cNvPr id="763" name="Google Shape;763;ge3681fd6ca_0_928"/>
          <p:cNvSpPr/>
          <p:nvPr/>
        </p:nvSpPr>
        <p:spPr>
          <a:xfrm>
            <a:off x="462058" y="4843002"/>
            <a:ext cx="2391300" cy="1564800"/>
          </a:xfrm>
          <a:prstGeom prst="rect">
            <a:avLst/>
          </a:prstGeom>
          <a:solidFill>
            <a:schemeClr val="accent5">
              <a:alpha val="9450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64" name="Google Shape;764;ge3681fd6ca_0_928"/>
          <p:cNvSpPr/>
          <p:nvPr/>
        </p:nvSpPr>
        <p:spPr>
          <a:xfrm>
            <a:off x="3013417" y="4843002"/>
            <a:ext cx="1351200" cy="1568400"/>
          </a:xfrm>
          <a:prstGeom prst="rect">
            <a:avLst/>
          </a:prstGeom>
          <a:solidFill>
            <a:srgbClr val="A5A5A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765" name="Google Shape;765;ge3681fd6ca_0_9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6132" r="20406"/>
          <a:stretch>
            <a:fillRect/>
          </a:stretch>
        </p:blipFill>
        <p:spPr>
          <a:xfrm>
            <a:off x="4517401" y="450221"/>
            <a:ext cx="7203900" cy="595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6" name="Google Shape;766;ge3681fd6ca_0_928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888186" y="12899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7" name="Google Shape;767;ge3681fd6ca_0_928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0806994" y="1747157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8" name="Google Shape;768;ge3681fd6ca_0_928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08937" y="304409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9" name="Google Shape;769;ge3681fd6ca_0_928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9508937" y="3958493"/>
            <a:ext cx="914400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0" name="Google Shape;770;ge3681fd6ca_0_928" descr="Marca de verificación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930605" y="4872893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ge3681fd6ca_0_9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76" name="Google Shape;776;ge3681fd6ca_0_941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77" name="Google Shape;777;ge3681fd6ca_0_941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6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 panose="020F0502020204030204"/>
              <a:buNone/>
            </a:pPr>
            <a:r>
              <a:rPr lang="en-GB" sz="5400">
                <a:solidFill>
                  <a:schemeClr val="lt1"/>
                </a:solidFill>
              </a:rPr>
              <a:t>SCRUM MASTER | AUTORIDAD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778" name="Google Shape;778;ge3681fd6ca_0_941"/>
          <p:cNvGrpSpPr/>
          <p:nvPr/>
        </p:nvGrpSpPr>
        <p:grpSpPr>
          <a:xfrm>
            <a:off x="6103027" y="681628"/>
            <a:ext cx="1562266" cy="1172974"/>
            <a:chOff x="7493121" y="1000124"/>
            <a:chExt cx="1562266" cy="1172974"/>
          </a:xfrm>
        </p:grpSpPr>
        <p:sp>
          <p:nvSpPr>
            <p:cNvPr id="779" name="Google Shape;779;ge3681fd6ca_0_941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80" name="Google Shape;780;ge3681fd6ca_0_941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pic>
        <p:nvPicPr>
          <p:cNvPr id="781" name="Google Shape;781;ge3681fd6ca_0_9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6213094" y="1929551"/>
            <a:ext cx="5892600" cy="40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ge3681fd6ca_0_95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87" name="Google Shape;787;ge3681fd6ca_0_951"/>
          <p:cNvSpPr txBox="1">
            <a:spLocks noGrp="1"/>
          </p:cNvSpPr>
          <p:nvPr>
            <p:ph type="title"/>
          </p:nvPr>
        </p:nvSpPr>
        <p:spPr>
          <a:xfrm>
            <a:off x="8006085" y="1470990"/>
            <a:ext cx="3689100" cy="3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/>
              <a:t>Resumen del Scrum master</a:t>
            </a:r>
            <a:endParaRPr lang="en-GB"/>
          </a:p>
        </p:txBody>
      </p:sp>
      <p:sp>
        <p:nvSpPr>
          <p:cNvPr id="788" name="Google Shape;788;ge3681fd6ca_0_951"/>
          <p:cNvSpPr/>
          <p:nvPr/>
        </p:nvSpPr>
        <p:spPr>
          <a:xfrm>
            <a:off x="0" y="0"/>
            <a:ext cx="7743949" cy="6858000"/>
          </a:xfrm>
          <a:custGeom>
            <a:avLst/>
            <a:gdLst/>
            <a:ahLst/>
            <a:cxnLst/>
            <a:rect l="l" t="t" r="r" b="b"/>
            <a:pathLst>
              <a:path w="7743949" h="6858000" extrusionOk="0">
                <a:moveTo>
                  <a:pt x="956085" y="2071857"/>
                </a:moveTo>
                <a:cubicBezTo>
                  <a:pt x="956085" y="2071857"/>
                  <a:pt x="956085" y="2071857"/>
                  <a:pt x="4999548" y="2071857"/>
                </a:cubicBezTo>
                <a:cubicBezTo>
                  <a:pt x="5252811" y="2071857"/>
                  <a:pt x="5497339" y="2211072"/>
                  <a:pt x="5619604" y="2437296"/>
                </a:cubicBezTo>
                <a:cubicBezTo>
                  <a:pt x="5619604" y="2437296"/>
                  <a:pt x="5619604" y="2437296"/>
                  <a:pt x="7645701" y="5926372"/>
                </a:cubicBezTo>
                <a:cubicBezTo>
                  <a:pt x="7776699" y="6143896"/>
                  <a:pt x="7776699" y="6422327"/>
                  <a:pt x="7645701" y="6639850"/>
                </a:cubicBezTo>
                <a:cubicBezTo>
                  <a:pt x="7645701" y="6639850"/>
                  <a:pt x="7645701" y="6639850"/>
                  <a:pt x="7538856" y="6823844"/>
                </a:cubicBezTo>
                <a:lnTo>
                  <a:pt x="7519022" y="6858000"/>
                </a:lnTo>
                <a:lnTo>
                  <a:pt x="0" y="6858000"/>
                </a:lnTo>
                <a:lnTo>
                  <a:pt x="0" y="3003362"/>
                </a:lnTo>
                <a:lnTo>
                  <a:pt x="144017" y="2754282"/>
                </a:lnTo>
                <a:cubicBezTo>
                  <a:pt x="203181" y="2651956"/>
                  <a:pt x="264254" y="2546330"/>
                  <a:pt x="327296" y="2437296"/>
                </a:cubicBezTo>
                <a:cubicBezTo>
                  <a:pt x="458294" y="2211072"/>
                  <a:pt x="694090" y="2071857"/>
                  <a:pt x="956085" y="2071857"/>
                </a:cubicBezTo>
                <a:close/>
                <a:moveTo>
                  <a:pt x="6281397" y="1163923"/>
                </a:moveTo>
                <a:cubicBezTo>
                  <a:pt x="6281397" y="1163923"/>
                  <a:pt x="6281397" y="1163923"/>
                  <a:pt x="7148441" y="1163923"/>
                </a:cubicBezTo>
                <a:cubicBezTo>
                  <a:pt x="7202749" y="1163923"/>
                  <a:pt x="7255183" y="1193775"/>
                  <a:pt x="7281401" y="1242285"/>
                </a:cubicBezTo>
                <a:cubicBezTo>
                  <a:pt x="7281401" y="1242285"/>
                  <a:pt x="7281401" y="1242285"/>
                  <a:pt x="7715859" y="1990451"/>
                </a:cubicBezTo>
                <a:cubicBezTo>
                  <a:pt x="7743949" y="2037095"/>
                  <a:pt x="7743949" y="2096799"/>
                  <a:pt x="7715859" y="2143443"/>
                </a:cubicBezTo>
                <a:cubicBezTo>
                  <a:pt x="7715859" y="2143443"/>
                  <a:pt x="7715859" y="2143443"/>
                  <a:pt x="7281401" y="2891610"/>
                </a:cubicBezTo>
                <a:cubicBezTo>
                  <a:pt x="7255183" y="2940119"/>
                  <a:pt x="7202749" y="2969971"/>
                  <a:pt x="7148441" y="2969971"/>
                </a:cubicBezTo>
                <a:cubicBezTo>
                  <a:pt x="7148441" y="2969971"/>
                  <a:pt x="7148441" y="2969971"/>
                  <a:pt x="6281397" y="2969971"/>
                </a:cubicBezTo>
                <a:cubicBezTo>
                  <a:pt x="6225217" y="2969971"/>
                  <a:pt x="6174655" y="2940119"/>
                  <a:pt x="6146565" y="2891610"/>
                </a:cubicBezTo>
                <a:cubicBezTo>
                  <a:pt x="6146565" y="2891610"/>
                  <a:pt x="6146565" y="2891610"/>
                  <a:pt x="5713979" y="2143443"/>
                </a:cubicBezTo>
                <a:cubicBezTo>
                  <a:pt x="5685889" y="2096799"/>
                  <a:pt x="5685889" y="2037095"/>
                  <a:pt x="5713979" y="1990451"/>
                </a:cubicBezTo>
                <a:cubicBezTo>
                  <a:pt x="5713979" y="1990451"/>
                  <a:pt x="5713979" y="1990451"/>
                  <a:pt x="6146565" y="1242285"/>
                </a:cubicBezTo>
                <a:cubicBezTo>
                  <a:pt x="6174655" y="1193775"/>
                  <a:pt x="6225217" y="1163923"/>
                  <a:pt x="6281397" y="1163923"/>
                </a:cubicBezTo>
                <a:close/>
                <a:moveTo>
                  <a:pt x="0" y="0"/>
                </a:moveTo>
                <a:lnTo>
                  <a:pt x="6600525" y="0"/>
                </a:lnTo>
                <a:lnTo>
                  <a:pt x="6486618" y="196155"/>
                </a:lnTo>
                <a:cubicBezTo>
                  <a:pt x="6261242" y="584267"/>
                  <a:pt x="5994130" y="1044253"/>
                  <a:pt x="5677553" y="1589421"/>
                </a:cubicBezTo>
                <a:cubicBezTo>
                  <a:pt x="5555288" y="1815646"/>
                  <a:pt x="5310759" y="1954861"/>
                  <a:pt x="5057496" y="1954861"/>
                </a:cubicBezTo>
                <a:cubicBezTo>
                  <a:pt x="5057496" y="1954861"/>
                  <a:pt x="5057496" y="1954861"/>
                  <a:pt x="1014033" y="1954861"/>
                </a:cubicBezTo>
                <a:cubicBezTo>
                  <a:pt x="752038" y="1954861"/>
                  <a:pt x="516243" y="1815646"/>
                  <a:pt x="385244" y="1589421"/>
                </a:cubicBezTo>
                <a:cubicBezTo>
                  <a:pt x="385244" y="1589421"/>
                  <a:pt x="385244" y="1589421"/>
                  <a:pt x="69234" y="1042874"/>
                </a:cubicBezTo>
                <a:lnTo>
                  <a:pt x="0" y="92313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89" name="Google Shape;789;ge3681fd6ca_0_951"/>
          <p:cNvSpPr txBox="1">
            <a:spLocks noGrp="1"/>
          </p:cNvSpPr>
          <p:nvPr>
            <p:ph type="body" idx="1"/>
          </p:nvPr>
        </p:nvSpPr>
        <p:spPr>
          <a:xfrm>
            <a:off x="756746" y="2863018"/>
            <a:ext cx="4666500" cy="33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</a:pPr>
            <a:r>
              <a:rPr lang="en-GB" sz="2400" u="sng">
                <a:solidFill>
                  <a:schemeClr val="lt1"/>
                </a:solidFill>
                <a:hlinkClick r:id="rId1"/>
              </a:rPr>
              <a:t>https://www.youtube.com/watch?v=x2HKzohWTBM</a:t>
            </a:r>
            <a:endParaRPr sz="2400">
              <a:solidFill>
                <a:schemeClr val="lt1"/>
              </a:solidFill>
            </a:endParaRPr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ge3681fd6ca_0_958"/>
          <p:cNvSpPr/>
          <p:nvPr/>
        </p:nvSpPr>
        <p:spPr>
          <a:xfrm>
            <a:off x="4920975" y="170300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95" name="Google Shape;795;ge3681fd6ca_0_958"/>
          <p:cNvSpPr/>
          <p:nvPr/>
        </p:nvSpPr>
        <p:spPr>
          <a:xfrm>
            <a:off x="0" y="0"/>
            <a:ext cx="6126740" cy="6857542"/>
          </a:xfrm>
          <a:custGeom>
            <a:avLst/>
            <a:gdLst/>
            <a:ahLst/>
            <a:cxnLst/>
            <a:rect l="l" t="t" r="r" b="b"/>
            <a:pathLst>
              <a:path w="6126740" h="6857542" extrusionOk="0">
                <a:moveTo>
                  <a:pt x="0" y="0"/>
                </a:moveTo>
                <a:lnTo>
                  <a:pt x="4980067" y="0"/>
                </a:lnTo>
                <a:lnTo>
                  <a:pt x="4992714" y="31774"/>
                </a:lnTo>
                <a:cubicBezTo>
                  <a:pt x="6047722" y="2682457"/>
                  <a:pt x="6047722" y="2682457"/>
                  <a:pt x="6047722" y="2682457"/>
                </a:cubicBezTo>
                <a:cubicBezTo>
                  <a:pt x="6153080" y="2988100"/>
                  <a:pt x="6153080" y="3446565"/>
                  <a:pt x="6047722" y="3752208"/>
                </a:cubicBezTo>
                <a:cubicBezTo>
                  <a:pt x="5563735" y="4968215"/>
                  <a:pt x="5185620" y="5918220"/>
                  <a:pt x="4890218" y="6660411"/>
                </a:cubicBezTo>
                <a:lnTo>
                  <a:pt x="4811756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96" name="Google Shape;796;ge3681fd6ca_0_958"/>
          <p:cNvSpPr txBox="1">
            <a:spLocks noGrp="1"/>
          </p:cNvSpPr>
          <p:nvPr>
            <p:ph type="title"/>
          </p:nvPr>
        </p:nvSpPr>
        <p:spPr>
          <a:xfrm>
            <a:off x="249382" y="1289146"/>
            <a:ext cx="4671600" cy="42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Calibri" panose="020F0502020204030204"/>
              <a:buNone/>
            </a:pPr>
            <a:r>
              <a:rPr lang="en-GB" sz="5400">
                <a:solidFill>
                  <a:schemeClr val="lt1"/>
                </a:solidFill>
              </a:rPr>
              <a:t>SCRUM MASTER | QUE NECESITA</a:t>
            </a:r>
            <a:endParaRPr sz="5400">
              <a:solidFill>
                <a:schemeClr val="lt1"/>
              </a:solidFill>
            </a:endParaRPr>
          </a:p>
        </p:txBody>
      </p:sp>
      <p:grpSp>
        <p:nvGrpSpPr>
          <p:cNvPr id="797" name="Google Shape;797;ge3681fd6ca_0_958"/>
          <p:cNvGrpSpPr/>
          <p:nvPr/>
        </p:nvGrpSpPr>
        <p:grpSpPr>
          <a:xfrm>
            <a:off x="9631752" y="1289153"/>
            <a:ext cx="1562266" cy="1172974"/>
            <a:chOff x="7493121" y="1000124"/>
            <a:chExt cx="1562266" cy="1172974"/>
          </a:xfrm>
        </p:grpSpPr>
        <p:sp>
          <p:nvSpPr>
            <p:cNvPr id="798" name="Google Shape;798;ge3681fd6ca_0_958"/>
            <p:cNvSpPr/>
            <p:nvPr/>
          </p:nvSpPr>
          <p:spPr>
            <a:xfrm>
              <a:off x="7493121" y="1348782"/>
              <a:ext cx="935037" cy="82431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799" name="Google Shape;799;ge3681fd6ca_0_958"/>
            <p:cNvSpPr/>
            <p:nvPr/>
          </p:nvSpPr>
          <p:spPr>
            <a:xfrm>
              <a:off x="8293221" y="1000124"/>
              <a:ext cx="762166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800" name="Google Shape;800;ge3681fd6ca_0_958"/>
          <p:cNvSpPr txBox="1">
            <a:spLocks noGrp="1"/>
          </p:cNvSpPr>
          <p:nvPr>
            <p:ph type="body" idx="1"/>
          </p:nvPr>
        </p:nvSpPr>
        <p:spPr>
          <a:xfrm>
            <a:off x="6735336" y="1825625"/>
            <a:ext cx="46185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Sirviente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Mente abierta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Colaborativo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Humilde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Mente fría 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Entusiasta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Honestidad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Tener un sentido de preocupación</a:t>
            </a:r>
            <a:endParaRPr lang="en-GB" sz="2590"/>
          </a:p>
          <a:p>
            <a:pPr marL="22860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GB" sz="2590"/>
              <a:t>Mente ágil</a:t>
            </a:r>
            <a:endParaRPr sz="259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8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e3681fd6ca_0_55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53" name="Google Shape;353;ge3681fd6ca_0_551"/>
          <p:cNvSpPr txBox="1"/>
          <p:nvPr/>
        </p:nvSpPr>
        <p:spPr>
          <a:xfrm>
            <a:off x="838200" y="448721"/>
            <a:ext cx="4707600" cy="12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 panose="020B0604020202020204"/>
              <a:buNone/>
              <a:defRPr/>
            </a:pPr>
            <a:r>
              <a:rPr kumimoji="0" lang="en-GB" sz="38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S.M=Scrum Master</a:t>
            </a:r>
            <a:endParaRPr kumimoji="0" sz="3800" b="1" i="0" u="sng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354" name="Google Shape;354;ge3681fd6ca_0_551"/>
          <p:cNvCxnSpPr/>
          <p:nvPr/>
        </p:nvCxnSpPr>
        <p:spPr>
          <a:xfrm rot="10800000">
            <a:off x="831777" y="1749756"/>
            <a:ext cx="47184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5" name="Google Shape;355;ge3681fd6ca_0_551"/>
          <p:cNvSpPr txBox="1"/>
          <p:nvPr/>
        </p:nvSpPr>
        <p:spPr>
          <a:xfrm>
            <a:off x="897769" y="1909192"/>
            <a:ext cx="4586400" cy="3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Facilita</a:t>
            </a: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el proceso de Scrum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Ayuda a resolver </a:t>
            </a: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los impedimentos</a:t>
            </a:r>
            <a:endParaRPr kumimoji="0" sz="13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 un ambiente propicio para la auto-organización del equipo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Captura datos empíricos para ajustar las previsiones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Protege al equipo de interferencias externas y distracciones para mantener el flujo del equipo (también conocido como </a:t>
            </a:r>
            <a:r>
              <a:rPr kumimoji="0" lang="en-GB" sz="1300" b="0" i="1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la zona)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Aplica los timeboxes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Mantiene visibles los artefactos Scrum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Promueve la mejora de las prácticas de ingeniería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No tiene autoridad en la gestión del equipo (cualquier persona que tenga autoridad sobre el equipo no es, por definición, su ScrumMaster)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825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 panose="020B0604020202020204"/>
              <a:buChar char="•"/>
              <a:defRPr/>
            </a:pPr>
            <a:r>
              <a:rPr kumimoji="0" lang="en-GB" sz="1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un papel de liderazgo</a:t>
            </a:r>
            <a:endParaRPr kumimoji="0" sz="13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356" name="Google Shape;356;ge3681fd6ca_0_551"/>
          <p:cNvCxnSpPr/>
          <p:nvPr/>
        </p:nvCxnSpPr>
        <p:spPr>
          <a:xfrm rot="10800000">
            <a:off x="834124" y="5707672"/>
            <a:ext cx="47139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57" name="Google Shape;357;ge3681fd6ca_0_551"/>
          <p:cNvPicPr preferRelativeResize="0"/>
          <p:nvPr/>
        </p:nvPicPr>
        <p:blipFill rotWithShape="1">
          <a:blip r:embed="rId1"/>
          <a:srcRect t="9332" b="18657"/>
          <a:stretch>
            <a:fillRect/>
          </a:stretch>
        </p:blipFill>
        <p:spPr>
          <a:xfrm>
            <a:off x="6525453" y="10"/>
            <a:ext cx="5666547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/>
                                        <p:tgtEl>
                                          <p:spTgt spid="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/>
                                        <p:tgtEl>
                                          <p:spTgt spid="3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806" name="Google Shape;806;p7"/>
          <p:cNvPicPr preferRelativeResize="0"/>
          <p:nvPr/>
        </p:nvPicPr>
        <p:blipFill rotWithShape="1">
          <a:blip r:embed="rId1"/>
          <a:srcRect r="9093" b="28619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807" name="Google Shape;807;p7"/>
          <p:cNvSpPr/>
          <p:nvPr/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3000">
                <a:srgbClr val="000000">
                  <a:alpha val="63529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08" name="Google Shape;808;p7"/>
          <p:cNvSpPr txBox="1"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/>
              <a:t>Habilidades de un Product Owner</a:t>
            </a:r>
            <a:endParaRPr lang="en-GB" sz="4800"/>
          </a:p>
        </p:txBody>
      </p:sp>
      <p:sp>
        <p:nvSpPr>
          <p:cNvPr id="809" name="Google Shape;809;p7"/>
          <p:cNvSpPr/>
          <p:nvPr/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10" name="Google Shape;810;p7"/>
          <p:cNvSpPr/>
          <p:nvPr/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17" name="Google Shape;817;p8"/>
          <p:cNvSpPr txBox="1">
            <a:spLocks noGrp="1"/>
          </p:cNvSpPr>
          <p:nvPr>
            <p:ph type="title"/>
          </p:nvPr>
        </p:nvSpPr>
        <p:spPr>
          <a:xfrm>
            <a:off x="6981825" y="1641752"/>
            <a:ext cx="4391024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 panose="020F0502020204030204"/>
              <a:buNone/>
            </a:pPr>
            <a:r>
              <a:rPr lang="en-GB" sz="4000">
                <a:solidFill>
                  <a:schemeClr val="lt1"/>
                </a:solidFill>
              </a:rPr>
              <a:t>¿Qué es un Product Owner?</a:t>
            </a:r>
            <a:endParaRPr sz="4000">
              <a:solidFill>
                <a:schemeClr val="lt1"/>
              </a:solidFill>
            </a:endParaRPr>
          </a:p>
        </p:txBody>
      </p:sp>
      <p:pic>
        <p:nvPicPr>
          <p:cNvPr id="818" name="Google Shape;818;p8"/>
          <p:cNvPicPr preferRelativeResize="0"/>
          <p:nvPr/>
        </p:nvPicPr>
        <p:blipFill rotWithShape="1">
          <a:blip r:embed="rId1"/>
          <a:srcRect l="3543" r="5558"/>
          <a:stretch>
            <a:fillRect/>
          </a:stretch>
        </p:blipFill>
        <p:spPr>
          <a:xfrm>
            <a:off x="20" y="2"/>
            <a:ext cx="6186992" cy="6857998"/>
          </a:xfrm>
          <a:custGeom>
            <a:avLst/>
            <a:gdLst/>
            <a:ahLst/>
            <a:cxnLst/>
            <a:rect l="l" t="t" r="r" b="b"/>
            <a:pathLst>
              <a:path w="6187012" h="6857998" extrusionOk="0">
                <a:moveTo>
                  <a:pt x="5434855" y="6118149"/>
                </a:moveTo>
                <a:cubicBezTo>
                  <a:pt x="5441404" y="6124102"/>
                  <a:pt x="5449025" y="6129341"/>
                  <a:pt x="5456075" y="6133723"/>
                </a:cubicBezTo>
                <a:cubicBezTo>
                  <a:pt x="5463218" y="6138152"/>
                  <a:pt x="5468564" y="6143474"/>
                  <a:pt x="5472234" y="6149380"/>
                </a:cubicBezTo>
                <a:lnTo>
                  <a:pt x="5477710" y="6166562"/>
                </a:lnTo>
                <a:lnTo>
                  <a:pt x="5472234" y="6149379"/>
                </a:lnTo>
                <a:cubicBezTo>
                  <a:pt x="5468564" y="6143474"/>
                  <a:pt x="5463218" y="6138152"/>
                  <a:pt x="5456075" y="6133722"/>
                </a:cubicBezTo>
                <a:cubicBezTo>
                  <a:pt x="5449025" y="6129341"/>
                  <a:pt x="5441404" y="6124102"/>
                  <a:pt x="5434855" y="6118149"/>
                </a:cubicBezTo>
                <a:close/>
                <a:moveTo>
                  <a:pt x="5343013" y="4941372"/>
                </a:moveTo>
                <a:lnTo>
                  <a:pt x="5346342" y="4950869"/>
                </a:lnTo>
                <a:lnTo>
                  <a:pt x="5356027" y="4991382"/>
                </a:lnTo>
                <a:lnTo>
                  <a:pt x="5346342" y="4950868"/>
                </a:lnTo>
                <a:close/>
                <a:moveTo>
                  <a:pt x="5346951" y="4749807"/>
                </a:moveTo>
                <a:cubicBezTo>
                  <a:pt x="5334815" y="4762826"/>
                  <a:pt x="5333958" y="4781365"/>
                  <a:pt x="5332244" y="4799797"/>
                </a:cubicBezTo>
                <a:cubicBezTo>
                  <a:pt x="5333958" y="4781365"/>
                  <a:pt x="5334815" y="4762827"/>
                  <a:pt x="5346951" y="4749807"/>
                </a:cubicBezTo>
                <a:close/>
                <a:moveTo>
                  <a:pt x="5364750" y="4543185"/>
                </a:moveTo>
                <a:cubicBezTo>
                  <a:pt x="5365727" y="4548281"/>
                  <a:pt x="5367775" y="4553662"/>
                  <a:pt x="5370156" y="4557092"/>
                </a:cubicBezTo>
                <a:cubicBezTo>
                  <a:pt x="5381776" y="4573618"/>
                  <a:pt x="5390563" y="4588275"/>
                  <a:pt x="5396519" y="4602021"/>
                </a:cubicBezTo>
                <a:cubicBezTo>
                  <a:pt x="5390563" y="4588275"/>
                  <a:pt x="5381776" y="4573618"/>
                  <a:pt x="5370156" y="4557091"/>
                </a:cubicBezTo>
                <a:close/>
                <a:moveTo>
                  <a:pt x="5830968" y="2819253"/>
                </a:moveTo>
                <a:lnTo>
                  <a:pt x="5842611" y="2827484"/>
                </a:lnTo>
                <a:lnTo>
                  <a:pt x="5842613" y="2827486"/>
                </a:lnTo>
                <a:lnTo>
                  <a:pt x="5871116" y="2861156"/>
                </a:lnTo>
                <a:lnTo>
                  <a:pt x="5861462" y="2842392"/>
                </a:lnTo>
                <a:lnTo>
                  <a:pt x="5842613" y="2827486"/>
                </a:lnTo>
                <a:lnTo>
                  <a:pt x="5842611" y="2827483"/>
                </a:lnTo>
                <a:close/>
                <a:moveTo>
                  <a:pt x="5761313" y="1974015"/>
                </a:moveTo>
                <a:lnTo>
                  <a:pt x="5754799" y="1999763"/>
                </a:lnTo>
                <a:cubicBezTo>
                  <a:pt x="5750990" y="2008056"/>
                  <a:pt x="5745310" y="2016020"/>
                  <a:pt x="5737071" y="2023547"/>
                </a:cubicBezTo>
                <a:cubicBezTo>
                  <a:pt x="5753550" y="2008497"/>
                  <a:pt x="5759789" y="1991685"/>
                  <a:pt x="5761313" y="1974015"/>
                </a:cubicBezTo>
                <a:close/>
                <a:moveTo>
                  <a:pt x="5744119" y="1768838"/>
                </a:moveTo>
                <a:cubicBezTo>
                  <a:pt x="5739738" y="1774411"/>
                  <a:pt x="5736975" y="1779948"/>
                  <a:pt x="5735518" y="1785412"/>
                </a:cubicBezTo>
                <a:lnTo>
                  <a:pt x="5734738" y="1801558"/>
                </a:lnTo>
                <a:cubicBezTo>
                  <a:pt x="5733070" y="1790986"/>
                  <a:pt x="5735356" y="1779981"/>
                  <a:pt x="5744119" y="1768838"/>
                </a:cubicBezTo>
                <a:close/>
                <a:moveTo>
                  <a:pt x="5853708" y="520953"/>
                </a:moveTo>
                <a:lnTo>
                  <a:pt x="5846981" y="549926"/>
                </a:lnTo>
                <a:lnTo>
                  <a:pt x="5840726" y="566616"/>
                </a:lnTo>
                <a:lnTo>
                  <a:pt x="5834776" y="581804"/>
                </a:lnTo>
                <a:lnTo>
                  <a:pt x="5834358" y="583595"/>
                </a:lnTo>
                <a:lnTo>
                  <a:pt x="5832183" y="589388"/>
                </a:lnTo>
                <a:cubicBezTo>
                  <a:pt x="5829783" y="597005"/>
                  <a:pt x="5828025" y="604728"/>
                  <a:pt x="5827560" y="612658"/>
                </a:cubicBezTo>
                <a:lnTo>
                  <a:pt x="5834358" y="583595"/>
                </a:lnTo>
                <a:lnTo>
                  <a:pt x="5840674" y="566754"/>
                </a:lnTo>
                <a:lnTo>
                  <a:pt x="5840726" y="566616"/>
                </a:lnTo>
                <a:lnTo>
                  <a:pt x="5846564" y="551717"/>
                </a:lnTo>
                <a:lnTo>
                  <a:pt x="5846981" y="549926"/>
                </a:lnTo>
                <a:lnTo>
                  <a:pt x="5849145" y="544146"/>
                </a:lnTo>
                <a:cubicBezTo>
                  <a:pt x="5851532" y="536547"/>
                  <a:pt x="5853271" y="528850"/>
                  <a:pt x="5853708" y="520953"/>
                </a:cubicBezTo>
                <a:close/>
                <a:moveTo>
                  <a:pt x="5802605" y="268794"/>
                </a:moveTo>
                <a:cubicBezTo>
                  <a:pt x="5800080" y="279176"/>
                  <a:pt x="5798377" y="289296"/>
                  <a:pt x="5797729" y="299164"/>
                </a:cubicBezTo>
                <a:cubicBezTo>
                  <a:pt x="5797080" y="309031"/>
                  <a:pt x="5797485" y="318646"/>
                  <a:pt x="5799176" y="328017"/>
                </a:cubicBezTo>
                <a:close/>
                <a:moveTo>
                  <a:pt x="0" y="0"/>
                </a:moveTo>
                <a:lnTo>
                  <a:pt x="6120021" y="0"/>
                </a:lnTo>
                <a:lnTo>
                  <a:pt x="6115806" y="24480"/>
                </a:lnTo>
                <a:cubicBezTo>
                  <a:pt x="6113321" y="32636"/>
                  <a:pt x="6109559" y="40471"/>
                  <a:pt x="6103795" y="47806"/>
                </a:cubicBezTo>
                <a:cubicBezTo>
                  <a:pt x="6088935" y="66857"/>
                  <a:pt x="6092364" y="85336"/>
                  <a:pt x="6094651" y="105718"/>
                </a:cubicBezTo>
                <a:cubicBezTo>
                  <a:pt x="6096365" y="121150"/>
                  <a:pt x="6095794" y="136963"/>
                  <a:pt x="6095986" y="152584"/>
                </a:cubicBezTo>
                <a:cubicBezTo>
                  <a:pt x="6096555" y="180017"/>
                  <a:pt x="6096746" y="207450"/>
                  <a:pt x="6097699" y="234883"/>
                </a:cubicBezTo>
                <a:cubicBezTo>
                  <a:pt x="6098079" y="243648"/>
                  <a:pt x="6102844" y="252600"/>
                  <a:pt x="6102082" y="261173"/>
                </a:cubicBezTo>
                <a:cubicBezTo>
                  <a:pt x="6098461" y="300800"/>
                  <a:pt x="6092746" y="340425"/>
                  <a:pt x="6089507" y="380050"/>
                </a:cubicBezTo>
                <a:cubicBezTo>
                  <a:pt x="6087603" y="402529"/>
                  <a:pt x="6091220" y="425581"/>
                  <a:pt x="6088555" y="447870"/>
                </a:cubicBezTo>
                <a:cubicBezTo>
                  <a:pt x="6085507" y="473587"/>
                  <a:pt x="6077697" y="498733"/>
                  <a:pt x="6072932" y="524262"/>
                </a:cubicBezTo>
                <a:cubicBezTo>
                  <a:pt x="6071600" y="531310"/>
                  <a:pt x="6073315" y="539121"/>
                  <a:pt x="6073694" y="546552"/>
                </a:cubicBezTo>
                <a:cubicBezTo>
                  <a:pt x="6074076" y="554933"/>
                  <a:pt x="6074838" y="563125"/>
                  <a:pt x="6075029" y="571508"/>
                </a:cubicBezTo>
                <a:cubicBezTo>
                  <a:pt x="6075411" y="597037"/>
                  <a:pt x="6074838" y="622564"/>
                  <a:pt x="6076173" y="648092"/>
                </a:cubicBezTo>
                <a:cubicBezTo>
                  <a:pt x="6076934" y="663713"/>
                  <a:pt x="6084744" y="680096"/>
                  <a:pt x="6081886" y="694576"/>
                </a:cubicBezTo>
                <a:cubicBezTo>
                  <a:pt x="6076363" y="724104"/>
                  <a:pt x="6088745" y="753633"/>
                  <a:pt x="6078459" y="783158"/>
                </a:cubicBezTo>
                <a:cubicBezTo>
                  <a:pt x="6075411" y="792306"/>
                  <a:pt x="6083031" y="804877"/>
                  <a:pt x="6083411" y="815929"/>
                </a:cubicBezTo>
                <a:cubicBezTo>
                  <a:pt x="6084363" y="843552"/>
                  <a:pt x="6084173" y="871173"/>
                  <a:pt x="6083983" y="898797"/>
                </a:cubicBezTo>
                <a:cubicBezTo>
                  <a:pt x="6083793" y="923562"/>
                  <a:pt x="6086459" y="949281"/>
                  <a:pt x="6081125" y="973095"/>
                </a:cubicBezTo>
                <a:cubicBezTo>
                  <a:pt x="6075411" y="998052"/>
                  <a:pt x="6076173" y="1020529"/>
                  <a:pt x="6082649" y="1044725"/>
                </a:cubicBezTo>
                <a:cubicBezTo>
                  <a:pt x="6087031" y="1061298"/>
                  <a:pt x="6087603" y="1078826"/>
                  <a:pt x="6088935" y="1095972"/>
                </a:cubicBezTo>
                <a:cubicBezTo>
                  <a:pt x="6090459" y="1114449"/>
                  <a:pt x="6086459" y="1134834"/>
                  <a:pt x="6092746" y="1151600"/>
                </a:cubicBezTo>
                <a:cubicBezTo>
                  <a:pt x="6111415" y="1201512"/>
                  <a:pt x="6115415" y="1252757"/>
                  <a:pt x="6115415" y="1304955"/>
                </a:cubicBezTo>
                <a:cubicBezTo>
                  <a:pt x="6115415" y="1314483"/>
                  <a:pt x="6112750" y="1324198"/>
                  <a:pt x="6109892" y="1333341"/>
                </a:cubicBezTo>
                <a:cubicBezTo>
                  <a:pt x="6092746" y="1386684"/>
                  <a:pt x="6094269" y="1440216"/>
                  <a:pt x="6104748" y="1494509"/>
                </a:cubicBezTo>
                <a:cubicBezTo>
                  <a:pt x="6107034" y="1505751"/>
                  <a:pt x="6107415" y="1518324"/>
                  <a:pt x="6105130" y="1529563"/>
                </a:cubicBezTo>
                <a:cubicBezTo>
                  <a:pt x="6098461" y="1561189"/>
                  <a:pt x="6087411" y="1591859"/>
                  <a:pt x="6082649" y="1623675"/>
                </a:cubicBezTo>
                <a:cubicBezTo>
                  <a:pt x="6074838" y="1676253"/>
                  <a:pt x="6101126" y="1721785"/>
                  <a:pt x="6118274" y="1768838"/>
                </a:cubicBezTo>
                <a:cubicBezTo>
                  <a:pt x="6134467" y="1813610"/>
                  <a:pt x="6171044" y="1851709"/>
                  <a:pt x="6162851" y="1904673"/>
                </a:cubicBezTo>
                <a:cubicBezTo>
                  <a:pt x="6162090" y="1910004"/>
                  <a:pt x="6167233" y="1915912"/>
                  <a:pt x="6168567" y="1921817"/>
                </a:cubicBezTo>
                <a:cubicBezTo>
                  <a:pt x="6172188" y="1938009"/>
                  <a:pt x="6176566" y="1954202"/>
                  <a:pt x="6178283" y="1970586"/>
                </a:cubicBezTo>
                <a:cubicBezTo>
                  <a:pt x="6180570" y="1990589"/>
                  <a:pt x="6179809" y="2010974"/>
                  <a:pt x="6181713" y="2030977"/>
                </a:cubicBezTo>
                <a:cubicBezTo>
                  <a:pt x="6182856" y="2043835"/>
                  <a:pt x="6184951" y="2056600"/>
                  <a:pt x="6186761" y="2069340"/>
                </a:cubicBezTo>
                <a:lnTo>
                  <a:pt x="6187012" y="2072225"/>
                </a:lnTo>
                <a:lnTo>
                  <a:pt x="6187012" y="2131532"/>
                </a:lnTo>
                <a:lnTo>
                  <a:pt x="6186141" y="2138304"/>
                </a:lnTo>
                <a:cubicBezTo>
                  <a:pt x="6183950" y="2148519"/>
                  <a:pt x="6181332" y="2158712"/>
                  <a:pt x="6179617" y="2168903"/>
                </a:cubicBezTo>
                <a:cubicBezTo>
                  <a:pt x="6174854" y="2197670"/>
                  <a:pt x="6176188" y="2229296"/>
                  <a:pt x="6163995" y="2254633"/>
                </a:cubicBezTo>
                <a:cubicBezTo>
                  <a:pt x="6151041" y="2281683"/>
                  <a:pt x="6145135" y="2307402"/>
                  <a:pt x="6149135" y="2335405"/>
                </a:cubicBezTo>
                <a:cubicBezTo>
                  <a:pt x="6150469" y="2344741"/>
                  <a:pt x="6158471" y="2356744"/>
                  <a:pt x="6166661" y="2360933"/>
                </a:cubicBezTo>
                <a:cubicBezTo>
                  <a:pt x="6184950" y="2370270"/>
                  <a:pt x="6188190" y="2383032"/>
                  <a:pt x="6181902" y="2400369"/>
                </a:cubicBezTo>
                <a:cubicBezTo>
                  <a:pt x="6176566" y="2415420"/>
                  <a:pt x="6173901" y="2433897"/>
                  <a:pt x="6163613" y="2444184"/>
                </a:cubicBezTo>
                <a:cubicBezTo>
                  <a:pt x="6134467" y="2473333"/>
                  <a:pt x="6133515" y="2510483"/>
                  <a:pt x="6125705" y="2546678"/>
                </a:cubicBezTo>
                <a:cubicBezTo>
                  <a:pt x="6120940" y="2568774"/>
                  <a:pt x="6120750" y="2589352"/>
                  <a:pt x="6123988" y="2611450"/>
                </a:cubicBezTo>
                <a:cubicBezTo>
                  <a:pt x="6131227" y="2659455"/>
                  <a:pt x="6120940" y="2706131"/>
                  <a:pt x="6107796" y="2752235"/>
                </a:cubicBezTo>
                <a:cubicBezTo>
                  <a:pt x="6099034" y="2782716"/>
                  <a:pt x="6093699" y="2813958"/>
                  <a:pt x="6084744" y="2844248"/>
                </a:cubicBezTo>
                <a:cubicBezTo>
                  <a:pt x="6077886" y="2866918"/>
                  <a:pt x="6069694" y="2889587"/>
                  <a:pt x="6058646" y="2910353"/>
                </a:cubicBezTo>
                <a:cubicBezTo>
                  <a:pt x="6042452" y="2940455"/>
                  <a:pt x="6018067" y="2966742"/>
                  <a:pt x="6024544" y="3005035"/>
                </a:cubicBezTo>
                <a:cubicBezTo>
                  <a:pt x="6030260" y="3038756"/>
                  <a:pt x="6018259" y="3069235"/>
                  <a:pt x="6006828" y="3100099"/>
                </a:cubicBezTo>
                <a:cubicBezTo>
                  <a:pt x="5998446" y="3122770"/>
                  <a:pt x="5989871" y="3145436"/>
                  <a:pt x="5984537" y="3168870"/>
                </a:cubicBezTo>
                <a:cubicBezTo>
                  <a:pt x="5978251" y="3196686"/>
                  <a:pt x="5980920" y="3228119"/>
                  <a:pt x="5969297" y="3252885"/>
                </a:cubicBezTo>
                <a:cubicBezTo>
                  <a:pt x="5957105" y="3278795"/>
                  <a:pt x="5965297" y="3300319"/>
                  <a:pt x="5968726" y="3323372"/>
                </a:cubicBezTo>
                <a:cubicBezTo>
                  <a:pt x="5974061" y="3360139"/>
                  <a:pt x="5983967" y="3396719"/>
                  <a:pt x="5971395" y="3433866"/>
                </a:cubicBezTo>
                <a:cubicBezTo>
                  <a:pt x="5956153" y="3479015"/>
                  <a:pt x="5939769" y="3523785"/>
                  <a:pt x="5925292" y="3569124"/>
                </a:cubicBezTo>
                <a:cubicBezTo>
                  <a:pt x="5919765" y="3586653"/>
                  <a:pt x="5917479" y="3605509"/>
                  <a:pt x="5915003" y="3623799"/>
                </a:cubicBezTo>
                <a:cubicBezTo>
                  <a:pt x="5912906" y="3641134"/>
                  <a:pt x="5918242" y="3661899"/>
                  <a:pt x="5910241" y="3675238"/>
                </a:cubicBezTo>
                <a:cubicBezTo>
                  <a:pt x="5889667" y="3709529"/>
                  <a:pt x="5879569" y="3744770"/>
                  <a:pt x="5879569" y="3784397"/>
                </a:cubicBezTo>
                <a:cubicBezTo>
                  <a:pt x="5879569" y="3799258"/>
                  <a:pt x="5870996" y="3813737"/>
                  <a:pt x="5869471" y="3828785"/>
                </a:cubicBezTo>
                <a:cubicBezTo>
                  <a:pt x="5867567" y="3849362"/>
                  <a:pt x="5862423" y="3872985"/>
                  <a:pt x="5869664" y="3890891"/>
                </a:cubicBezTo>
                <a:cubicBezTo>
                  <a:pt x="5886809" y="3932993"/>
                  <a:pt x="5872519" y="3967091"/>
                  <a:pt x="5855566" y="4003861"/>
                </a:cubicBezTo>
                <a:cubicBezTo>
                  <a:pt x="5838801" y="4040058"/>
                  <a:pt x="5825466" y="4078159"/>
                  <a:pt x="5814416" y="4116641"/>
                </a:cubicBezTo>
                <a:cubicBezTo>
                  <a:pt x="5810415" y="4131119"/>
                  <a:pt x="5817085" y="4148453"/>
                  <a:pt x="5818417" y="4164458"/>
                </a:cubicBezTo>
                <a:cubicBezTo>
                  <a:pt x="5818798" y="4170174"/>
                  <a:pt x="5819370" y="4176461"/>
                  <a:pt x="5817466" y="4181603"/>
                </a:cubicBezTo>
                <a:cubicBezTo>
                  <a:pt x="5799176" y="4231324"/>
                  <a:pt x="5785269" y="4281810"/>
                  <a:pt x="5794794" y="4335722"/>
                </a:cubicBezTo>
                <a:cubicBezTo>
                  <a:pt x="5795747" y="4340674"/>
                  <a:pt x="5793650" y="4346201"/>
                  <a:pt x="5792317" y="4351154"/>
                </a:cubicBezTo>
                <a:cubicBezTo>
                  <a:pt x="5785461" y="4375349"/>
                  <a:pt x="5774601" y="4398972"/>
                  <a:pt x="5772124" y="4423545"/>
                </a:cubicBezTo>
                <a:cubicBezTo>
                  <a:pt x="5766028" y="4484127"/>
                  <a:pt x="5763550" y="4545086"/>
                  <a:pt x="5759550" y="4606053"/>
                </a:cubicBezTo>
                <a:cubicBezTo>
                  <a:pt x="5759361" y="4609863"/>
                  <a:pt x="5759361" y="4613864"/>
                  <a:pt x="5758027" y="4617291"/>
                </a:cubicBezTo>
                <a:cubicBezTo>
                  <a:pt x="5749834" y="4639772"/>
                  <a:pt x="5752502" y="4659393"/>
                  <a:pt x="5768123" y="4678445"/>
                </a:cubicBezTo>
                <a:cubicBezTo>
                  <a:pt x="5774982" y="4686828"/>
                  <a:pt x="5778601" y="4698258"/>
                  <a:pt x="5782412" y="4708734"/>
                </a:cubicBezTo>
                <a:cubicBezTo>
                  <a:pt x="5788127" y="4724167"/>
                  <a:pt x="5793650" y="4739978"/>
                  <a:pt x="5797271" y="4755980"/>
                </a:cubicBezTo>
                <a:cubicBezTo>
                  <a:pt x="5800700" y="4771793"/>
                  <a:pt x="5805462" y="4788747"/>
                  <a:pt x="5802796" y="4803988"/>
                </a:cubicBezTo>
                <a:cubicBezTo>
                  <a:pt x="5798035" y="4831420"/>
                  <a:pt x="5787366" y="4857522"/>
                  <a:pt x="5780315" y="4884572"/>
                </a:cubicBezTo>
                <a:cubicBezTo>
                  <a:pt x="5777837" y="4893907"/>
                  <a:pt x="5778221" y="4904195"/>
                  <a:pt x="5778030" y="4913909"/>
                </a:cubicBezTo>
                <a:cubicBezTo>
                  <a:pt x="5777459" y="4936201"/>
                  <a:pt x="5782984" y="4959061"/>
                  <a:pt x="5767171" y="4979253"/>
                </a:cubicBezTo>
                <a:cubicBezTo>
                  <a:pt x="5752311" y="4997922"/>
                  <a:pt x="5756692" y="5016785"/>
                  <a:pt x="5767932" y="5036405"/>
                </a:cubicBezTo>
                <a:cubicBezTo>
                  <a:pt x="5775934" y="5050504"/>
                  <a:pt x="5782221" y="5066505"/>
                  <a:pt x="5785269" y="5082317"/>
                </a:cubicBezTo>
                <a:cubicBezTo>
                  <a:pt x="5789460" y="5104036"/>
                  <a:pt x="5791175" y="5125562"/>
                  <a:pt x="5788697" y="5148995"/>
                </a:cubicBezTo>
                <a:cubicBezTo>
                  <a:pt x="5786983" y="5165570"/>
                  <a:pt x="5786221" y="5179097"/>
                  <a:pt x="5776125" y="5192051"/>
                </a:cubicBezTo>
                <a:cubicBezTo>
                  <a:pt x="5774601" y="5194145"/>
                  <a:pt x="5774219" y="5197955"/>
                  <a:pt x="5774412" y="5200813"/>
                </a:cubicBezTo>
                <a:cubicBezTo>
                  <a:pt x="5777649" y="5238343"/>
                  <a:pt x="5775934" y="5275491"/>
                  <a:pt x="5773646" y="5313403"/>
                </a:cubicBezTo>
                <a:cubicBezTo>
                  <a:pt x="5770601" y="5361598"/>
                  <a:pt x="5779553" y="5412276"/>
                  <a:pt x="5811559" y="5453995"/>
                </a:cubicBezTo>
                <a:cubicBezTo>
                  <a:pt x="5816322" y="5460092"/>
                  <a:pt x="5818417" y="5469236"/>
                  <a:pt x="5819562" y="5477239"/>
                </a:cubicBezTo>
                <a:cubicBezTo>
                  <a:pt x="5824514" y="5514957"/>
                  <a:pt x="5827942" y="5552869"/>
                  <a:pt x="5833467" y="5590590"/>
                </a:cubicBezTo>
                <a:cubicBezTo>
                  <a:pt x="5836516" y="5611164"/>
                  <a:pt x="5839182" y="5632691"/>
                  <a:pt x="5847565" y="5651360"/>
                </a:cubicBezTo>
                <a:cubicBezTo>
                  <a:pt x="5855756" y="5669647"/>
                  <a:pt x="5865471" y="5684320"/>
                  <a:pt x="5848327" y="5695178"/>
                </a:cubicBezTo>
                <a:cubicBezTo>
                  <a:pt x="5857471" y="5714607"/>
                  <a:pt x="5865092" y="5731564"/>
                  <a:pt x="5873282" y="5748136"/>
                </a:cubicBezTo>
                <a:cubicBezTo>
                  <a:pt x="5876329" y="5754234"/>
                  <a:pt x="5881284" y="5759378"/>
                  <a:pt x="5884142" y="5765474"/>
                </a:cubicBezTo>
                <a:cubicBezTo>
                  <a:pt x="5887190" y="5771953"/>
                  <a:pt x="5889094" y="5779191"/>
                  <a:pt x="5890620" y="5786239"/>
                </a:cubicBezTo>
                <a:cubicBezTo>
                  <a:pt x="5897477" y="5817674"/>
                  <a:pt x="5903763" y="5849107"/>
                  <a:pt x="5911194" y="5880348"/>
                </a:cubicBezTo>
                <a:cubicBezTo>
                  <a:pt x="5912717" y="5886447"/>
                  <a:pt x="5918813" y="5891590"/>
                  <a:pt x="5922813" y="5897114"/>
                </a:cubicBezTo>
                <a:cubicBezTo>
                  <a:pt x="5925481" y="5900735"/>
                  <a:pt x="5929482" y="5904353"/>
                  <a:pt x="5930054" y="5908355"/>
                </a:cubicBezTo>
                <a:cubicBezTo>
                  <a:pt x="5934626" y="5938836"/>
                  <a:pt x="5939961" y="5969124"/>
                  <a:pt x="5942246" y="5999796"/>
                </a:cubicBezTo>
                <a:cubicBezTo>
                  <a:pt x="5944149" y="6025515"/>
                  <a:pt x="5943580" y="6050282"/>
                  <a:pt x="5976728" y="6056948"/>
                </a:cubicBezTo>
                <a:cubicBezTo>
                  <a:pt x="5982443" y="6058092"/>
                  <a:pt x="5988540" y="6066284"/>
                  <a:pt x="5991396" y="6072569"/>
                </a:cubicBezTo>
                <a:cubicBezTo>
                  <a:pt x="5999589" y="6090477"/>
                  <a:pt x="6005113" y="6109530"/>
                  <a:pt x="6013494" y="6127247"/>
                </a:cubicBezTo>
                <a:cubicBezTo>
                  <a:pt x="6041500" y="6185351"/>
                  <a:pt x="6059217" y="6246121"/>
                  <a:pt x="6055978" y="6311084"/>
                </a:cubicBezTo>
                <a:cubicBezTo>
                  <a:pt x="6055026" y="6331277"/>
                  <a:pt x="6044737" y="6350899"/>
                  <a:pt x="6040926" y="6363664"/>
                </a:cubicBezTo>
                <a:cubicBezTo>
                  <a:pt x="6055978" y="6400429"/>
                  <a:pt x="6070456" y="6431292"/>
                  <a:pt x="6081315" y="6463490"/>
                </a:cubicBezTo>
                <a:cubicBezTo>
                  <a:pt x="6091031" y="6491874"/>
                  <a:pt x="6097127" y="6521593"/>
                  <a:pt x="6104175" y="6550742"/>
                </a:cubicBezTo>
                <a:cubicBezTo>
                  <a:pt x="6106844" y="6561411"/>
                  <a:pt x="6108367" y="6572269"/>
                  <a:pt x="6109702" y="6583128"/>
                </a:cubicBezTo>
                <a:cubicBezTo>
                  <a:pt x="6113892" y="6617036"/>
                  <a:pt x="6103795" y="6652472"/>
                  <a:pt x="6119798" y="6685617"/>
                </a:cubicBezTo>
                <a:cubicBezTo>
                  <a:pt x="6128180" y="6702955"/>
                  <a:pt x="6138276" y="6720103"/>
                  <a:pt x="6142658" y="6738388"/>
                </a:cubicBezTo>
                <a:cubicBezTo>
                  <a:pt x="6147421" y="6758011"/>
                  <a:pt x="6154851" y="6777207"/>
                  <a:pt x="6160162" y="6796804"/>
                </a:cubicBezTo>
                <a:lnTo>
                  <a:pt x="6164933" y="6857457"/>
                </a:lnTo>
                <a:lnTo>
                  <a:pt x="6037694" y="6857457"/>
                </a:lnTo>
                <a:lnTo>
                  <a:pt x="6037694" y="6857998"/>
                </a:lnTo>
                <a:lnTo>
                  <a:pt x="0" y="6857998"/>
                </a:lnTo>
                <a:close/>
              </a:path>
            </a:pathLst>
          </a:custGeom>
          <a:noFill/>
          <a:ln>
            <a:noFill/>
          </a:ln>
          <a:effectLst>
            <a:outerShdw blurRad="381000" dist="152400" algn="tl" rotWithShape="0">
              <a:srgbClr val="000000">
                <a:alpha val="9411"/>
              </a:srgbClr>
            </a:outerShdw>
          </a:effectLst>
        </p:spPr>
      </p:pic>
      <p:grpSp>
        <p:nvGrpSpPr>
          <p:cNvPr id="819" name="Google Shape;819;p8"/>
          <p:cNvGrpSpPr/>
          <p:nvPr/>
        </p:nvGrpSpPr>
        <p:grpSpPr>
          <a:xfrm>
            <a:off x="5395368" y="1"/>
            <a:ext cx="874718" cy="6857455"/>
            <a:chOff x="5395368" y="1"/>
            <a:chExt cx="874718" cy="6857455"/>
          </a:xfrm>
        </p:grpSpPr>
        <p:sp>
          <p:nvSpPr>
            <p:cNvPr id="820" name="Google Shape;820;p8"/>
            <p:cNvSpPr/>
            <p:nvPr/>
          </p:nvSpPr>
          <p:spPr>
            <a:xfrm rot="-5400000">
              <a:off x="2404000" y="2991370"/>
              <a:ext cx="6857455" cy="874716"/>
            </a:xfrm>
            <a:custGeom>
              <a:avLst/>
              <a:gdLst/>
              <a:ahLst/>
              <a:cxnLst/>
              <a:rect l="l" t="t" r="r" b="b"/>
              <a:pathLst>
                <a:path w="6857455" h="874716" extrusionOk="0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21" name="Google Shape;821;p8"/>
            <p:cNvSpPr/>
            <p:nvPr/>
          </p:nvSpPr>
          <p:spPr>
            <a:xfrm rot="-5400000">
              <a:off x="2403998" y="2991370"/>
              <a:ext cx="6857455" cy="874716"/>
            </a:xfrm>
            <a:custGeom>
              <a:avLst/>
              <a:gdLst/>
              <a:ahLst/>
              <a:cxnLst/>
              <a:rect l="l" t="t" r="r" b="b"/>
              <a:pathLst>
                <a:path w="6857455" h="874716" extrusionOk="0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rotWithShape="1">
              <a:blip r:embed="rId2">
                <a:alphaModFix amt="57000"/>
              </a:blip>
              <a:tile tx="0" ty="0" sx="100000" sy="100000" flip="none" algn="tl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28" name="Google Shape;828;p9"/>
          <p:cNvSpPr/>
          <p:nvPr/>
        </p:nvSpPr>
        <p:spPr>
          <a:xfrm>
            <a:off x="0" y="0"/>
            <a:ext cx="469454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829" name="Google Shape;829;p9"/>
          <p:cNvGrpSpPr/>
          <p:nvPr/>
        </p:nvGrpSpPr>
        <p:grpSpPr>
          <a:xfrm>
            <a:off x="767290" y="681628"/>
            <a:ext cx="1128382" cy="847206"/>
            <a:chOff x="668003" y="1684057"/>
            <a:chExt cx="1128382" cy="847206"/>
          </a:xfrm>
        </p:grpSpPr>
        <p:sp>
          <p:nvSpPr>
            <p:cNvPr id="830" name="Google Shape;830;p9"/>
            <p:cNvSpPr/>
            <p:nvPr/>
          </p:nvSpPr>
          <p:spPr>
            <a:xfrm>
              <a:off x="668003" y="1935883"/>
              <a:ext cx="675351" cy="595380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831" name="Google Shape;831;p9"/>
            <p:cNvSpPr/>
            <p:nvPr/>
          </p:nvSpPr>
          <p:spPr>
            <a:xfrm>
              <a:off x="1245893" y="1684057"/>
              <a:ext cx="550492" cy="485306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832" name="Google Shape;832;p9"/>
          <p:cNvSpPr txBox="1">
            <a:spLocks noGrp="1"/>
          </p:cNvSpPr>
          <p:nvPr>
            <p:ph type="title"/>
          </p:nvPr>
        </p:nvSpPr>
        <p:spPr>
          <a:xfrm>
            <a:off x="767290" y="1166932"/>
            <a:ext cx="3582073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>
                <a:solidFill>
                  <a:schemeClr val="lt1"/>
                </a:solidFill>
              </a:rPr>
              <a:t>El Product Owner es el dueño del “Qué”</a:t>
            </a:r>
            <a:endParaRPr lang="en-GB" sz="4800">
              <a:solidFill>
                <a:schemeClr val="lt1"/>
              </a:solidFill>
            </a:endParaRPr>
          </a:p>
        </p:txBody>
      </p:sp>
      <p:sp>
        <p:nvSpPr>
          <p:cNvPr id="833" name="Google Shape;833;p9"/>
          <p:cNvSpPr txBox="1">
            <a:spLocks noGrp="1"/>
          </p:cNvSpPr>
          <p:nvPr>
            <p:ph type="body" idx="1"/>
          </p:nvPr>
        </p:nvSpPr>
        <p:spPr>
          <a:xfrm>
            <a:off x="5573864" y="1166933"/>
            <a:ext cx="5716988" cy="4279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290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❑"/>
            </a:pPr>
            <a:r>
              <a:rPr lang="en-GB" sz="1500"/>
              <a:t>Tiene una visión convincente del producto, que es ejecutable,</a:t>
            </a:r>
            <a:endParaRPr lang="en-GB" sz="15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GB" sz="1500"/>
              <a:t>genera mucho dinero, genera pasión en el equiLider de Servicio, la compañía y los clientes.</a:t>
            </a:r>
            <a:endParaRPr lang="en-GB" sz="150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❑"/>
            </a:pPr>
            <a:r>
              <a:rPr lang="en-GB" sz="1500"/>
              <a:t>Construye un “roadmap” para el desarrollo de la visión, que</a:t>
            </a:r>
            <a:endParaRPr lang="en-GB" sz="15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GB" sz="1500"/>
              <a:t>todos pueden ver y apuntarse</a:t>
            </a:r>
            <a:endParaRPr lang="en-GB" sz="150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❑"/>
            </a:pPr>
            <a:r>
              <a:rPr lang="en-GB" sz="1500"/>
              <a:t>Crea un backlog de especificaciones que son: suficientes y a</a:t>
            </a:r>
            <a:endParaRPr lang="en-GB" sz="15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GB" sz="1500"/>
              <a:t>tiemLider de Servicio</a:t>
            </a:r>
            <a:endParaRPr lang="en-GB" sz="150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❑"/>
            </a:pPr>
            <a:r>
              <a:rPr lang="en-GB" sz="1500"/>
              <a:t>Usa la mitad de su tiemLider de Servicio con los clientes, ventas y Mercadeo.</a:t>
            </a:r>
            <a:endParaRPr lang="en-GB" sz="150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❑"/>
            </a:pPr>
            <a:r>
              <a:rPr lang="en-GB" sz="1500"/>
              <a:t>La otra mitad trabaja de cerca con el equiLider de Servicio clarificando las</a:t>
            </a:r>
            <a:endParaRPr lang="en-GB" sz="15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</a:pPr>
            <a:r>
              <a:rPr lang="en-GB" sz="1500"/>
              <a:t>Especificaciones.</a:t>
            </a:r>
            <a:endParaRPr lang="en-GB" sz="1500"/>
          </a:p>
          <a:p>
            <a:pPr marL="3429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oto Sans Symbols"/>
              <a:buChar char="❑"/>
            </a:pPr>
            <a:r>
              <a:rPr lang="en-GB" sz="1500"/>
              <a:t>Liderar el grooming del Backlog.</a:t>
            </a:r>
            <a:endParaRPr lang="en-GB" sz="1500"/>
          </a:p>
          <a:p>
            <a:pPr marL="228600" lvl="0" indent="-133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endParaRPr sz="15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8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8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8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8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8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8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8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8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8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0"/>
          <p:cNvSpPr/>
          <p:nvPr/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40" name="Google Shape;840;p10"/>
          <p:cNvSpPr txBox="1">
            <a:spLocks noGrp="1"/>
          </p:cNvSpPr>
          <p:nvPr>
            <p:ph type="title"/>
          </p:nvPr>
        </p:nvSpPr>
        <p:spPr>
          <a:xfrm>
            <a:off x="1155556" y="6214530"/>
            <a:ext cx="4284418" cy="32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Calibri" panose="020F0502020204030204"/>
              <a:buNone/>
            </a:pPr>
            <a:r>
              <a:rPr lang="en-GB" sz="1500">
                <a:solidFill>
                  <a:schemeClr val="lt1"/>
                </a:solidFill>
              </a:rPr>
              <a:t>Un Product Owner Exitoso</a:t>
            </a:r>
            <a:endParaRPr lang="en-GB" sz="1500">
              <a:solidFill>
                <a:schemeClr val="lt1"/>
              </a:solidFill>
            </a:endParaRPr>
          </a:p>
        </p:txBody>
      </p:sp>
      <p:sp>
        <p:nvSpPr>
          <p:cNvPr id="841" name="Google Shape;841;p10"/>
          <p:cNvSpPr/>
          <p:nvPr/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842" name="Google Shape;842;p10"/>
          <p:cNvPicPr preferRelativeResize="0"/>
          <p:nvPr/>
        </p:nvPicPr>
        <p:blipFill rotWithShape="1">
          <a:blip r:embed="rId1"/>
          <a:srcRect t="1072" r="-2"/>
          <a:stretch>
            <a:fillRect/>
          </a:stretch>
        </p:blipFill>
        <p:spPr>
          <a:xfrm>
            <a:off x="1155556" y="637761"/>
            <a:ext cx="9889765" cy="5576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p11"/>
          <p:cNvSpPr/>
          <p:nvPr/>
        </p:nvSpPr>
        <p:spPr>
          <a:xfrm>
            <a:off x="0" y="-296562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49" name="Google Shape;849;p11"/>
          <p:cNvSpPr txBox="1">
            <a:spLocks noGrp="1"/>
          </p:cNvSpPr>
          <p:nvPr>
            <p:ph type="title"/>
          </p:nvPr>
        </p:nvSpPr>
        <p:spPr>
          <a:xfrm>
            <a:off x="6538686" y="1361246"/>
            <a:ext cx="4818290" cy="2671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Calibri" panose="020F0502020204030204"/>
              <a:buNone/>
            </a:pPr>
            <a:r>
              <a:rPr lang="en-GB" sz="4500" dirty="0">
                <a:solidFill>
                  <a:schemeClr val="tx1"/>
                </a:solidFill>
              </a:rPr>
              <a:t>Product Owner - Backlog Grooming</a:t>
            </a:r>
            <a:endParaRPr dirty="0">
              <a:solidFill>
                <a:schemeClr val="tx1"/>
              </a:solidFill>
            </a:endParaRPr>
          </a:p>
        </p:txBody>
      </p:sp>
      <p:pic>
        <p:nvPicPr>
          <p:cNvPr id="850" name="Google Shape;850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7710" r="23453" b="-1"/>
          <a:stretch>
            <a:fillRect/>
          </a:stretch>
        </p:blipFill>
        <p:spPr>
          <a:xfrm>
            <a:off x="827088" y="1498600"/>
            <a:ext cx="5260975" cy="4707593"/>
          </a:xfrm>
          <a:prstGeom prst="rect">
            <a:avLst/>
          </a:prstGeom>
          <a:noFill/>
          <a:ln>
            <a:noFill/>
          </a:ln>
          <a:effectLst>
            <a:outerShdw blurRad="381000" dist="152400" dir="5400000" algn="t" rotWithShape="0">
              <a:srgbClr val="000000">
                <a:alpha val="9411"/>
              </a:srgbClr>
            </a:outerShdw>
          </a:effectLst>
        </p:spPr>
      </p:pic>
      <p:sp>
        <p:nvSpPr>
          <p:cNvPr id="851" name="Google Shape;851;p11"/>
          <p:cNvSpPr/>
          <p:nvPr/>
        </p:nvSpPr>
        <p:spPr>
          <a:xfrm>
            <a:off x="827088" y="4795537"/>
            <a:ext cx="5260975" cy="1410656"/>
          </a:xfrm>
          <a:custGeom>
            <a:avLst/>
            <a:gdLst/>
            <a:ahLst/>
            <a:cxnLst/>
            <a:rect l="l" t="t" r="r" b="b"/>
            <a:pathLst>
              <a:path w="5260975" h="1410656" extrusionOk="0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52" name="Google Shape;852;p11"/>
          <p:cNvSpPr/>
          <p:nvPr/>
        </p:nvSpPr>
        <p:spPr>
          <a:xfrm>
            <a:off x="827088" y="4795537"/>
            <a:ext cx="5260975" cy="1410656"/>
          </a:xfrm>
          <a:custGeom>
            <a:avLst/>
            <a:gdLst/>
            <a:ahLst/>
            <a:cxnLst/>
            <a:rect l="l" t="t" r="r" b="b"/>
            <a:pathLst>
              <a:path w="5260975" h="1410656" extrusionOk="0">
                <a:moveTo>
                  <a:pt x="5260975" y="0"/>
                </a:moveTo>
                <a:lnTo>
                  <a:pt x="5260975" y="221634"/>
                </a:lnTo>
                <a:lnTo>
                  <a:pt x="5226503" y="237063"/>
                </a:lnTo>
                <a:cubicBezTo>
                  <a:pt x="5219783" y="239848"/>
                  <a:pt x="5212389" y="241384"/>
                  <a:pt x="5206341" y="245128"/>
                </a:cubicBezTo>
                <a:cubicBezTo>
                  <a:pt x="5178495" y="262219"/>
                  <a:pt x="5151515" y="280654"/>
                  <a:pt x="5123287" y="297073"/>
                </a:cubicBezTo>
                <a:cubicBezTo>
                  <a:pt x="5094195" y="314067"/>
                  <a:pt x="5068175" y="334134"/>
                  <a:pt x="5048107" y="361307"/>
                </a:cubicBezTo>
                <a:cubicBezTo>
                  <a:pt x="5029480" y="386559"/>
                  <a:pt x="5011429" y="412194"/>
                  <a:pt x="4992899" y="437542"/>
                </a:cubicBezTo>
                <a:cubicBezTo>
                  <a:pt x="4988194" y="443975"/>
                  <a:pt x="4983873" y="451561"/>
                  <a:pt x="4977440" y="455690"/>
                </a:cubicBezTo>
                <a:cubicBezTo>
                  <a:pt x="4964094" y="464331"/>
                  <a:pt x="4949499" y="471340"/>
                  <a:pt x="4935193" y="478445"/>
                </a:cubicBezTo>
                <a:cubicBezTo>
                  <a:pt x="4922903" y="484494"/>
                  <a:pt x="4909845" y="489006"/>
                  <a:pt x="4897844" y="495535"/>
                </a:cubicBezTo>
                <a:cubicBezTo>
                  <a:pt x="4888243" y="500721"/>
                  <a:pt x="4879697" y="507922"/>
                  <a:pt x="4870767" y="514451"/>
                </a:cubicBezTo>
                <a:cubicBezTo>
                  <a:pt x="4862990" y="520115"/>
                  <a:pt x="4854445" y="525012"/>
                  <a:pt x="4847916" y="531830"/>
                </a:cubicBezTo>
                <a:cubicBezTo>
                  <a:pt x="4831977" y="548344"/>
                  <a:pt x="4815942" y="564571"/>
                  <a:pt x="4796163" y="576765"/>
                </a:cubicBezTo>
                <a:cubicBezTo>
                  <a:pt x="4776672" y="588862"/>
                  <a:pt x="4758237" y="602401"/>
                  <a:pt x="4738843" y="614691"/>
                </a:cubicBezTo>
                <a:cubicBezTo>
                  <a:pt x="4719831" y="626693"/>
                  <a:pt x="4702645" y="639846"/>
                  <a:pt x="4692755" y="661162"/>
                </a:cubicBezTo>
                <a:cubicBezTo>
                  <a:pt x="4688339" y="670571"/>
                  <a:pt x="4682097" y="680845"/>
                  <a:pt x="4673744" y="686318"/>
                </a:cubicBezTo>
                <a:cubicBezTo>
                  <a:pt x="4661838" y="694095"/>
                  <a:pt x="4646764" y="696880"/>
                  <a:pt x="4633801" y="703505"/>
                </a:cubicBezTo>
                <a:cubicBezTo>
                  <a:pt x="4618535" y="711282"/>
                  <a:pt x="4600869" y="718003"/>
                  <a:pt x="4590499" y="730389"/>
                </a:cubicBezTo>
                <a:cubicBezTo>
                  <a:pt x="4581281" y="741431"/>
                  <a:pt x="4571968" y="750072"/>
                  <a:pt x="4559773" y="757081"/>
                </a:cubicBezTo>
                <a:cubicBezTo>
                  <a:pt x="4551229" y="761978"/>
                  <a:pt x="4544892" y="770907"/>
                  <a:pt x="4536059" y="774940"/>
                </a:cubicBezTo>
                <a:cubicBezTo>
                  <a:pt x="4524441" y="780317"/>
                  <a:pt x="4512727" y="784542"/>
                  <a:pt x="4502549" y="792895"/>
                </a:cubicBezTo>
                <a:cubicBezTo>
                  <a:pt x="4491987" y="801536"/>
                  <a:pt x="4479986" y="808353"/>
                  <a:pt x="4468944" y="816419"/>
                </a:cubicBezTo>
                <a:cubicBezTo>
                  <a:pt x="4463087" y="820739"/>
                  <a:pt x="4458286" y="826404"/>
                  <a:pt x="4452622" y="830917"/>
                </a:cubicBezTo>
                <a:cubicBezTo>
                  <a:pt x="4442252" y="839174"/>
                  <a:pt x="4431690" y="847239"/>
                  <a:pt x="4421032" y="855016"/>
                </a:cubicBezTo>
                <a:cubicBezTo>
                  <a:pt x="4410375" y="862794"/>
                  <a:pt x="4400197" y="871819"/>
                  <a:pt x="4388483" y="877484"/>
                </a:cubicBezTo>
                <a:cubicBezTo>
                  <a:pt x="4368513" y="887086"/>
                  <a:pt x="4346717" y="892847"/>
                  <a:pt x="4327321" y="903216"/>
                </a:cubicBezTo>
                <a:cubicBezTo>
                  <a:pt x="4307639" y="913777"/>
                  <a:pt x="4289107" y="927028"/>
                  <a:pt x="4271633" y="941046"/>
                </a:cubicBezTo>
                <a:cubicBezTo>
                  <a:pt x="4257807" y="952088"/>
                  <a:pt x="4244845" y="963034"/>
                  <a:pt x="4227465" y="968698"/>
                </a:cubicBezTo>
                <a:cubicBezTo>
                  <a:pt x="4217768" y="971867"/>
                  <a:pt x="4207591" y="978780"/>
                  <a:pt x="4201733" y="986846"/>
                </a:cubicBezTo>
                <a:cubicBezTo>
                  <a:pt x="4189059" y="1004416"/>
                  <a:pt x="4172833" y="1016802"/>
                  <a:pt x="4154494" y="1027364"/>
                </a:cubicBezTo>
                <a:cubicBezTo>
                  <a:pt x="4130010" y="1041574"/>
                  <a:pt x="4105814" y="1056072"/>
                  <a:pt x="4081234" y="1069994"/>
                </a:cubicBezTo>
                <a:cubicBezTo>
                  <a:pt x="4066737" y="1078252"/>
                  <a:pt x="4052335" y="1086989"/>
                  <a:pt x="4036971" y="1093038"/>
                </a:cubicBezTo>
                <a:cubicBezTo>
                  <a:pt x="4005575" y="1105520"/>
                  <a:pt x="3973410" y="1116177"/>
                  <a:pt x="3941725" y="1127796"/>
                </a:cubicBezTo>
                <a:cubicBezTo>
                  <a:pt x="3931355" y="1131540"/>
                  <a:pt x="3921561" y="1136917"/>
                  <a:pt x="3910999" y="1140182"/>
                </a:cubicBezTo>
                <a:cubicBezTo>
                  <a:pt x="3899573" y="1143734"/>
                  <a:pt x="3887285" y="1144790"/>
                  <a:pt x="3875859" y="1148343"/>
                </a:cubicBezTo>
                <a:cubicBezTo>
                  <a:pt x="3856847" y="1154199"/>
                  <a:pt x="3838412" y="1161689"/>
                  <a:pt x="3819401" y="1167642"/>
                </a:cubicBezTo>
                <a:cubicBezTo>
                  <a:pt x="3782723" y="1179068"/>
                  <a:pt x="3745949" y="1190014"/>
                  <a:pt x="3709176" y="1200863"/>
                </a:cubicBezTo>
                <a:cubicBezTo>
                  <a:pt x="3701303" y="1203168"/>
                  <a:pt x="3692757" y="1203456"/>
                  <a:pt x="3684981" y="1205952"/>
                </a:cubicBezTo>
                <a:cubicBezTo>
                  <a:pt x="3664337" y="1212673"/>
                  <a:pt x="3643789" y="1219970"/>
                  <a:pt x="3623338" y="1227363"/>
                </a:cubicBezTo>
                <a:cubicBezTo>
                  <a:pt x="3610953" y="1231876"/>
                  <a:pt x="3598854" y="1237445"/>
                  <a:pt x="3586373" y="1241765"/>
                </a:cubicBezTo>
                <a:cubicBezTo>
                  <a:pt x="3576387" y="1245222"/>
                  <a:pt x="3566113" y="1247910"/>
                  <a:pt x="3555743" y="1250023"/>
                </a:cubicBezTo>
                <a:cubicBezTo>
                  <a:pt x="3546814" y="1251848"/>
                  <a:pt x="3537501" y="1251655"/>
                  <a:pt x="3528667" y="1253864"/>
                </a:cubicBezTo>
                <a:cubicBezTo>
                  <a:pt x="3504759" y="1259816"/>
                  <a:pt x="3481140" y="1266538"/>
                  <a:pt x="3457424" y="1272874"/>
                </a:cubicBezTo>
                <a:cubicBezTo>
                  <a:pt x="3447919" y="1275371"/>
                  <a:pt x="3438221" y="1277196"/>
                  <a:pt x="3429003" y="1280364"/>
                </a:cubicBezTo>
                <a:cubicBezTo>
                  <a:pt x="3404327" y="1288717"/>
                  <a:pt x="3380036" y="1298222"/>
                  <a:pt x="3355264" y="1306096"/>
                </a:cubicBezTo>
                <a:cubicBezTo>
                  <a:pt x="3334717" y="1312625"/>
                  <a:pt x="3313593" y="1317329"/>
                  <a:pt x="3292757" y="1323090"/>
                </a:cubicBezTo>
                <a:cubicBezTo>
                  <a:pt x="3283924" y="1325587"/>
                  <a:pt x="3275475" y="1329140"/>
                  <a:pt x="3266643" y="1331251"/>
                </a:cubicBezTo>
                <a:cubicBezTo>
                  <a:pt x="3246863" y="1336053"/>
                  <a:pt x="3226796" y="1340085"/>
                  <a:pt x="3206921" y="1344886"/>
                </a:cubicBezTo>
                <a:cubicBezTo>
                  <a:pt x="3195590" y="1347670"/>
                  <a:pt x="3184645" y="1352663"/>
                  <a:pt x="3173123" y="1354488"/>
                </a:cubicBezTo>
                <a:cubicBezTo>
                  <a:pt x="3145759" y="1358808"/>
                  <a:pt x="3118203" y="1361880"/>
                  <a:pt x="3090646" y="1365337"/>
                </a:cubicBezTo>
                <a:cubicBezTo>
                  <a:pt x="3062227" y="1368889"/>
                  <a:pt x="3033902" y="1372634"/>
                  <a:pt x="3005480" y="1375802"/>
                </a:cubicBezTo>
                <a:cubicBezTo>
                  <a:pt x="2989926" y="1377435"/>
                  <a:pt x="2974275" y="1377723"/>
                  <a:pt x="2958721" y="1379259"/>
                </a:cubicBezTo>
                <a:cubicBezTo>
                  <a:pt x="2945087" y="1380604"/>
                  <a:pt x="2931549" y="1383100"/>
                  <a:pt x="2917915" y="1384733"/>
                </a:cubicBezTo>
                <a:cubicBezTo>
                  <a:pt x="2906105" y="1386076"/>
                  <a:pt x="2894199" y="1386844"/>
                  <a:pt x="2882389" y="1388189"/>
                </a:cubicBezTo>
                <a:cubicBezTo>
                  <a:pt x="2863475" y="1390397"/>
                  <a:pt x="2844655" y="1392894"/>
                  <a:pt x="2825837" y="1395198"/>
                </a:cubicBezTo>
                <a:cubicBezTo>
                  <a:pt x="2817964" y="1396062"/>
                  <a:pt x="2809706" y="1398462"/>
                  <a:pt x="2802313" y="1397023"/>
                </a:cubicBezTo>
                <a:cubicBezTo>
                  <a:pt x="2783686" y="1393373"/>
                  <a:pt x="2765347" y="1394430"/>
                  <a:pt x="2746816" y="1396926"/>
                </a:cubicBezTo>
                <a:cubicBezTo>
                  <a:pt x="2740479" y="1397791"/>
                  <a:pt x="2733662" y="1397598"/>
                  <a:pt x="2727517" y="1395966"/>
                </a:cubicBezTo>
                <a:cubicBezTo>
                  <a:pt x="2714939" y="1392701"/>
                  <a:pt x="2702745" y="1388092"/>
                  <a:pt x="2690359" y="1384060"/>
                </a:cubicBezTo>
                <a:cubicBezTo>
                  <a:pt x="2689014" y="1383580"/>
                  <a:pt x="2687382" y="1383484"/>
                  <a:pt x="2685943" y="1383196"/>
                </a:cubicBezTo>
                <a:cubicBezTo>
                  <a:pt x="2677781" y="1381563"/>
                  <a:pt x="2669717" y="1379931"/>
                  <a:pt x="2661554" y="1378491"/>
                </a:cubicBezTo>
                <a:cubicBezTo>
                  <a:pt x="2657138" y="1377723"/>
                  <a:pt x="2652625" y="1377627"/>
                  <a:pt x="2648208" y="1376955"/>
                </a:cubicBezTo>
                <a:cubicBezTo>
                  <a:pt x="2631118" y="1374266"/>
                  <a:pt x="2612299" y="1378779"/>
                  <a:pt x="2597512" y="1367162"/>
                </a:cubicBezTo>
                <a:cubicBezTo>
                  <a:pt x="2587911" y="1359672"/>
                  <a:pt x="2578597" y="1361401"/>
                  <a:pt x="2568324" y="1362553"/>
                </a:cubicBezTo>
                <a:cubicBezTo>
                  <a:pt x="2560547" y="1363417"/>
                  <a:pt x="2552577" y="1363128"/>
                  <a:pt x="2544704" y="1363225"/>
                </a:cubicBezTo>
                <a:cubicBezTo>
                  <a:pt x="2530878" y="1363512"/>
                  <a:pt x="2517052" y="1363609"/>
                  <a:pt x="2503225" y="1364089"/>
                </a:cubicBezTo>
                <a:cubicBezTo>
                  <a:pt x="2498808" y="1364281"/>
                  <a:pt x="2494297" y="1366682"/>
                  <a:pt x="2489975" y="1366298"/>
                </a:cubicBezTo>
                <a:cubicBezTo>
                  <a:pt x="2470004" y="1364473"/>
                  <a:pt x="2450033" y="1361592"/>
                  <a:pt x="2430061" y="1359960"/>
                </a:cubicBezTo>
                <a:cubicBezTo>
                  <a:pt x="2418732" y="1359001"/>
                  <a:pt x="2407114" y="1360824"/>
                  <a:pt x="2395880" y="1359480"/>
                </a:cubicBezTo>
                <a:cubicBezTo>
                  <a:pt x="2382919" y="1357944"/>
                  <a:pt x="2370245" y="1354008"/>
                  <a:pt x="2357378" y="1351607"/>
                </a:cubicBezTo>
                <a:cubicBezTo>
                  <a:pt x="2353826" y="1350935"/>
                  <a:pt x="2349889" y="1351799"/>
                  <a:pt x="2346145" y="1351991"/>
                </a:cubicBezTo>
                <a:cubicBezTo>
                  <a:pt x="2341920" y="1352183"/>
                  <a:pt x="2337791" y="1352567"/>
                  <a:pt x="2333567" y="1352663"/>
                </a:cubicBezTo>
                <a:cubicBezTo>
                  <a:pt x="2320700" y="1352856"/>
                  <a:pt x="2307835" y="1352567"/>
                  <a:pt x="2294968" y="1353240"/>
                </a:cubicBezTo>
                <a:cubicBezTo>
                  <a:pt x="2287095" y="1353624"/>
                  <a:pt x="2278839" y="1357560"/>
                  <a:pt x="2271540" y="1356120"/>
                </a:cubicBezTo>
                <a:cubicBezTo>
                  <a:pt x="2256659" y="1353335"/>
                  <a:pt x="2241776" y="1359576"/>
                  <a:pt x="2226895" y="1354392"/>
                </a:cubicBezTo>
                <a:cubicBezTo>
                  <a:pt x="2222285" y="1352856"/>
                  <a:pt x="2215948" y="1356696"/>
                  <a:pt x="2210379" y="1356888"/>
                </a:cubicBezTo>
                <a:cubicBezTo>
                  <a:pt x="2196457" y="1357368"/>
                  <a:pt x="2182535" y="1357272"/>
                  <a:pt x="2168613" y="1357176"/>
                </a:cubicBezTo>
                <a:cubicBezTo>
                  <a:pt x="2156131" y="1357080"/>
                  <a:pt x="2143168" y="1358424"/>
                  <a:pt x="2131167" y="1355736"/>
                </a:cubicBezTo>
                <a:cubicBezTo>
                  <a:pt x="2118588" y="1352856"/>
                  <a:pt x="2107259" y="1353240"/>
                  <a:pt x="2095065" y="1356504"/>
                </a:cubicBezTo>
                <a:cubicBezTo>
                  <a:pt x="2086711" y="1358712"/>
                  <a:pt x="2077878" y="1359001"/>
                  <a:pt x="2069237" y="1359672"/>
                </a:cubicBezTo>
                <a:cubicBezTo>
                  <a:pt x="2059924" y="1360440"/>
                  <a:pt x="2049650" y="1358424"/>
                  <a:pt x="2041201" y="1361592"/>
                </a:cubicBezTo>
                <a:cubicBezTo>
                  <a:pt x="2016044" y="1371002"/>
                  <a:pt x="1990216" y="1373018"/>
                  <a:pt x="1963909" y="1373018"/>
                </a:cubicBezTo>
                <a:cubicBezTo>
                  <a:pt x="1959107" y="1373018"/>
                  <a:pt x="1954210" y="1371675"/>
                  <a:pt x="1949603" y="1370234"/>
                </a:cubicBezTo>
                <a:cubicBezTo>
                  <a:pt x="1922717" y="1361592"/>
                  <a:pt x="1895737" y="1362360"/>
                  <a:pt x="1868373" y="1367641"/>
                </a:cubicBezTo>
                <a:cubicBezTo>
                  <a:pt x="1862708" y="1368794"/>
                  <a:pt x="1856372" y="1368986"/>
                  <a:pt x="1850707" y="1367834"/>
                </a:cubicBezTo>
                <a:cubicBezTo>
                  <a:pt x="1834768" y="1364473"/>
                  <a:pt x="1819309" y="1358904"/>
                  <a:pt x="1803275" y="1356504"/>
                </a:cubicBezTo>
                <a:cubicBezTo>
                  <a:pt x="1776775" y="1352567"/>
                  <a:pt x="1753828" y="1365817"/>
                  <a:pt x="1730112" y="1374459"/>
                </a:cubicBezTo>
                <a:cubicBezTo>
                  <a:pt x="1707548" y="1382620"/>
                  <a:pt x="1688345" y="1401055"/>
                  <a:pt x="1661652" y="1396926"/>
                </a:cubicBezTo>
                <a:cubicBezTo>
                  <a:pt x="1658965" y="1396542"/>
                  <a:pt x="1655988" y="1399134"/>
                  <a:pt x="1653011" y="1399807"/>
                </a:cubicBezTo>
                <a:cubicBezTo>
                  <a:pt x="1644850" y="1401631"/>
                  <a:pt x="1636689" y="1403839"/>
                  <a:pt x="1628431" y="1404704"/>
                </a:cubicBezTo>
                <a:cubicBezTo>
                  <a:pt x="1618350" y="1405856"/>
                  <a:pt x="1608076" y="1405472"/>
                  <a:pt x="1597995" y="1406432"/>
                </a:cubicBezTo>
                <a:cubicBezTo>
                  <a:pt x="1585032" y="1407584"/>
                  <a:pt x="1572263" y="1410656"/>
                  <a:pt x="1559396" y="1410656"/>
                </a:cubicBezTo>
                <a:cubicBezTo>
                  <a:pt x="1549026" y="1410656"/>
                  <a:pt x="1538753" y="1407104"/>
                  <a:pt x="1528480" y="1405375"/>
                </a:cubicBezTo>
                <a:cubicBezTo>
                  <a:pt x="1513981" y="1402975"/>
                  <a:pt x="1498042" y="1403647"/>
                  <a:pt x="1485272" y="1397502"/>
                </a:cubicBezTo>
                <a:cubicBezTo>
                  <a:pt x="1471639" y="1390973"/>
                  <a:pt x="1458676" y="1387997"/>
                  <a:pt x="1444562" y="1390013"/>
                </a:cubicBezTo>
                <a:cubicBezTo>
                  <a:pt x="1439857" y="1390685"/>
                  <a:pt x="1433808" y="1394718"/>
                  <a:pt x="1431696" y="1398846"/>
                </a:cubicBezTo>
                <a:cubicBezTo>
                  <a:pt x="1426991" y="1408064"/>
                  <a:pt x="1420559" y="1409697"/>
                  <a:pt x="1411821" y="1406527"/>
                </a:cubicBezTo>
                <a:cubicBezTo>
                  <a:pt x="1404236" y="1403839"/>
                  <a:pt x="1394922" y="1402495"/>
                  <a:pt x="1389738" y="1397310"/>
                </a:cubicBezTo>
                <a:cubicBezTo>
                  <a:pt x="1375047" y="1382620"/>
                  <a:pt x="1356324" y="1382140"/>
                  <a:pt x="1338081" y="1378204"/>
                </a:cubicBezTo>
                <a:cubicBezTo>
                  <a:pt x="1326945" y="1375802"/>
                  <a:pt x="1316574" y="1375707"/>
                  <a:pt x="1305436" y="1377339"/>
                </a:cubicBezTo>
                <a:cubicBezTo>
                  <a:pt x="1281241" y="1380988"/>
                  <a:pt x="1257717" y="1375802"/>
                  <a:pt x="1234481" y="1369178"/>
                </a:cubicBezTo>
                <a:cubicBezTo>
                  <a:pt x="1219118" y="1364761"/>
                  <a:pt x="1203372" y="1362073"/>
                  <a:pt x="1188106" y="1357560"/>
                </a:cubicBezTo>
                <a:cubicBezTo>
                  <a:pt x="1176680" y="1354104"/>
                  <a:pt x="1165255" y="1349975"/>
                  <a:pt x="1154790" y="1344406"/>
                </a:cubicBezTo>
                <a:cubicBezTo>
                  <a:pt x="1139618" y="1336244"/>
                  <a:pt x="1126369" y="1323954"/>
                  <a:pt x="1107069" y="1327219"/>
                </a:cubicBezTo>
                <a:cubicBezTo>
                  <a:pt x="1090074" y="1330099"/>
                  <a:pt x="1074713" y="1324051"/>
                  <a:pt x="1059158" y="1318290"/>
                </a:cubicBezTo>
                <a:cubicBezTo>
                  <a:pt x="1047732" y="1314065"/>
                  <a:pt x="1036308" y="1309744"/>
                  <a:pt x="1024496" y="1307056"/>
                </a:cubicBezTo>
                <a:cubicBezTo>
                  <a:pt x="1010478" y="1303887"/>
                  <a:pt x="994635" y="1305232"/>
                  <a:pt x="982153" y="1299374"/>
                </a:cubicBezTo>
                <a:cubicBezTo>
                  <a:pt x="969095" y="1293229"/>
                  <a:pt x="958246" y="1297358"/>
                  <a:pt x="946628" y="1299087"/>
                </a:cubicBezTo>
                <a:cubicBezTo>
                  <a:pt x="928097" y="1301775"/>
                  <a:pt x="909661" y="1306768"/>
                  <a:pt x="890939" y="1300431"/>
                </a:cubicBezTo>
                <a:cubicBezTo>
                  <a:pt x="868184" y="1292750"/>
                  <a:pt x="845620" y="1284493"/>
                  <a:pt x="822769" y="1277196"/>
                </a:cubicBezTo>
                <a:cubicBezTo>
                  <a:pt x="813934" y="1274410"/>
                  <a:pt x="804431" y="1273258"/>
                  <a:pt x="795212" y="1272010"/>
                </a:cubicBezTo>
                <a:cubicBezTo>
                  <a:pt x="786476" y="1270954"/>
                  <a:pt x="776010" y="1273642"/>
                  <a:pt x="769288" y="1269610"/>
                </a:cubicBezTo>
                <a:cubicBezTo>
                  <a:pt x="752005" y="1259241"/>
                  <a:pt x="734243" y="1254152"/>
                  <a:pt x="714271" y="1254152"/>
                </a:cubicBezTo>
                <a:cubicBezTo>
                  <a:pt x="706781" y="1254152"/>
                  <a:pt x="699484" y="1249831"/>
                  <a:pt x="691900" y="1249062"/>
                </a:cubicBezTo>
                <a:cubicBezTo>
                  <a:pt x="681529" y="1248103"/>
                  <a:pt x="669623" y="1245510"/>
                  <a:pt x="660598" y="1249159"/>
                </a:cubicBezTo>
                <a:cubicBezTo>
                  <a:pt x="639379" y="1257800"/>
                  <a:pt x="622193" y="1250599"/>
                  <a:pt x="603662" y="1242054"/>
                </a:cubicBezTo>
                <a:cubicBezTo>
                  <a:pt x="585418" y="1233604"/>
                  <a:pt x="566215" y="1226884"/>
                  <a:pt x="546821" y="1221314"/>
                </a:cubicBezTo>
                <a:cubicBezTo>
                  <a:pt x="539524" y="1219298"/>
                  <a:pt x="530787" y="1222659"/>
                  <a:pt x="522721" y="1223330"/>
                </a:cubicBezTo>
                <a:cubicBezTo>
                  <a:pt x="519840" y="1223523"/>
                  <a:pt x="516671" y="1223811"/>
                  <a:pt x="514080" y="1222851"/>
                </a:cubicBezTo>
                <a:cubicBezTo>
                  <a:pt x="489020" y="1213633"/>
                  <a:pt x="463575" y="1206624"/>
                  <a:pt x="436404" y="1211424"/>
                </a:cubicBezTo>
                <a:cubicBezTo>
                  <a:pt x="433908" y="1211905"/>
                  <a:pt x="431123" y="1210849"/>
                  <a:pt x="428626" y="1210177"/>
                </a:cubicBezTo>
                <a:cubicBezTo>
                  <a:pt x="416432" y="1206720"/>
                  <a:pt x="404526" y="1201247"/>
                  <a:pt x="392141" y="1199999"/>
                </a:cubicBezTo>
                <a:cubicBezTo>
                  <a:pt x="361608" y="1196927"/>
                  <a:pt x="330884" y="1195678"/>
                  <a:pt x="300157" y="1193662"/>
                </a:cubicBezTo>
                <a:cubicBezTo>
                  <a:pt x="298237" y="1193566"/>
                  <a:pt x="296221" y="1193566"/>
                  <a:pt x="294493" y="1192894"/>
                </a:cubicBezTo>
                <a:cubicBezTo>
                  <a:pt x="283163" y="1188765"/>
                  <a:pt x="273274" y="1190110"/>
                  <a:pt x="263671" y="1197982"/>
                </a:cubicBezTo>
                <a:cubicBezTo>
                  <a:pt x="259447" y="1201439"/>
                  <a:pt x="253686" y="1203263"/>
                  <a:pt x="248406" y="1205184"/>
                </a:cubicBezTo>
                <a:cubicBezTo>
                  <a:pt x="240628" y="1208065"/>
                  <a:pt x="232659" y="1210849"/>
                  <a:pt x="224594" y="1212673"/>
                </a:cubicBezTo>
                <a:cubicBezTo>
                  <a:pt x="216624" y="1214401"/>
                  <a:pt x="208079" y="1216801"/>
                  <a:pt x="200398" y="1215458"/>
                </a:cubicBezTo>
                <a:cubicBezTo>
                  <a:pt x="186572" y="1213057"/>
                  <a:pt x="173417" y="1207681"/>
                  <a:pt x="159783" y="1204127"/>
                </a:cubicBezTo>
                <a:cubicBezTo>
                  <a:pt x="155079" y="1202879"/>
                  <a:pt x="149893" y="1203072"/>
                  <a:pt x="144997" y="1202975"/>
                </a:cubicBezTo>
                <a:cubicBezTo>
                  <a:pt x="133763" y="1202688"/>
                  <a:pt x="122241" y="1205472"/>
                  <a:pt x="112064" y="1197503"/>
                </a:cubicBezTo>
                <a:cubicBezTo>
                  <a:pt x="102655" y="1190014"/>
                  <a:pt x="93148" y="1192221"/>
                  <a:pt x="83259" y="1197887"/>
                </a:cubicBezTo>
                <a:cubicBezTo>
                  <a:pt x="76154" y="1201920"/>
                  <a:pt x="68090" y="1205088"/>
                  <a:pt x="60120" y="1206624"/>
                </a:cubicBezTo>
                <a:cubicBezTo>
                  <a:pt x="49174" y="1208736"/>
                  <a:pt x="38324" y="1209601"/>
                  <a:pt x="26514" y="1208352"/>
                </a:cubicBezTo>
                <a:cubicBezTo>
                  <a:pt x="18161" y="1207488"/>
                  <a:pt x="11343" y="1207104"/>
                  <a:pt x="4814" y="1202015"/>
                </a:cubicBezTo>
                <a:cubicBezTo>
                  <a:pt x="3759" y="1201247"/>
                  <a:pt x="1839" y="1201055"/>
                  <a:pt x="398" y="1201152"/>
                </a:cubicBezTo>
                <a:lnTo>
                  <a:pt x="0" y="1201150"/>
                </a:lnTo>
                <a:lnTo>
                  <a:pt x="0" y="1004512"/>
                </a:lnTo>
                <a:lnTo>
                  <a:pt x="30355" y="1002784"/>
                </a:lnTo>
                <a:cubicBezTo>
                  <a:pt x="37748" y="1002111"/>
                  <a:pt x="44853" y="999520"/>
                  <a:pt x="52151" y="997695"/>
                </a:cubicBezTo>
                <a:cubicBezTo>
                  <a:pt x="56183" y="996639"/>
                  <a:pt x="60504" y="993855"/>
                  <a:pt x="64248" y="994430"/>
                </a:cubicBezTo>
                <a:cubicBezTo>
                  <a:pt x="85948" y="997791"/>
                  <a:pt x="105823" y="989534"/>
                  <a:pt x="126370" y="985405"/>
                </a:cubicBezTo>
                <a:cubicBezTo>
                  <a:pt x="135876" y="983485"/>
                  <a:pt x="144805" y="978876"/>
                  <a:pt x="154022" y="975708"/>
                </a:cubicBezTo>
                <a:cubicBezTo>
                  <a:pt x="156423" y="974843"/>
                  <a:pt x="159111" y="974075"/>
                  <a:pt x="161512" y="974268"/>
                </a:cubicBezTo>
                <a:cubicBezTo>
                  <a:pt x="175242" y="975420"/>
                  <a:pt x="188876" y="977052"/>
                  <a:pt x="202510" y="978300"/>
                </a:cubicBezTo>
                <a:cubicBezTo>
                  <a:pt x="214896" y="979452"/>
                  <a:pt x="227378" y="979836"/>
                  <a:pt x="233235" y="993950"/>
                </a:cubicBezTo>
                <a:cubicBezTo>
                  <a:pt x="234100" y="996159"/>
                  <a:pt x="236979" y="997791"/>
                  <a:pt x="239188" y="999231"/>
                </a:cubicBezTo>
                <a:cubicBezTo>
                  <a:pt x="273274" y="1021411"/>
                  <a:pt x="291516" y="1020835"/>
                  <a:pt x="324834" y="997407"/>
                </a:cubicBezTo>
                <a:cubicBezTo>
                  <a:pt x="328290" y="995007"/>
                  <a:pt x="335683" y="993278"/>
                  <a:pt x="337987" y="995198"/>
                </a:cubicBezTo>
                <a:cubicBezTo>
                  <a:pt x="357575" y="1011137"/>
                  <a:pt x="378986" y="1009409"/>
                  <a:pt x="401550" y="1004416"/>
                </a:cubicBezTo>
                <a:cubicBezTo>
                  <a:pt x="407407" y="1003072"/>
                  <a:pt x="415664" y="1003072"/>
                  <a:pt x="420081" y="1006240"/>
                </a:cubicBezTo>
                <a:cubicBezTo>
                  <a:pt x="441108" y="1020930"/>
                  <a:pt x="463672" y="1018819"/>
                  <a:pt x="486523" y="1014498"/>
                </a:cubicBezTo>
                <a:cubicBezTo>
                  <a:pt x="490075" y="1013826"/>
                  <a:pt x="494397" y="1010177"/>
                  <a:pt x="495932" y="1006817"/>
                </a:cubicBezTo>
                <a:cubicBezTo>
                  <a:pt x="501406" y="994911"/>
                  <a:pt x="511680" y="990878"/>
                  <a:pt x="523009" y="987517"/>
                </a:cubicBezTo>
                <a:cubicBezTo>
                  <a:pt x="540868" y="982044"/>
                  <a:pt x="558438" y="975611"/>
                  <a:pt x="576393" y="970427"/>
                </a:cubicBezTo>
                <a:cubicBezTo>
                  <a:pt x="580811" y="969179"/>
                  <a:pt x="586283" y="969947"/>
                  <a:pt x="590892" y="971387"/>
                </a:cubicBezTo>
                <a:cubicBezTo>
                  <a:pt x="606638" y="976284"/>
                  <a:pt x="616624" y="988574"/>
                  <a:pt x="627569" y="999904"/>
                </a:cubicBezTo>
                <a:cubicBezTo>
                  <a:pt x="632370" y="1004897"/>
                  <a:pt x="638995" y="1008449"/>
                  <a:pt x="645429" y="1011329"/>
                </a:cubicBezTo>
                <a:cubicBezTo>
                  <a:pt x="662135" y="1018723"/>
                  <a:pt x="679226" y="1025348"/>
                  <a:pt x="696125" y="1032356"/>
                </a:cubicBezTo>
                <a:cubicBezTo>
                  <a:pt x="697757" y="1033029"/>
                  <a:pt x="699100" y="1034757"/>
                  <a:pt x="700349" y="1036197"/>
                </a:cubicBezTo>
                <a:cubicBezTo>
                  <a:pt x="712831" y="1051368"/>
                  <a:pt x="725216" y="1066634"/>
                  <a:pt x="737795" y="1081804"/>
                </a:cubicBezTo>
                <a:cubicBezTo>
                  <a:pt x="740195" y="1084684"/>
                  <a:pt x="743652" y="1086797"/>
                  <a:pt x="746244" y="1089581"/>
                </a:cubicBezTo>
                <a:cubicBezTo>
                  <a:pt x="749893" y="1093422"/>
                  <a:pt x="754502" y="1097071"/>
                  <a:pt x="756422" y="1101680"/>
                </a:cubicBezTo>
                <a:cubicBezTo>
                  <a:pt x="762374" y="1116177"/>
                  <a:pt x="773801" y="1122419"/>
                  <a:pt x="788202" y="1125108"/>
                </a:cubicBezTo>
                <a:cubicBezTo>
                  <a:pt x="801357" y="1127603"/>
                  <a:pt x="814511" y="1129716"/>
                  <a:pt x="827569" y="1132596"/>
                </a:cubicBezTo>
                <a:cubicBezTo>
                  <a:pt x="843507" y="1136053"/>
                  <a:pt x="859350" y="1139798"/>
                  <a:pt x="875097" y="1144022"/>
                </a:cubicBezTo>
                <a:cubicBezTo>
                  <a:pt x="881913" y="1145847"/>
                  <a:pt x="889115" y="1147959"/>
                  <a:pt x="894972" y="1151704"/>
                </a:cubicBezTo>
                <a:cubicBezTo>
                  <a:pt x="911390" y="1162073"/>
                  <a:pt x="928961" y="1169082"/>
                  <a:pt x="948260" y="1166298"/>
                </a:cubicBezTo>
                <a:cubicBezTo>
                  <a:pt x="963718" y="1164089"/>
                  <a:pt x="976680" y="1169754"/>
                  <a:pt x="986282" y="1178588"/>
                </a:cubicBezTo>
                <a:cubicBezTo>
                  <a:pt x="1003757" y="1194623"/>
                  <a:pt x="1022479" y="1190973"/>
                  <a:pt x="1041107" y="1185789"/>
                </a:cubicBezTo>
                <a:cubicBezTo>
                  <a:pt x="1050708" y="1183101"/>
                  <a:pt x="1058581" y="1183485"/>
                  <a:pt x="1067703" y="1186076"/>
                </a:cubicBezTo>
                <a:cubicBezTo>
                  <a:pt x="1088826" y="1192126"/>
                  <a:pt x="1102941" y="1208544"/>
                  <a:pt x="1116574" y="1222946"/>
                </a:cubicBezTo>
                <a:cubicBezTo>
                  <a:pt x="1128193" y="1235236"/>
                  <a:pt x="1141251" y="1242149"/>
                  <a:pt x="1155557" y="1247335"/>
                </a:cubicBezTo>
                <a:cubicBezTo>
                  <a:pt x="1173608" y="1253959"/>
                  <a:pt x="1187914" y="1251464"/>
                  <a:pt x="1196556" y="1235525"/>
                </a:cubicBezTo>
                <a:cubicBezTo>
                  <a:pt x="1198956" y="1231012"/>
                  <a:pt x="1203180" y="1225730"/>
                  <a:pt x="1207693" y="1224387"/>
                </a:cubicBezTo>
                <a:cubicBezTo>
                  <a:pt x="1229488" y="1217666"/>
                  <a:pt x="1251572" y="1207872"/>
                  <a:pt x="1274904" y="1213826"/>
                </a:cubicBezTo>
                <a:cubicBezTo>
                  <a:pt x="1307165" y="1221987"/>
                  <a:pt x="1338658" y="1221507"/>
                  <a:pt x="1370919" y="1213442"/>
                </a:cubicBezTo>
                <a:cubicBezTo>
                  <a:pt x="1423247" y="1200383"/>
                  <a:pt x="1475575" y="1186557"/>
                  <a:pt x="1530593" y="1189437"/>
                </a:cubicBezTo>
                <a:cubicBezTo>
                  <a:pt x="1539713" y="1189917"/>
                  <a:pt x="1550563" y="1184060"/>
                  <a:pt x="1558436" y="1178299"/>
                </a:cubicBezTo>
                <a:cubicBezTo>
                  <a:pt x="1573511" y="1167354"/>
                  <a:pt x="1572838" y="1166489"/>
                  <a:pt x="1589737" y="1175515"/>
                </a:cubicBezTo>
                <a:cubicBezTo>
                  <a:pt x="1593770" y="1177724"/>
                  <a:pt x="1598763" y="1179068"/>
                  <a:pt x="1601740" y="1182333"/>
                </a:cubicBezTo>
                <a:cubicBezTo>
                  <a:pt x="1616909" y="1198943"/>
                  <a:pt x="1635633" y="1194910"/>
                  <a:pt x="1654259" y="1192510"/>
                </a:cubicBezTo>
                <a:cubicBezTo>
                  <a:pt x="1657524" y="1192030"/>
                  <a:pt x="1661460" y="1191358"/>
                  <a:pt x="1664246" y="1192702"/>
                </a:cubicBezTo>
                <a:cubicBezTo>
                  <a:pt x="1676823" y="1198750"/>
                  <a:pt x="1687481" y="1196639"/>
                  <a:pt x="1698427" y="1188381"/>
                </a:cubicBezTo>
                <a:cubicBezTo>
                  <a:pt x="1707932" y="1181276"/>
                  <a:pt x="1718878" y="1177052"/>
                  <a:pt x="1730112" y="1185885"/>
                </a:cubicBezTo>
                <a:cubicBezTo>
                  <a:pt x="1755076" y="1205472"/>
                  <a:pt x="1781767" y="1206432"/>
                  <a:pt x="1809996" y="1194046"/>
                </a:cubicBezTo>
                <a:cubicBezTo>
                  <a:pt x="1830159" y="1185213"/>
                  <a:pt x="1850034" y="1183196"/>
                  <a:pt x="1871254" y="1192126"/>
                </a:cubicBezTo>
                <a:cubicBezTo>
                  <a:pt x="1879415" y="1195582"/>
                  <a:pt x="1889977" y="1193278"/>
                  <a:pt x="1899482" y="1194046"/>
                </a:cubicBezTo>
                <a:cubicBezTo>
                  <a:pt x="1904859" y="1194430"/>
                  <a:pt x="1910813" y="1194526"/>
                  <a:pt x="1915420" y="1196927"/>
                </a:cubicBezTo>
                <a:cubicBezTo>
                  <a:pt x="1927711" y="1203072"/>
                  <a:pt x="1939136" y="1210945"/>
                  <a:pt x="1951522" y="1216994"/>
                </a:cubicBezTo>
                <a:cubicBezTo>
                  <a:pt x="1957475" y="1219874"/>
                  <a:pt x="1964580" y="1221410"/>
                  <a:pt x="1971302" y="1221507"/>
                </a:cubicBezTo>
                <a:cubicBezTo>
                  <a:pt x="1991177" y="1221987"/>
                  <a:pt x="2011052" y="1221987"/>
                  <a:pt x="2030831" y="1221123"/>
                </a:cubicBezTo>
                <a:cubicBezTo>
                  <a:pt x="2063476" y="1219778"/>
                  <a:pt x="2096601" y="1219490"/>
                  <a:pt x="2120125" y="1190878"/>
                </a:cubicBezTo>
                <a:cubicBezTo>
                  <a:pt x="2122046" y="1188573"/>
                  <a:pt x="2126174" y="1187229"/>
                  <a:pt x="2129439" y="1186845"/>
                </a:cubicBezTo>
                <a:cubicBezTo>
                  <a:pt x="2144513" y="1185021"/>
                  <a:pt x="2159971" y="1184828"/>
                  <a:pt x="2174854" y="1181852"/>
                </a:cubicBezTo>
                <a:cubicBezTo>
                  <a:pt x="2186760" y="1179452"/>
                  <a:pt x="2196650" y="1180220"/>
                  <a:pt x="2205674" y="1188669"/>
                </a:cubicBezTo>
                <a:cubicBezTo>
                  <a:pt x="2217485" y="1199807"/>
                  <a:pt x="2231887" y="1206336"/>
                  <a:pt x="2247634" y="1202784"/>
                </a:cubicBezTo>
                <a:cubicBezTo>
                  <a:pt x="2263379" y="1199327"/>
                  <a:pt x="2273749" y="1206816"/>
                  <a:pt x="2285367" y="1214594"/>
                </a:cubicBezTo>
                <a:cubicBezTo>
                  <a:pt x="2293817" y="1220258"/>
                  <a:pt x="2303418" y="1227363"/>
                  <a:pt x="2312827" y="1227939"/>
                </a:cubicBezTo>
                <a:cubicBezTo>
                  <a:pt x="2334143" y="1229187"/>
                  <a:pt x="2352482" y="1248967"/>
                  <a:pt x="2375622" y="1237733"/>
                </a:cubicBezTo>
                <a:cubicBezTo>
                  <a:pt x="2377158" y="1236965"/>
                  <a:pt x="2379942" y="1238885"/>
                  <a:pt x="2382151" y="1239365"/>
                </a:cubicBezTo>
                <a:cubicBezTo>
                  <a:pt x="2399817" y="1243014"/>
                  <a:pt x="2416428" y="1239461"/>
                  <a:pt x="2429390" y="1227459"/>
                </a:cubicBezTo>
                <a:cubicBezTo>
                  <a:pt x="2446385" y="1211809"/>
                  <a:pt x="2465203" y="1210272"/>
                  <a:pt x="2486134" y="1215362"/>
                </a:cubicBezTo>
                <a:cubicBezTo>
                  <a:pt x="2492856" y="1216994"/>
                  <a:pt x="2499577" y="1218146"/>
                  <a:pt x="2506394" y="1219490"/>
                </a:cubicBezTo>
                <a:cubicBezTo>
                  <a:pt x="2515611" y="1221410"/>
                  <a:pt x="2524925" y="1223427"/>
                  <a:pt x="2534142" y="1225347"/>
                </a:cubicBezTo>
                <a:cubicBezTo>
                  <a:pt x="2543072" y="1227268"/>
                  <a:pt x="2552962" y="1230532"/>
                  <a:pt x="2559874" y="1222275"/>
                </a:cubicBezTo>
                <a:cubicBezTo>
                  <a:pt x="2565827" y="1215169"/>
                  <a:pt x="2570052" y="1215842"/>
                  <a:pt x="2575525" y="1221987"/>
                </a:cubicBezTo>
                <a:cubicBezTo>
                  <a:pt x="2594536" y="1243494"/>
                  <a:pt x="2617580" y="1256936"/>
                  <a:pt x="2646960" y="1257896"/>
                </a:cubicBezTo>
                <a:cubicBezTo>
                  <a:pt x="2653009" y="1258088"/>
                  <a:pt x="2659154" y="1259432"/>
                  <a:pt x="2665107" y="1260873"/>
                </a:cubicBezTo>
                <a:cubicBezTo>
                  <a:pt x="2668756" y="1261736"/>
                  <a:pt x="2673173" y="1262697"/>
                  <a:pt x="2675381" y="1265290"/>
                </a:cubicBezTo>
                <a:cubicBezTo>
                  <a:pt x="2692567" y="1285068"/>
                  <a:pt x="2713979" y="1298799"/>
                  <a:pt x="2737311" y="1309841"/>
                </a:cubicBezTo>
                <a:cubicBezTo>
                  <a:pt x="2745664" y="1313777"/>
                  <a:pt x="2754594" y="1317713"/>
                  <a:pt x="2763619" y="1318866"/>
                </a:cubicBezTo>
                <a:cubicBezTo>
                  <a:pt x="2773028" y="1320018"/>
                  <a:pt x="2782917" y="1318098"/>
                  <a:pt x="2792519" y="1317041"/>
                </a:cubicBezTo>
                <a:cubicBezTo>
                  <a:pt x="2798184" y="1316466"/>
                  <a:pt x="2804713" y="1316561"/>
                  <a:pt x="2809226" y="1313777"/>
                </a:cubicBezTo>
                <a:cubicBezTo>
                  <a:pt x="2823532" y="1305039"/>
                  <a:pt x="2837358" y="1295631"/>
                  <a:pt x="2850705" y="1285452"/>
                </a:cubicBezTo>
                <a:cubicBezTo>
                  <a:pt x="2862131" y="1276715"/>
                  <a:pt x="2864435" y="1275467"/>
                  <a:pt x="2874324" y="1286413"/>
                </a:cubicBezTo>
                <a:cubicBezTo>
                  <a:pt x="2884502" y="1297647"/>
                  <a:pt x="2897176" y="1303503"/>
                  <a:pt x="2911194" y="1305903"/>
                </a:cubicBezTo>
                <a:cubicBezTo>
                  <a:pt x="2933373" y="1309648"/>
                  <a:pt x="2955745" y="1312816"/>
                  <a:pt x="2978116" y="1314641"/>
                </a:cubicBezTo>
                <a:cubicBezTo>
                  <a:pt x="2998375" y="1316273"/>
                  <a:pt x="3008073" y="1307440"/>
                  <a:pt x="3012106" y="1287373"/>
                </a:cubicBezTo>
                <a:cubicBezTo>
                  <a:pt x="3014410" y="1276235"/>
                  <a:pt x="3017387" y="1264137"/>
                  <a:pt x="3029676" y="1261161"/>
                </a:cubicBezTo>
                <a:cubicBezTo>
                  <a:pt x="3049744" y="1256360"/>
                  <a:pt x="3070579" y="1254248"/>
                  <a:pt x="3080469" y="1230724"/>
                </a:cubicBezTo>
                <a:cubicBezTo>
                  <a:pt x="3085941" y="1235909"/>
                  <a:pt x="3089302" y="1238981"/>
                  <a:pt x="3092567" y="1242054"/>
                </a:cubicBezTo>
                <a:cubicBezTo>
                  <a:pt x="3101592" y="1250599"/>
                  <a:pt x="3120314" y="1254248"/>
                  <a:pt x="3129821" y="1246855"/>
                </a:cubicBezTo>
                <a:cubicBezTo>
                  <a:pt x="3143839" y="1236101"/>
                  <a:pt x="3156705" y="1238117"/>
                  <a:pt x="3170147" y="1246471"/>
                </a:cubicBezTo>
                <a:cubicBezTo>
                  <a:pt x="3192615" y="1260297"/>
                  <a:pt x="3217674" y="1257128"/>
                  <a:pt x="3240429" y="1251559"/>
                </a:cubicBezTo>
                <a:cubicBezTo>
                  <a:pt x="3257617" y="1247430"/>
                  <a:pt x="3275956" y="1239845"/>
                  <a:pt x="3287189" y="1222466"/>
                </a:cubicBezTo>
                <a:cubicBezTo>
                  <a:pt x="3290741" y="1216898"/>
                  <a:pt x="3298711" y="1214113"/>
                  <a:pt x="3305049" y="1210465"/>
                </a:cubicBezTo>
                <a:cubicBezTo>
                  <a:pt x="3310329" y="1207488"/>
                  <a:pt x="3315898" y="1204704"/>
                  <a:pt x="3321755" y="1202784"/>
                </a:cubicBezTo>
                <a:cubicBezTo>
                  <a:pt x="3327995" y="1200671"/>
                  <a:pt x="3334909" y="1197598"/>
                  <a:pt x="3341055" y="1198463"/>
                </a:cubicBezTo>
                <a:cubicBezTo>
                  <a:pt x="3359681" y="1200959"/>
                  <a:pt x="3374467" y="1196062"/>
                  <a:pt x="3387621" y="1182140"/>
                </a:cubicBezTo>
                <a:cubicBezTo>
                  <a:pt x="3394439" y="1174939"/>
                  <a:pt x="3404520" y="1166202"/>
                  <a:pt x="3413161" y="1166105"/>
                </a:cubicBezTo>
                <a:cubicBezTo>
                  <a:pt x="3434189" y="1165818"/>
                  <a:pt x="3451663" y="1158905"/>
                  <a:pt x="3470579" y="1150647"/>
                </a:cubicBezTo>
                <a:cubicBezTo>
                  <a:pt x="3482772" y="1145366"/>
                  <a:pt x="3496598" y="1141718"/>
                  <a:pt x="3509657" y="1136821"/>
                </a:cubicBezTo>
                <a:cubicBezTo>
                  <a:pt x="3524923" y="1131060"/>
                  <a:pt x="3541534" y="1128948"/>
                  <a:pt x="3550847" y="1113009"/>
                </a:cubicBezTo>
                <a:cubicBezTo>
                  <a:pt x="3551903" y="1111281"/>
                  <a:pt x="3555072" y="1110993"/>
                  <a:pt x="3556608" y="1109361"/>
                </a:cubicBezTo>
                <a:cubicBezTo>
                  <a:pt x="3561505" y="1104368"/>
                  <a:pt x="3567842" y="1099760"/>
                  <a:pt x="3570435" y="1093710"/>
                </a:cubicBezTo>
                <a:cubicBezTo>
                  <a:pt x="3577923" y="1076044"/>
                  <a:pt x="3583780" y="1057800"/>
                  <a:pt x="3590501" y="1039846"/>
                </a:cubicBezTo>
                <a:cubicBezTo>
                  <a:pt x="3591942" y="1036005"/>
                  <a:pt x="3593285" y="1031108"/>
                  <a:pt x="3596263" y="1028900"/>
                </a:cubicBezTo>
                <a:cubicBezTo>
                  <a:pt x="3613449" y="1016226"/>
                  <a:pt x="3630925" y="1004032"/>
                  <a:pt x="3648591" y="992030"/>
                </a:cubicBezTo>
                <a:cubicBezTo>
                  <a:pt x="3655696" y="987229"/>
                  <a:pt x="3661649" y="989918"/>
                  <a:pt x="3667986" y="995487"/>
                </a:cubicBezTo>
                <a:cubicBezTo>
                  <a:pt x="3674131" y="1000768"/>
                  <a:pt x="3681717" y="1006240"/>
                  <a:pt x="3689397" y="1007585"/>
                </a:cubicBezTo>
                <a:cubicBezTo>
                  <a:pt x="3704760" y="1010177"/>
                  <a:pt x="3720698" y="1010753"/>
                  <a:pt x="3736349" y="1010753"/>
                </a:cubicBezTo>
                <a:cubicBezTo>
                  <a:pt x="3742205" y="1010753"/>
                  <a:pt x="3748446" y="1007297"/>
                  <a:pt x="3753919" y="1004513"/>
                </a:cubicBezTo>
                <a:cubicBezTo>
                  <a:pt x="3764289" y="999231"/>
                  <a:pt x="3773890" y="992126"/>
                  <a:pt x="3784643" y="987710"/>
                </a:cubicBezTo>
                <a:cubicBezTo>
                  <a:pt x="3797126" y="982621"/>
                  <a:pt x="3804615" y="974459"/>
                  <a:pt x="3808359" y="961689"/>
                </a:cubicBezTo>
                <a:cubicBezTo>
                  <a:pt x="3813929" y="942679"/>
                  <a:pt x="3827179" y="929428"/>
                  <a:pt x="3842829" y="918674"/>
                </a:cubicBezTo>
                <a:cubicBezTo>
                  <a:pt x="3862705" y="904944"/>
                  <a:pt x="3886421" y="905616"/>
                  <a:pt x="3908983" y="902256"/>
                </a:cubicBezTo>
                <a:cubicBezTo>
                  <a:pt x="3917625" y="901008"/>
                  <a:pt x="3926555" y="899951"/>
                  <a:pt x="3934428" y="896783"/>
                </a:cubicBezTo>
                <a:cubicBezTo>
                  <a:pt x="3964288" y="884877"/>
                  <a:pt x="3994149" y="873548"/>
                  <a:pt x="4026987" y="873835"/>
                </a:cubicBezTo>
                <a:cubicBezTo>
                  <a:pt x="4029674" y="873835"/>
                  <a:pt x="4032363" y="873548"/>
                  <a:pt x="4035051" y="873067"/>
                </a:cubicBezTo>
                <a:cubicBezTo>
                  <a:pt x="4058383" y="869131"/>
                  <a:pt x="4082483" y="867594"/>
                  <a:pt x="4099189" y="846664"/>
                </a:cubicBezTo>
                <a:cubicBezTo>
                  <a:pt x="4102261" y="842823"/>
                  <a:pt x="4109271" y="841671"/>
                  <a:pt x="4114647" y="840134"/>
                </a:cubicBezTo>
                <a:cubicBezTo>
                  <a:pt x="4123961" y="837638"/>
                  <a:pt x="4130203" y="832549"/>
                  <a:pt x="4133563" y="823427"/>
                </a:cubicBezTo>
                <a:cubicBezTo>
                  <a:pt x="4139229" y="807681"/>
                  <a:pt x="4145949" y="792223"/>
                  <a:pt x="4151039" y="776284"/>
                </a:cubicBezTo>
                <a:cubicBezTo>
                  <a:pt x="4154591" y="765338"/>
                  <a:pt x="4161215" y="759289"/>
                  <a:pt x="4171489" y="754776"/>
                </a:cubicBezTo>
                <a:cubicBezTo>
                  <a:pt x="4177251" y="752280"/>
                  <a:pt x="4182243" y="746808"/>
                  <a:pt x="4186372" y="741718"/>
                </a:cubicBezTo>
                <a:cubicBezTo>
                  <a:pt x="4191365" y="735573"/>
                  <a:pt x="4193957" y="727412"/>
                  <a:pt x="4199429" y="721940"/>
                </a:cubicBezTo>
                <a:cubicBezTo>
                  <a:pt x="4212775" y="708305"/>
                  <a:pt x="4216905" y="693231"/>
                  <a:pt x="4212487" y="674604"/>
                </a:cubicBezTo>
                <a:cubicBezTo>
                  <a:pt x="4208551" y="658090"/>
                  <a:pt x="4218921" y="636006"/>
                  <a:pt x="4232555" y="632645"/>
                </a:cubicBezTo>
                <a:cubicBezTo>
                  <a:pt x="4247629" y="628900"/>
                  <a:pt x="4257999" y="619684"/>
                  <a:pt x="4268657" y="609410"/>
                </a:cubicBezTo>
                <a:cubicBezTo>
                  <a:pt x="4274609" y="603649"/>
                  <a:pt x="4282963" y="598656"/>
                  <a:pt x="4291028" y="597216"/>
                </a:cubicBezTo>
                <a:cubicBezTo>
                  <a:pt x="4321657" y="591647"/>
                  <a:pt x="4350557" y="598464"/>
                  <a:pt x="4379651" y="609506"/>
                </a:cubicBezTo>
                <a:cubicBezTo>
                  <a:pt x="4398661" y="616707"/>
                  <a:pt x="4419784" y="618627"/>
                  <a:pt x="4440139" y="621507"/>
                </a:cubicBezTo>
                <a:cubicBezTo>
                  <a:pt x="4446477" y="622371"/>
                  <a:pt x="4454542" y="620452"/>
                  <a:pt x="4460015" y="616899"/>
                </a:cubicBezTo>
                <a:cubicBezTo>
                  <a:pt x="4479218" y="604609"/>
                  <a:pt x="4498325" y="591935"/>
                  <a:pt x="4516183" y="577724"/>
                </a:cubicBezTo>
                <a:cubicBezTo>
                  <a:pt x="4532795" y="564379"/>
                  <a:pt x="4551517" y="558810"/>
                  <a:pt x="4571681" y="560250"/>
                </a:cubicBezTo>
                <a:cubicBezTo>
                  <a:pt x="4586371" y="561306"/>
                  <a:pt x="4599621" y="558905"/>
                  <a:pt x="4613447" y="555257"/>
                </a:cubicBezTo>
                <a:cubicBezTo>
                  <a:pt x="4624969" y="552185"/>
                  <a:pt x="4637643" y="550072"/>
                  <a:pt x="4649355" y="551417"/>
                </a:cubicBezTo>
                <a:cubicBezTo>
                  <a:pt x="4665775" y="553337"/>
                  <a:pt x="4679313" y="550553"/>
                  <a:pt x="4692467" y="540663"/>
                </a:cubicBezTo>
                <a:cubicBezTo>
                  <a:pt x="4699476" y="535382"/>
                  <a:pt x="4708502" y="532598"/>
                  <a:pt x="4716855" y="528949"/>
                </a:cubicBezTo>
                <a:cubicBezTo>
                  <a:pt x="4729721" y="523284"/>
                  <a:pt x="4743067" y="518483"/>
                  <a:pt x="4755645" y="512147"/>
                </a:cubicBezTo>
                <a:cubicBezTo>
                  <a:pt x="4769183" y="505425"/>
                  <a:pt x="4781569" y="496112"/>
                  <a:pt x="4795395" y="490351"/>
                </a:cubicBezTo>
                <a:cubicBezTo>
                  <a:pt x="4810278" y="484110"/>
                  <a:pt x="4819879" y="474605"/>
                  <a:pt x="4825928" y="459818"/>
                </a:cubicBezTo>
                <a:cubicBezTo>
                  <a:pt x="4829769" y="450504"/>
                  <a:pt x="4835049" y="440615"/>
                  <a:pt x="4842347" y="434086"/>
                </a:cubicBezTo>
                <a:cubicBezTo>
                  <a:pt x="4857422" y="420740"/>
                  <a:pt x="4875087" y="410370"/>
                  <a:pt x="4890451" y="397216"/>
                </a:cubicBezTo>
                <a:cubicBezTo>
                  <a:pt x="4912054" y="378781"/>
                  <a:pt x="4932025" y="359194"/>
                  <a:pt x="4933945" y="327701"/>
                </a:cubicBezTo>
                <a:cubicBezTo>
                  <a:pt x="4935001" y="310322"/>
                  <a:pt x="4944219" y="302929"/>
                  <a:pt x="4961214" y="298801"/>
                </a:cubicBezTo>
                <a:cubicBezTo>
                  <a:pt x="4966878" y="297457"/>
                  <a:pt x="4974945" y="294864"/>
                  <a:pt x="4976672" y="290639"/>
                </a:cubicBezTo>
                <a:cubicBezTo>
                  <a:pt x="4981857" y="278061"/>
                  <a:pt x="4992610" y="275565"/>
                  <a:pt x="5002979" y="270573"/>
                </a:cubicBezTo>
                <a:cubicBezTo>
                  <a:pt x="5009221" y="267596"/>
                  <a:pt x="5016903" y="261739"/>
                  <a:pt x="5018535" y="255690"/>
                </a:cubicBezTo>
                <a:cubicBezTo>
                  <a:pt x="5025255" y="231206"/>
                  <a:pt x="5043690" y="216804"/>
                  <a:pt x="5061069" y="200961"/>
                </a:cubicBezTo>
                <a:cubicBezTo>
                  <a:pt x="5066158" y="196256"/>
                  <a:pt x="5071631" y="190879"/>
                  <a:pt x="5074127" y="184735"/>
                </a:cubicBezTo>
                <a:cubicBezTo>
                  <a:pt x="5079409" y="171484"/>
                  <a:pt x="5087281" y="161882"/>
                  <a:pt x="5101108" y="156891"/>
                </a:cubicBezTo>
                <a:cubicBezTo>
                  <a:pt x="5105524" y="155354"/>
                  <a:pt x="5109557" y="151801"/>
                  <a:pt x="5112918" y="148441"/>
                </a:cubicBezTo>
                <a:cubicBezTo>
                  <a:pt x="5120119" y="141144"/>
                  <a:pt x="5126167" y="132598"/>
                  <a:pt x="5133753" y="125782"/>
                </a:cubicBezTo>
                <a:cubicBezTo>
                  <a:pt x="5153051" y="108211"/>
                  <a:pt x="5172159" y="90928"/>
                  <a:pt x="5183393" y="66348"/>
                </a:cubicBezTo>
                <a:cubicBezTo>
                  <a:pt x="5188865" y="54346"/>
                  <a:pt x="5195107" y="41288"/>
                  <a:pt x="5204709" y="33030"/>
                </a:cubicBezTo>
                <a:cubicBezTo>
                  <a:pt x="5216903" y="22565"/>
                  <a:pt x="5232937" y="16612"/>
                  <a:pt x="5247243" y="8451"/>
                </a:cubicBezTo>
                <a:close/>
              </a:path>
            </a:pathLst>
          </a:custGeom>
          <a:blipFill rotWithShape="1">
            <a:blip r:embed="rId2">
              <a:alphaModFix amt="57000"/>
            </a:blip>
            <a:tile tx="0" ty="0" sx="100000" sy="100000" flip="none" algn="tl"/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12"/>
          <p:cNvSpPr/>
          <p:nvPr/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59" name="Google Shape;859;p12"/>
          <p:cNvSpPr txBox="1">
            <a:spLocks noGrp="1"/>
          </p:cNvSpPr>
          <p:nvPr>
            <p:ph type="title"/>
          </p:nvPr>
        </p:nvSpPr>
        <p:spPr>
          <a:xfrm>
            <a:off x="1155556" y="6214530"/>
            <a:ext cx="4284418" cy="321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libri" panose="020F0502020204030204"/>
              <a:buNone/>
            </a:pPr>
            <a:r>
              <a:rPr lang="en-GB" sz="1400">
                <a:solidFill>
                  <a:schemeClr val="lt1"/>
                </a:solidFill>
              </a:rPr>
              <a:t>Responsabilidades del Product Owner- Backlog Grooming</a:t>
            </a:r>
            <a:endParaRPr lang="en-GB" sz="1400">
              <a:solidFill>
                <a:schemeClr val="lt1"/>
              </a:solidFill>
            </a:endParaRPr>
          </a:p>
        </p:txBody>
      </p:sp>
      <p:sp>
        <p:nvSpPr>
          <p:cNvPr id="860" name="Google Shape;860;p12"/>
          <p:cNvSpPr/>
          <p:nvPr/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861" name="Google Shape;861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t="1248" r="-2" b="1525"/>
          <a:stretch>
            <a:fillRect/>
          </a:stretch>
        </p:blipFill>
        <p:spPr>
          <a:xfrm>
            <a:off x="1155556" y="637761"/>
            <a:ext cx="9889765" cy="5576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13"/>
          <p:cNvSpPr/>
          <p:nvPr/>
        </p:nvSpPr>
        <p:spPr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8" name="Google Shape;868;p13"/>
          <p:cNvSpPr txBox="1">
            <a:spLocks noGrp="1"/>
          </p:cNvSpPr>
          <p:nvPr>
            <p:ph type="title"/>
          </p:nvPr>
        </p:nvSpPr>
        <p:spPr>
          <a:xfrm>
            <a:off x="718686" y="5091762"/>
            <a:ext cx="7484787" cy="126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 panose="020F0502020204030204"/>
              <a:buNone/>
            </a:pPr>
            <a:r>
              <a:rPr lang="en-GB" sz="4800">
                <a:solidFill>
                  <a:srgbClr val="FFFFFF"/>
                </a:solidFill>
              </a:rPr>
              <a:t>Confianza es la clave</a:t>
            </a:r>
            <a:endParaRPr lang="en-GB" sz="4800">
              <a:solidFill>
                <a:srgbClr val="FFFFFF"/>
              </a:solidFill>
            </a:endParaRPr>
          </a:p>
        </p:txBody>
      </p:sp>
      <p:pic>
        <p:nvPicPr>
          <p:cNvPr id="869" name="Google Shape;869;p13"/>
          <p:cNvPicPr preferRelativeResize="0"/>
          <p:nvPr/>
        </p:nvPicPr>
        <p:blipFill rotWithShape="1">
          <a:blip r:embed="rId1"/>
          <a:srcRect t="9328" r="-1" b="9328"/>
          <a:stretch>
            <a:fillRect/>
          </a:stretch>
        </p:blipFill>
        <p:spPr>
          <a:xfrm>
            <a:off x="320040" y="320040"/>
            <a:ext cx="11548872" cy="44622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0" name="Google Shape;870;p13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FFFFF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Google Shape;876;p14"/>
          <p:cNvSpPr txBox="1">
            <a:spLocks noGrp="1"/>
          </p:cNvSpPr>
          <p:nvPr>
            <p:ph type="title"/>
          </p:nvPr>
        </p:nvSpPr>
        <p:spPr>
          <a:xfrm>
            <a:off x="645858" y="5110423"/>
            <a:ext cx="10906061" cy="67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Calibri" panose="020F0502020204030204"/>
              <a:buNone/>
            </a:pPr>
            <a:r>
              <a:rPr lang="en-GB" sz="4100"/>
              <a:t>Creciendo como Product Owner</a:t>
            </a:r>
            <a:endParaRPr lang="en-GB" sz="4100"/>
          </a:p>
        </p:txBody>
      </p:sp>
      <p:sp>
        <p:nvSpPr>
          <p:cNvPr id="877" name="Google Shape;877;p14"/>
          <p:cNvSpPr/>
          <p:nvPr/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78" name="Google Shape;878;p14"/>
          <p:cNvSpPr/>
          <p:nvPr/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879" name="Google Shape;879;p14"/>
          <p:cNvPicPr preferRelativeResize="0"/>
          <p:nvPr/>
        </p:nvPicPr>
        <p:blipFill rotWithShape="1">
          <a:blip r:embed="rId1"/>
          <a:srcRect t="6330" r="1" b="4466"/>
          <a:stretch>
            <a:fillRect/>
          </a:stretch>
        </p:blipFill>
        <p:spPr>
          <a:xfrm>
            <a:off x="2170029" y="804672"/>
            <a:ext cx="7851943" cy="355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5" name="Google Shape;885;p15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 panose="020F0502020204030204"/>
              <a:buNone/>
            </a:pPr>
            <a:r>
              <a:rPr lang="en-GB" sz="3000"/>
              <a:t>El Product Owner hace un balance entre los atributos del producto</a:t>
            </a:r>
            <a:endParaRPr lang="en-GB" sz="3000"/>
          </a:p>
        </p:txBody>
      </p:sp>
      <p:pic>
        <p:nvPicPr>
          <p:cNvPr id="886" name="Google Shape;886;p15" descr="Diagrama&#10;&#10;Descripción generada automáticamente"/>
          <p:cNvPicPr preferRelativeResize="0"/>
          <p:nvPr/>
        </p:nvPicPr>
        <p:blipFill rotWithShape="1">
          <a:blip r:embed="rId1"/>
          <a:srcRect t="8345" r="1" b="13548"/>
          <a:stretch>
            <a:fillRect/>
          </a:stretch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887" name="Google Shape;887;p15"/>
          <p:cNvSpPr/>
          <p:nvPr/>
        </p:nvSpPr>
        <p:spPr>
          <a:xfrm>
            <a:off x="10142562" y="5964073"/>
            <a:ext cx="525439" cy="3783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93" name="Google Shape;893;p16"/>
          <p:cNvSpPr txBox="1"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 panose="020F0502020204030204"/>
              <a:buNone/>
            </a:pPr>
            <a:r>
              <a:rPr lang="en-GB" sz="3600">
                <a:solidFill>
                  <a:srgbClr val="FFFFFF"/>
                </a:solidFill>
              </a:rPr>
              <a:t>Product Vision Board</a:t>
            </a:r>
            <a:endParaRPr lang="en-GB" sz="3600">
              <a:solidFill>
                <a:srgbClr val="FFFFFF"/>
              </a:solidFill>
            </a:endParaRPr>
          </a:p>
        </p:txBody>
      </p:sp>
      <p:sp>
        <p:nvSpPr>
          <p:cNvPr id="894" name="Google Shape;894;p16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895" name="Google Shape;895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t="2425" b="989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e3681fd6ca_0_5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63" name="Google Shape;363;ge3681fd6ca_0_560"/>
          <p:cNvSpPr txBox="1"/>
          <p:nvPr/>
        </p:nvSpPr>
        <p:spPr>
          <a:xfrm>
            <a:off x="838200" y="448721"/>
            <a:ext cx="4707600" cy="12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Arial" panose="020B0604020202020204"/>
              <a:buNone/>
              <a:defRPr/>
            </a:pPr>
            <a:r>
              <a:rPr kumimoji="0" lang="en-GB" sz="38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P.O=Product Owner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364" name="Google Shape;364;ge3681fd6ca_0_560"/>
          <p:cNvCxnSpPr/>
          <p:nvPr/>
        </p:nvCxnSpPr>
        <p:spPr>
          <a:xfrm rot="10800000">
            <a:off x="831777" y="1749756"/>
            <a:ext cx="47184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5" name="Google Shape;365;ge3681fd6ca_0_560"/>
          <p:cNvSpPr txBox="1"/>
          <p:nvPr/>
        </p:nvSpPr>
        <p:spPr>
          <a:xfrm>
            <a:off x="897769" y="1909192"/>
            <a:ext cx="4586400" cy="36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Única persona responsable de maximizar el retorno de la inversión (ROI) del esfuerzo de desarrollo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Responsable de la visión del producto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Constantemente re-prioriza el Backlog del Producto, ajustando las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Expectativas a largo plazo, como los planes de liberaciones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Es el árbitro final de las preguntas sobre requerimiento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Acepta o rechaza cada incremento del producto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Decide si se debe liberar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Decide si se debe continuar con el desarrollo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Considera los intereses de los interesados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Puede contribuir como miembro del equipo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 panose="020B0604020202020204"/>
              <a:buChar char="•"/>
              <a:defRPr/>
            </a:pPr>
            <a:r>
              <a:rPr kumimoji="0" lang="en-GB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 Tiene un papel de liderazgo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366" name="Google Shape;366;ge3681fd6ca_0_560"/>
          <p:cNvCxnSpPr/>
          <p:nvPr/>
        </p:nvCxnSpPr>
        <p:spPr>
          <a:xfrm rot="10800000">
            <a:off x="834124" y="5707672"/>
            <a:ext cx="47139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67" name="Google Shape;367;ge3681fd6ca_0_560"/>
          <p:cNvPicPr preferRelativeResize="0"/>
          <p:nvPr/>
        </p:nvPicPr>
        <p:blipFill rotWithShape="1">
          <a:blip r:embed="rId1"/>
          <a:srcRect l="7367" r="9381"/>
          <a:stretch>
            <a:fillRect/>
          </a:stretch>
        </p:blipFill>
        <p:spPr>
          <a:xfrm>
            <a:off x="6525453" y="10"/>
            <a:ext cx="5666548" cy="68579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3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3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/>
                                        <p:tgtEl>
                                          <p:spTgt spid="3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/>
                                        <p:tgtEl>
                                          <p:spTgt spid="3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50"/>
                                        <p:tgtEl>
                                          <p:spTgt spid="3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50"/>
                                        <p:tgtEl>
                                          <p:spTgt spid="36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3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7"/>
          <p:cNvSpPr txBox="1">
            <a:spLocks noGrp="1"/>
          </p:cNvSpPr>
          <p:nvPr>
            <p:ph type="title"/>
          </p:nvPr>
        </p:nvSpPr>
        <p:spPr>
          <a:xfrm>
            <a:off x="8153400" y="640081"/>
            <a:ext cx="3398518" cy="52553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 panose="020F0502020204030204"/>
              <a:buNone/>
            </a:pPr>
            <a:r>
              <a:rPr lang="en-GB" sz="4800"/>
              <a:t>Liderazgo Ágil</a:t>
            </a:r>
            <a:endParaRPr lang="en-GB" sz="4800"/>
          </a:p>
        </p:txBody>
      </p:sp>
      <p:sp>
        <p:nvSpPr>
          <p:cNvPr id="902" name="Google Shape;902;p17"/>
          <p:cNvSpPr/>
          <p:nvPr/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03" name="Google Shape;903;p17"/>
          <p:cNvSpPr/>
          <p:nvPr/>
        </p:nvSpPr>
        <p:spPr>
          <a:xfrm>
            <a:off x="474208" y="484632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04" name="Google Shape;904;p17"/>
          <p:cNvPicPr preferRelativeResize="0"/>
          <p:nvPr/>
        </p:nvPicPr>
        <p:blipFill rotWithShape="1">
          <a:blip r:embed="rId1"/>
          <a:srcRect t="2020" b="2038"/>
          <a:stretch>
            <a:fillRect/>
          </a:stretch>
        </p:blipFill>
        <p:spPr>
          <a:xfrm>
            <a:off x="942357" y="1024834"/>
            <a:ext cx="5632217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8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 panose="020F0502020204030204"/>
              <a:buNone/>
            </a:pPr>
            <a:r>
              <a:rPr lang="en-GB" sz="3200"/>
              <a:t>Qué hacemos primero?</a:t>
            </a:r>
            <a:endParaRPr lang="en-GB" sz="3200"/>
          </a:p>
        </p:txBody>
      </p:sp>
      <p:pic>
        <p:nvPicPr>
          <p:cNvPr id="911" name="Google Shape;911;p18"/>
          <p:cNvPicPr preferRelativeResize="0"/>
          <p:nvPr/>
        </p:nvPicPr>
        <p:blipFill rotWithShape="1">
          <a:blip r:embed="rId1"/>
          <a:srcRect t="12921" r="1" b="1424"/>
          <a:stretch>
            <a:fillRect/>
          </a:stretch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9"/>
          <p:cNvSpPr txBox="1">
            <a:spLocks noGrp="1"/>
          </p:cNvSpPr>
          <p:nvPr>
            <p:ph type="title"/>
          </p:nvPr>
        </p:nvSpPr>
        <p:spPr>
          <a:xfrm>
            <a:off x="645858" y="5110423"/>
            <a:ext cx="10906061" cy="67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Calibri" panose="020F0502020204030204"/>
              <a:buNone/>
            </a:pPr>
            <a:r>
              <a:rPr lang="en-GB" sz="4100"/>
              <a:t>Moscow</a:t>
            </a:r>
            <a:endParaRPr lang="en-GB" sz="4100"/>
          </a:p>
        </p:txBody>
      </p:sp>
      <p:sp>
        <p:nvSpPr>
          <p:cNvPr id="918" name="Google Shape;918;p19"/>
          <p:cNvSpPr/>
          <p:nvPr/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19" name="Google Shape;919;p19"/>
          <p:cNvSpPr/>
          <p:nvPr/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20" name="Google Shape;920;p19"/>
          <p:cNvPicPr preferRelativeResize="0"/>
          <p:nvPr/>
        </p:nvPicPr>
        <p:blipFill rotWithShape="1">
          <a:blip r:embed="rId1"/>
          <a:srcRect r="1" b="19518"/>
          <a:stretch>
            <a:fillRect/>
          </a:stretch>
        </p:blipFill>
        <p:spPr>
          <a:xfrm>
            <a:off x="2170029" y="804672"/>
            <a:ext cx="7851943" cy="355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20"/>
          <p:cNvSpPr/>
          <p:nvPr/>
        </p:nvSpPr>
        <p:spPr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27" name="Google Shape;927;p20"/>
          <p:cNvSpPr txBox="1">
            <a:spLocks noGrp="1"/>
          </p:cNvSpPr>
          <p:nvPr>
            <p:ph type="title"/>
          </p:nvPr>
        </p:nvSpPr>
        <p:spPr>
          <a:xfrm>
            <a:off x="718686" y="5091762"/>
            <a:ext cx="7484787" cy="126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 panose="020F0502020204030204"/>
              <a:buNone/>
            </a:pPr>
            <a:r>
              <a:rPr lang="en-GB" sz="4800">
                <a:solidFill>
                  <a:srgbClr val="FFFFFF"/>
                </a:solidFill>
              </a:rPr>
              <a:t>7 Product Dimensions </a:t>
            </a:r>
            <a:endParaRPr lang="en-GB" sz="4800">
              <a:solidFill>
                <a:srgbClr val="FFFFFF"/>
              </a:solidFill>
            </a:endParaRPr>
          </a:p>
        </p:txBody>
      </p:sp>
      <p:pic>
        <p:nvPicPr>
          <p:cNvPr id="928" name="Google Shape;928;p20"/>
          <p:cNvPicPr preferRelativeResize="0"/>
          <p:nvPr/>
        </p:nvPicPr>
        <p:blipFill rotWithShape="1">
          <a:blip r:embed="rId1"/>
          <a:srcRect t="9680" r="-1" b="10241"/>
          <a:stretch>
            <a:fillRect/>
          </a:stretch>
        </p:blipFill>
        <p:spPr>
          <a:xfrm>
            <a:off x="320040" y="320040"/>
            <a:ext cx="11548872" cy="44622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9" name="Google Shape;929;p20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FFFFF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21"/>
          <p:cNvSpPr txBox="1">
            <a:spLocks noGrp="1"/>
          </p:cNvSpPr>
          <p:nvPr>
            <p:ph type="title"/>
          </p:nvPr>
        </p:nvSpPr>
        <p:spPr>
          <a:xfrm>
            <a:off x="652750" y="657922"/>
            <a:ext cx="4806184" cy="4281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 panose="020F0502020204030204"/>
              <a:buNone/>
            </a:pPr>
            <a:r>
              <a:rPr lang="en-GB" sz="5000"/>
              <a:t>7 Product </a:t>
            </a:r>
            <a:r>
              <a:rPr lang="en-GB"/>
              <a:t>Dimensions</a:t>
            </a:r>
            <a:endParaRPr sz="5000"/>
          </a:p>
        </p:txBody>
      </p:sp>
      <p:pic>
        <p:nvPicPr>
          <p:cNvPr id="935" name="Google Shape;935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r="1" b="16602"/>
          <a:stretch>
            <a:fillRect/>
          </a:stretch>
        </p:blipFill>
        <p:spPr>
          <a:xfrm>
            <a:off x="6095999" y="10"/>
            <a:ext cx="6105655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41" name="Google Shape;941;p22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942" name="Google Shape;942;p22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943" name="Google Shape;943;p22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44" name="Google Shape;944;p22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945" name="Google Shape;945;p22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 panose="020F0502020204030204"/>
              <a:buNone/>
            </a:pPr>
            <a:r>
              <a:rPr lang="en-GB" sz="72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How to create a User story</a:t>
            </a:r>
            <a:endParaRPr lang="en-GB" sz="72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r="13708"/>
          <a:stretch>
            <a:fillRect/>
          </a:stretch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56" name="Google Shape;956;p24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957" name="Google Shape;957;p24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958" name="Google Shape;958;p24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59" name="Google Shape;959;p24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960" name="Google Shape;960;p24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 panose="020F0502020204030204"/>
              <a:buNone/>
            </a:pPr>
            <a:r>
              <a:rPr lang="en-GB" sz="72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Definition of ready</a:t>
            </a:r>
            <a:endParaRPr lang="en-GB" sz="72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25"/>
          <p:cNvSpPr/>
          <p:nvPr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66" name="Google Shape;966;p25" descr="Diagrama, Texto, Pizarra&#10;&#10;Descripción generada automáticamente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1294" r="-1" b="-1"/>
          <a:stretch>
            <a:fillRect/>
          </a:stretch>
        </p:blipFill>
        <p:spPr>
          <a:xfrm>
            <a:off x="20" y="10"/>
            <a:ext cx="927290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967" name="Google Shape;967;p25"/>
          <p:cNvSpPr/>
          <p:nvPr/>
        </p:nvSpPr>
        <p:spPr>
          <a:xfrm>
            <a:off x="9160561" y="1348782"/>
            <a:ext cx="935037" cy="824315"/>
          </a:xfrm>
          <a:custGeom>
            <a:avLst/>
            <a:gdLst/>
            <a:ahLst/>
            <a:cxnLst/>
            <a:rect l="l" t="t" r="r" b="b"/>
            <a:pathLst>
              <a:path w="785" h="692" extrusionOk="0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68" name="Google Shape;968;p25"/>
          <p:cNvSpPr/>
          <p:nvPr/>
        </p:nvSpPr>
        <p:spPr>
          <a:xfrm>
            <a:off x="9960661" y="1000124"/>
            <a:ext cx="762167" cy="671915"/>
          </a:xfrm>
          <a:custGeom>
            <a:avLst/>
            <a:gdLst/>
            <a:ahLst/>
            <a:cxnLst/>
            <a:rect l="l" t="t" r="r" b="b"/>
            <a:pathLst>
              <a:path w="785" h="692" extrusionOk="0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74" name="Google Shape;974;p26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975" name="Google Shape;975;p26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976" name="Google Shape;976;p26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77" name="Google Shape;977;p26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978" name="Google Shape;978;p26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 panose="020F0502020204030204"/>
              <a:buNone/>
            </a:pPr>
            <a:r>
              <a:rPr lang="en-GB" sz="72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Definición del Done</a:t>
            </a:r>
            <a:endParaRPr lang="en-GB" sz="72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e3681fd6ca_0_569"/>
          <p:cNvSpPr txBox="1"/>
          <p:nvPr/>
        </p:nvSpPr>
        <p:spPr>
          <a:xfrm>
            <a:off x="648929" y="629266"/>
            <a:ext cx="6586500" cy="167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 panose="020B0604020202020204"/>
              <a:buNone/>
              <a:defRPr/>
            </a:pPr>
            <a:r>
              <a:rPr kumimoji="0" lang="en-GB" sz="44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SDT=Development Team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3" name="Google Shape;373;ge3681fd6ca_0_569"/>
          <p:cNvSpPr txBox="1"/>
          <p:nvPr/>
        </p:nvSpPr>
        <p:spPr>
          <a:xfrm>
            <a:off x="648930" y="2438400"/>
            <a:ext cx="6586500" cy="37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Multifuncional (incluye miembros con habilidades de testing y a menudo otros no llamados tradicionalmente desarrolladores: analistas de negocio, expertos de dominio, etc.)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Autoorganizado / autogestionado, sin roles asignados externamente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Negocia los compromisos con el Product Owner, de un Sprint a la vez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autonomía con respecto a la forma de lograr sus compromisos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Intensamente colaborativo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mayor probabilidad de éxito al encontrarse establecido en un mismo lugar, sobre todo para los primeros Sprint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más éxito si el involucramiento con el equipo es a largo plazo y full-time. Scrum promueve evitar el traslado de personas o dividirlas entre otros equipos.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10 o menos miembros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un papel de liderazgo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4" name="Google Shape;374;ge3681fd6ca_0_569"/>
          <p:cNvSpPr/>
          <p:nvPr/>
        </p:nvSpPr>
        <p:spPr>
          <a:xfrm>
            <a:off x="7552944" y="2"/>
            <a:ext cx="46392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375" name="Google Shape;375;ge3681fd6ca_0_569"/>
          <p:cNvPicPr preferRelativeResize="0"/>
          <p:nvPr/>
        </p:nvPicPr>
        <p:blipFill rotWithShape="1">
          <a:blip r:embed="rId1"/>
          <a:srcRect l="7918"/>
          <a:stretch>
            <a:fillRect/>
          </a:stretch>
        </p:blipFill>
        <p:spPr>
          <a:xfrm>
            <a:off x="8193023" y="640082"/>
            <a:ext cx="3359313" cy="5577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3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3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3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3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3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3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3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3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3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3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3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3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3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3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27"/>
          <p:cNvSpPr/>
          <p:nvPr/>
        </p:nvSpPr>
        <p:spPr>
          <a:xfrm>
            <a:off x="10" y="0"/>
            <a:ext cx="6095990" cy="685800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84" name="Google Shape;984;p27"/>
          <p:cNvSpPr txBox="1">
            <a:spLocks noGrp="1"/>
          </p:cNvSpPr>
          <p:nvPr>
            <p:ph type="title"/>
          </p:nvPr>
        </p:nvSpPr>
        <p:spPr>
          <a:xfrm>
            <a:off x="1155557" y="4551036"/>
            <a:ext cx="4284420" cy="1687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 panose="020F0502020204030204"/>
              <a:buNone/>
            </a:pPr>
            <a:r>
              <a:rPr lang="en-GB">
                <a:solidFill>
                  <a:schemeClr val="lt1"/>
                </a:solidFill>
              </a:rPr>
              <a:t>Definition of Done (DoD)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85" name="Google Shape;985;p27"/>
          <p:cNvSpPr/>
          <p:nvPr/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986" name="Google Shape;986;p27"/>
          <p:cNvPicPr preferRelativeResize="0"/>
          <p:nvPr/>
        </p:nvPicPr>
        <p:blipFill rotWithShape="1">
          <a:blip r:embed="rId1"/>
          <a:srcRect r="-2" b="5378"/>
          <a:stretch>
            <a:fillRect/>
          </a:stretch>
        </p:blipFill>
        <p:spPr>
          <a:xfrm>
            <a:off x="1155556" y="637762"/>
            <a:ext cx="9889765" cy="3579308"/>
          </a:xfrm>
          <a:prstGeom prst="rect">
            <a:avLst/>
          </a:prstGeom>
          <a:noFill/>
          <a:ln>
            <a:noFill/>
          </a:ln>
        </p:spPr>
      </p:pic>
      <p:sp>
        <p:nvSpPr>
          <p:cNvPr id="987" name="Google Shape;987;p27"/>
          <p:cNvSpPr/>
          <p:nvPr/>
        </p:nvSpPr>
        <p:spPr>
          <a:xfrm>
            <a:off x="6734650" y="4544112"/>
            <a:ext cx="457200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988" name="Google Shape;988;p27"/>
          <p:cNvSpPr txBox="1">
            <a:spLocks noGrp="1"/>
          </p:cNvSpPr>
          <p:nvPr>
            <p:ph type="body" idx="1"/>
          </p:nvPr>
        </p:nvSpPr>
        <p:spPr>
          <a:xfrm>
            <a:off x="6725771" y="4854832"/>
            <a:ext cx="4310672" cy="1463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GB" sz="1600"/>
              <a:t>Todo lo que convierta un Item del Backlog (PBIs) en producto incremental</a:t>
            </a:r>
            <a:endParaRPr lang="en-GB" sz="16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GB" sz="1600"/>
              <a:t>Done= entrega al cliente</a:t>
            </a:r>
            <a:endParaRPr lang="en-GB" sz="16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lang="en-GB" sz="1600"/>
              <a:t>Criterios de aceptación gestionados por el PO y definidos por los clientes y usuarios</a:t>
            </a:r>
            <a:endParaRPr lang="en-GB" sz="1600"/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/>
              <a:t>Ejemplos de criterios de aceptación</a:t>
            </a:r>
            <a:endParaRPr lang="en-GB"/>
          </a:p>
        </p:txBody>
      </p:sp>
      <p:grpSp>
        <p:nvGrpSpPr>
          <p:cNvPr id="994" name="Google Shape;994;p28"/>
          <p:cNvGrpSpPr/>
          <p:nvPr/>
        </p:nvGrpSpPr>
        <p:grpSpPr>
          <a:xfrm>
            <a:off x="1483112" y="2085278"/>
            <a:ext cx="9300117" cy="4407596"/>
            <a:chOff x="0" y="0"/>
            <a:chExt cx="9300117" cy="4407596"/>
          </a:xfrm>
        </p:grpSpPr>
        <p:sp>
          <p:nvSpPr>
            <p:cNvPr id="995" name="Google Shape;995;p28"/>
            <p:cNvSpPr/>
            <p:nvPr/>
          </p:nvSpPr>
          <p:spPr>
            <a:xfrm>
              <a:off x="0" y="0"/>
              <a:ext cx="9300117" cy="1983418"/>
            </a:xfrm>
            <a:prstGeom prst="roundRect">
              <a:avLst>
                <a:gd name="adj" fmla="val 10000"/>
              </a:avLst>
            </a:prstGeom>
            <a:solidFill>
              <a:srgbClr val="CCD3EA">
                <a:alpha val="89411"/>
              </a:srgbClr>
            </a:solidFill>
            <a:ln w="12700" cap="flat" cmpd="sng">
              <a:solidFill>
                <a:srgbClr val="CCD3EA">
                  <a:alpha val="8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6" name="Google Shape;996;p28"/>
            <p:cNvSpPr/>
            <p:nvPr/>
          </p:nvSpPr>
          <p:spPr>
            <a:xfrm>
              <a:off x="280070" y="264455"/>
              <a:ext cx="4161893" cy="1454507"/>
            </a:xfrm>
            <a:prstGeom prst="roundRect">
              <a:avLst>
                <a:gd name="adj" fmla="val 10000"/>
              </a:avLst>
            </a:prstGeom>
            <a:blipFill rotWithShape="1">
              <a:blip r:embed="rId1"/>
              <a:stretch>
                <a:fillRect l="-8998" r="-8997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7" name="Google Shape;997;p28"/>
            <p:cNvSpPr/>
            <p:nvPr/>
          </p:nvSpPr>
          <p:spPr>
            <a:xfrm rot="10800000">
              <a:off x="280070" y="1983418"/>
              <a:ext cx="4161893" cy="2424178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998" name="Google Shape;998;p28"/>
            <p:cNvSpPr txBox="1"/>
            <p:nvPr/>
          </p:nvSpPr>
          <p:spPr>
            <a:xfrm>
              <a:off x="354622" y="1983418"/>
              <a:ext cx="4012789" cy="2349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Defined coding standards (like identified in tools – FxCop etc)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Test- Driven Development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Unit Test Coverage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Maintainability Index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No Defects/Known Defects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Technical Debt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Design Principles etc.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999" name="Google Shape;999;p28"/>
            <p:cNvSpPr/>
            <p:nvPr/>
          </p:nvSpPr>
          <p:spPr>
            <a:xfrm>
              <a:off x="4858153" y="264455"/>
              <a:ext cx="4161893" cy="1454507"/>
            </a:xfrm>
            <a:prstGeom prst="roundRect">
              <a:avLst>
                <a:gd name="adj" fmla="val 10000"/>
              </a:avLst>
            </a:prstGeom>
            <a:blipFill rotWithShape="1">
              <a:blip r:embed="rId2"/>
              <a:stretch>
                <a:fillRect l="-8998" r="-8997"/>
              </a:stretch>
            </a:blip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0" name="Google Shape;1000;p28"/>
            <p:cNvSpPr/>
            <p:nvPr/>
          </p:nvSpPr>
          <p:spPr>
            <a:xfrm rot="10800000">
              <a:off x="4858153" y="1983418"/>
              <a:ext cx="4161893" cy="2424178"/>
            </a:xfrm>
            <a:prstGeom prst="round2SameRect">
              <a:avLst>
                <a:gd name="adj1" fmla="val 10500"/>
                <a:gd name="adj2" fmla="val 0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01" name="Google Shape;1001;p28"/>
            <p:cNvSpPr txBox="1"/>
            <p:nvPr/>
          </p:nvSpPr>
          <p:spPr>
            <a:xfrm>
              <a:off x="4932705" y="1983418"/>
              <a:ext cx="4012789" cy="23496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325" tIns="85325" rIns="85325" bIns="85325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Availability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Maintainability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Performance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Reliability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Scalability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Security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Usability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Compliance/Regulatory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42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 panose="020B0604020202020204"/>
                <a:buNone/>
                <a:defRPr/>
              </a:pPr>
              <a:r>
                <a: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Legal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/>
              <a:t>Ejemplos: </a:t>
            </a:r>
            <a:endParaRPr lang="en-GB"/>
          </a:p>
        </p:txBody>
      </p:sp>
      <p:pic>
        <p:nvPicPr>
          <p:cNvPr id="1007" name="Google Shape;1007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/>
          <a:stretch>
            <a:fillRect/>
          </a:stretch>
        </p:blipFill>
        <p:spPr>
          <a:xfrm>
            <a:off x="2851422" y="1690688"/>
            <a:ext cx="618935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30"/>
          <p:cNvSpPr txBox="1">
            <a:spLocks noGrp="1"/>
          </p:cNvSpPr>
          <p:nvPr>
            <p:ph type="title"/>
          </p:nvPr>
        </p:nvSpPr>
        <p:spPr>
          <a:xfrm>
            <a:off x="990600" y="4642583"/>
            <a:ext cx="10210800" cy="1099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</a:pPr>
            <a:r>
              <a:rPr lang="en-GB" sz="6000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Ejemplos:</a:t>
            </a:r>
            <a:endParaRPr lang="en-GB" sz="600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13" name="Google Shape;1013;p30"/>
          <p:cNvSpPr/>
          <p:nvPr/>
        </p:nvSpPr>
        <p:spPr>
          <a:xfrm>
            <a:off x="0" y="0"/>
            <a:ext cx="12192000" cy="4572000"/>
          </a:xfrm>
          <a:prstGeom prst="rect">
            <a:avLst/>
          </a:prstGeom>
          <a:solidFill>
            <a:srgbClr val="44787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14" name="Google Shape;1014;p30"/>
          <p:cNvSpPr/>
          <p:nvPr/>
        </p:nvSpPr>
        <p:spPr>
          <a:xfrm>
            <a:off x="321564" y="320843"/>
            <a:ext cx="11548872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015" name="Google Shape;1015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r="10636" b="3"/>
          <a:stretch>
            <a:fillRect/>
          </a:stretch>
        </p:blipFill>
        <p:spPr>
          <a:xfrm>
            <a:off x="641604" y="640080"/>
            <a:ext cx="5276732" cy="3291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6" name="Google Shape;1016;p30"/>
          <p:cNvPicPr preferRelativeResize="0"/>
          <p:nvPr/>
        </p:nvPicPr>
        <p:blipFill rotWithShape="1">
          <a:blip r:embed="rId2"/>
          <a:srcRect l="5609" r="4624" b="2"/>
          <a:stretch>
            <a:fillRect/>
          </a:stretch>
        </p:blipFill>
        <p:spPr>
          <a:xfrm>
            <a:off x="6273664" y="640080"/>
            <a:ext cx="5276732" cy="32918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1" name="Google Shape;1021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22" name="Google Shape;1022;p31"/>
          <p:cNvSpPr/>
          <p:nvPr/>
        </p:nvSpPr>
        <p:spPr>
          <a:xfrm>
            <a:off x="-1" y="3167148"/>
            <a:ext cx="606972" cy="369085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23" name="Google Shape;1023;p31"/>
          <p:cNvSpPr/>
          <p:nvPr/>
        </p:nvSpPr>
        <p:spPr>
          <a:xfrm>
            <a:off x="-1" y="1"/>
            <a:ext cx="606972" cy="3233984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024" name="Google Shape;1024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r="-1" b="6801"/>
          <a:stretch>
            <a:fillRect/>
          </a:stretch>
        </p:blipFill>
        <p:spPr>
          <a:xfrm>
            <a:off x="603504" y="-1"/>
            <a:ext cx="1158849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32"/>
          <p:cNvSpPr txBox="1"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 panose="020F0502020204030204"/>
              <a:buNone/>
            </a:pPr>
            <a:r>
              <a:rPr lang="en-GB" sz="3600">
                <a:solidFill>
                  <a:srgbClr val="FFFFFF"/>
                </a:solidFill>
              </a:rPr>
              <a:t>Scrum desde el punto de vista del Product Owner</a:t>
            </a:r>
            <a:endParaRPr lang="en-GB" sz="3600">
              <a:solidFill>
                <a:srgbClr val="FFFFFF"/>
              </a:solidFill>
            </a:endParaRPr>
          </a:p>
        </p:txBody>
      </p:sp>
      <p:pic>
        <p:nvPicPr>
          <p:cNvPr id="1031" name="Google Shape;1031;p32">
            <a:hlinkClick r:id="rId1"/>
          </p:cNvPr>
          <p:cNvPicPr preferRelativeResize="0"/>
          <p:nvPr/>
        </p:nvPicPr>
        <p:blipFill rotWithShape="1">
          <a:blip r:embed="rId2"/>
          <a:srcRect r="3911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037" name="Google Shape;1037;p33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038" name="Google Shape;1038;p33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1039" name="Google Shape;1039;p33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040" name="Google Shape;1040;p33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041" name="Google Shape;1041;p33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 panose="020F0502020204030204"/>
              <a:buNone/>
            </a:pPr>
            <a:r>
              <a:rPr lang="en-GB" sz="7200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Development team</a:t>
            </a:r>
            <a:endParaRPr lang="en-GB" sz="7200">
              <a:solidFill>
                <a:schemeClr val="lt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042" name="Google Shape;1042;p33"/>
          <p:cNvPicPr preferRelativeResize="0"/>
          <p:nvPr/>
        </p:nvPicPr>
        <p:blipFill rotWithShape="1">
          <a:blip r:embed="rId1"/>
          <a:srcRect l="7919" r="-2" b="-2"/>
          <a:stretch>
            <a:fillRect/>
          </a:stretch>
        </p:blipFill>
        <p:spPr>
          <a:xfrm>
            <a:off x="8566585" y="1558636"/>
            <a:ext cx="3020943" cy="50160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34"/>
          <p:cNvSpPr txBox="1"/>
          <p:nvPr/>
        </p:nvSpPr>
        <p:spPr>
          <a:xfrm>
            <a:off x="648929" y="629266"/>
            <a:ext cx="6586491" cy="1676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 panose="020F0502020204030204"/>
              <a:buNone/>
              <a:defRPr/>
            </a:pPr>
            <a:r>
              <a:rPr kumimoji="0" lang="en-GB" sz="4400" b="1" i="0" u="sng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SDT=Development Team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8" name="Google Shape;1048;p34"/>
          <p:cNvSpPr txBox="1"/>
          <p:nvPr/>
        </p:nvSpPr>
        <p:spPr>
          <a:xfrm>
            <a:off x="648930" y="2438400"/>
            <a:ext cx="6586489" cy="378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Multifuncional (incluye miembros con habilidades de testing y a menudo otros no llamados tradicionalmente desarrolladores: analistas de negocio, expertos de dominio, etc.)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Autoorganizado / autogestionado, sin roles asignados externamente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Negocia los compromisos con el Product Owner, de un Sprint a la vez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autonomía con respecto a la forma de lograr sus compromisos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Intensamente colaborativo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mayor probabilidad de éxito al encontrarse establecido en un mismo lugar, sobre todo para los primeros Sprint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más éxito si el involucramiento con el equipo es a largo plazo y full-time. Scrum promueve evitar el traslado de personas o dividirlas entre otros equipos.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7 ± 2 miembros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-9525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Arial" panose="020B0604020202020204"/>
              <a:buChar char="•"/>
              <a:defRPr/>
            </a:pPr>
            <a:r>
              <a:rPr kumimoji="0" lang="en-GB" sz="15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Tiene un papel de liderazgo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49" name="Google Shape;1049;p34"/>
          <p:cNvSpPr/>
          <p:nvPr/>
        </p:nvSpPr>
        <p:spPr>
          <a:xfrm>
            <a:off x="7552944" y="2"/>
            <a:ext cx="4639056" cy="685799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 panose="020F050202020403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050" name="Google Shape;1050;p34"/>
          <p:cNvPicPr preferRelativeResize="0"/>
          <p:nvPr/>
        </p:nvPicPr>
        <p:blipFill rotWithShape="1">
          <a:blip r:embed="rId1"/>
          <a:srcRect l="7919" r="-2" b="-2"/>
          <a:stretch>
            <a:fillRect/>
          </a:stretch>
        </p:blipFill>
        <p:spPr>
          <a:xfrm>
            <a:off x="8193023" y="640082"/>
            <a:ext cx="3359313" cy="55778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1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"/>
                                        <p:tgtEl>
                                          <p:spTgt spid="10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0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10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/>
                                        <p:tgtEl>
                                          <p:spTgt spid="10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10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/>
                                        <p:tgtEl>
                                          <p:spTgt spid="10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/>
                                        <p:tgtEl>
                                          <p:spTgt spid="10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/>
                                        <p:tgtEl>
                                          <p:spTgt spid="10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/>
                                        <p:tgtEl>
                                          <p:spTgt spid="10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10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/>
                                        <p:tgtEl>
                                          <p:spTgt spid="10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/>
                                        <p:tgtEl>
                                          <p:spTgt spid="10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/>
                                        <p:tgtEl>
                                          <p:spTgt spid="10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/>
                                        <p:tgtEl>
                                          <p:spTgt spid="10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/>
                                        <p:tgtEl>
                                          <p:spTgt spid="10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50"/>
                                        <p:tgtEl>
                                          <p:spTgt spid="10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50"/>
                                        <p:tgtEl>
                                          <p:spTgt spid="10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</a:p>
        </p:txBody>
      </p:sp>
      <p:sp>
        <p:nvSpPr>
          <p:cNvPr id="1056" name="Google Shape;1056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</a:p>
        </p:txBody>
      </p:sp>
      <p:pic>
        <p:nvPicPr>
          <p:cNvPr id="1057" name="Google Shape;1057;p3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468823" y="365125"/>
            <a:ext cx="11254354" cy="6068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</a:p>
        </p:txBody>
      </p:sp>
      <p:sp>
        <p:nvSpPr>
          <p:cNvPr id="1063" name="Google Shape;1063;p3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</a:p>
        </p:txBody>
      </p:sp>
      <p:pic>
        <p:nvPicPr>
          <p:cNvPr id="1064" name="Google Shape;1064;p36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368147" y="218940"/>
            <a:ext cx="11287233" cy="632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e3681fd6ca_0_57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381" name="Google Shape;381;ge3681fd6ca_0_576"/>
          <p:cNvPicPr preferRelativeResize="0"/>
          <p:nvPr/>
        </p:nvPicPr>
        <p:blipFill rotWithShape="1">
          <a:blip r:embed="rId1"/>
          <a:srcRect t="19540" b="28858"/>
          <a:stretch>
            <a:fillRect/>
          </a:stretch>
        </p:blipFill>
        <p:spPr>
          <a:xfrm>
            <a:off x="4283902" y="10"/>
            <a:ext cx="7908098" cy="6857991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e3681fd6ca_0_57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C0C0C"/>
              </a:gs>
              <a:gs pos="36000">
                <a:srgbClr val="0C0C0C"/>
              </a:gs>
              <a:gs pos="81000">
                <a:srgbClr val="0C0C0C">
                  <a:alpha val="0"/>
                </a:srgbClr>
              </a:gs>
              <a:gs pos="100000">
                <a:srgbClr val="0C0C0C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83" name="Google Shape;383;ge3681fd6ca_0_576"/>
          <p:cNvSpPr txBox="1">
            <a:spLocks noGrp="1"/>
          </p:cNvSpPr>
          <p:nvPr>
            <p:ph type="title"/>
          </p:nvPr>
        </p:nvSpPr>
        <p:spPr>
          <a:xfrm>
            <a:off x="728663" y="1115219"/>
            <a:ext cx="55053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 panose="020F0502020204030204"/>
              <a:buNone/>
            </a:pPr>
            <a:r>
              <a:rPr lang="en-GB" sz="5000">
                <a:solidFill>
                  <a:schemeClr val="lt1"/>
                </a:solidFill>
              </a:rPr>
              <a:t>Habilidades de un Scrum Master</a:t>
            </a:r>
            <a:endParaRPr lang="en-GB" sz="5000">
              <a:solidFill>
                <a:schemeClr val="lt1"/>
              </a:solidFill>
            </a:endParaRPr>
          </a:p>
        </p:txBody>
      </p:sp>
      <p:cxnSp>
        <p:nvCxnSpPr>
          <p:cNvPr id="384" name="Google Shape;384;ge3681fd6ca_0_576"/>
          <p:cNvCxnSpPr/>
          <p:nvPr/>
        </p:nvCxnSpPr>
        <p:spPr>
          <a:xfrm rot="10800000">
            <a:off x="128504" y="3681408"/>
            <a:ext cx="1193490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Google Shape;1069;p3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</a:p>
        </p:txBody>
      </p:sp>
      <p:sp>
        <p:nvSpPr>
          <p:cNvPr id="1070" name="Google Shape;1070;p3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</a:p>
        </p:txBody>
      </p:sp>
      <p:pic>
        <p:nvPicPr>
          <p:cNvPr id="1071" name="Google Shape;1071;p37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738187" y="395287"/>
            <a:ext cx="10715625" cy="606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7" name="Google Shape;1077;p38" descr="pathAGILE.pdf - Adobe Reader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l="30932" t="12324" r="28328" b="2286"/>
          <a:stretch>
            <a:fillRect/>
          </a:stretch>
        </p:blipFill>
        <p:spPr>
          <a:xfrm>
            <a:off x="4450080" y="1"/>
            <a:ext cx="5413248" cy="6736485"/>
          </a:xfrm>
          <a:prstGeom prst="rect">
            <a:avLst/>
          </a:prstGeom>
          <a:noFill/>
          <a:ln>
            <a:noFill/>
          </a:ln>
        </p:spPr>
      </p:pic>
      <p:sp>
        <p:nvSpPr>
          <p:cNvPr id="1078" name="Google Shape;1078;p38"/>
          <p:cNvSpPr txBox="1">
            <a:spLocks noGrp="1"/>
          </p:cNvSpPr>
          <p:nvPr>
            <p:ph type="title"/>
          </p:nvPr>
        </p:nvSpPr>
        <p:spPr>
          <a:xfrm rot="-5400000">
            <a:off x="-341095" y="2740306"/>
            <a:ext cx="5607758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</a:pPr>
            <a:r>
              <a:rPr lang="en-GB" sz="6000"/>
              <a:t>VALOR</a:t>
            </a:r>
            <a:endParaRPr lang="en-GB" sz="600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4" name="Google Shape;1084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/>
              <a:t>LEAN, AGILE, SCRUM…</a:t>
            </a:r>
            <a:endParaRPr lang="en-GB"/>
          </a:p>
        </p:txBody>
      </p:sp>
      <p:grpSp>
        <p:nvGrpSpPr>
          <p:cNvPr id="1085" name="Google Shape;1085;p39"/>
          <p:cNvGrpSpPr/>
          <p:nvPr/>
        </p:nvGrpSpPr>
        <p:grpSpPr>
          <a:xfrm>
            <a:off x="3963529" y="1829929"/>
            <a:ext cx="4264941" cy="4264941"/>
            <a:chOff x="1982329" y="1129"/>
            <a:chExt cx="4264941" cy="4264941"/>
          </a:xfrm>
        </p:grpSpPr>
        <p:sp>
          <p:nvSpPr>
            <p:cNvPr id="1086" name="Google Shape;1086;p39"/>
            <p:cNvSpPr/>
            <p:nvPr/>
          </p:nvSpPr>
          <p:spPr>
            <a:xfrm>
              <a:off x="2473071" y="491871"/>
              <a:ext cx="3283457" cy="3283457"/>
            </a:xfrm>
            <a:prstGeom prst="blockArc">
              <a:avLst>
                <a:gd name="adj1" fmla="val 10800000"/>
                <a:gd name="adj2" fmla="val 16200000"/>
                <a:gd name="adj3" fmla="val 4638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7" name="Google Shape;1087;p39"/>
            <p:cNvSpPr/>
            <p:nvPr/>
          </p:nvSpPr>
          <p:spPr>
            <a:xfrm>
              <a:off x="2473071" y="491871"/>
              <a:ext cx="3283457" cy="3283457"/>
            </a:xfrm>
            <a:prstGeom prst="blockArc">
              <a:avLst>
                <a:gd name="adj1" fmla="val 5400000"/>
                <a:gd name="adj2" fmla="val 10800000"/>
                <a:gd name="adj3" fmla="val 4638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8" name="Google Shape;1088;p39"/>
            <p:cNvSpPr/>
            <p:nvPr/>
          </p:nvSpPr>
          <p:spPr>
            <a:xfrm>
              <a:off x="2473071" y="491871"/>
              <a:ext cx="3283457" cy="3283457"/>
            </a:xfrm>
            <a:prstGeom prst="blockArc">
              <a:avLst>
                <a:gd name="adj1" fmla="val 0"/>
                <a:gd name="adj2" fmla="val 5400000"/>
                <a:gd name="adj3" fmla="val 4638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89" name="Google Shape;1089;p39"/>
            <p:cNvSpPr/>
            <p:nvPr/>
          </p:nvSpPr>
          <p:spPr>
            <a:xfrm>
              <a:off x="2473071" y="491871"/>
              <a:ext cx="3283457" cy="3283457"/>
            </a:xfrm>
            <a:prstGeom prst="blockArc">
              <a:avLst>
                <a:gd name="adj1" fmla="val 16200000"/>
                <a:gd name="adj2" fmla="val 0"/>
                <a:gd name="adj3" fmla="val 4638"/>
              </a:avLst>
            </a:prstGeom>
            <a:solidFill>
              <a:srgbClr val="ABBA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0" name="Google Shape;1090;p39"/>
            <p:cNvSpPr/>
            <p:nvPr/>
          </p:nvSpPr>
          <p:spPr>
            <a:xfrm>
              <a:off x="3359348" y="1378148"/>
              <a:ext cx="1510903" cy="1510903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1" name="Google Shape;1091;p39"/>
            <p:cNvSpPr txBox="1"/>
            <p:nvPr/>
          </p:nvSpPr>
          <p:spPr>
            <a:xfrm>
              <a:off x="3580615" y="1599415"/>
              <a:ext cx="1068369" cy="10683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550" tIns="35550" rIns="35550" bIns="355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Calibri" panose="020F0502020204030204"/>
                <a:buNone/>
                <a:defRPr/>
              </a:pPr>
              <a:r>
                <a:rPr kumimoji="0" lang="en-GB" sz="2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VALOR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2" name="Google Shape;1092;p39"/>
            <p:cNvSpPr/>
            <p:nvPr/>
          </p:nvSpPr>
          <p:spPr>
            <a:xfrm>
              <a:off x="3585983" y="1129"/>
              <a:ext cx="1057632" cy="1057632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3" name="Google Shape;1093;p39"/>
            <p:cNvSpPr txBox="1"/>
            <p:nvPr/>
          </p:nvSpPr>
          <p:spPr>
            <a:xfrm>
              <a:off x="3740870" y="156016"/>
              <a:ext cx="747858" cy="7478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Calibri" panose="020F0502020204030204"/>
                <a:buNone/>
                <a:defRPr/>
              </a:pPr>
              <a:r>
                <a:rPr kumimoji="0" lang="en-GB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LEAN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4" name="Google Shape;1094;p39"/>
            <p:cNvSpPr/>
            <p:nvPr/>
          </p:nvSpPr>
          <p:spPr>
            <a:xfrm>
              <a:off x="5189638" y="1604783"/>
              <a:ext cx="1057632" cy="1057632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5" name="Google Shape;1095;p39"/>
            <p:cNvSpPr txBox="1"/>
            <p:nvPr/>
          </p:nvSpPr>
          <p:spPr>
            <a:xfrm>
              <a:off x="5344525" y="1759670"/>
              <a:ext cx="747858" cy="7478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Calibri" panose="020F0502020204030204"/>
                <a:buNone/>
                <a:defRPr/>
              </a:pPr>
              <a:r>
                <a:rPr kumimoji="0" lang="en-GB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AGILE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6" name="Google Shape;1096;p39"/>
            <p:cNvSpPr/>
            <p:nvPr/>
          </p:nvSpPr>
          <p:spPr>
            <a:xfrm>
              <a:off x="3585983" y="3208438"/>
              <a:ext cx="1057632" cy="1057632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7" name="Google Shape;1097;p39"/>
            <p:cNvSpPr txBox="1"/>
            <p:nvPr/>
          </p:nvSpPr>
          <p:spPr>
            <a:xfrm>
              <a:off x="3740870" y="3363325"/>
              <a:ext cx="747858" cy="7478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Calibri" panose="020F0502020204030204"/>
                <a:buNone/>
                <a:defRPr/>
              </a:pPr>
              <a:r>
                <a:rPr kumimoji="0" lang="en-GB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8" name="Google Shape;1098;p39"/>
            <p:cNvSpPr/>
            <p:nvPr/>
          </p:nvSpPr>
          <p:spPr>
            <a:xfrm>
              <a:off x="1982329" y="1604783"/>
              <a:ext cx="1057632" cy="1057632"/>
            </a:xfrm>
            <a:prstGeom prst="ellipse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099" name="Google Shape;1099;p39"/>
            <p:cNvSpPr txBox="1"/>
            <p:nvPr/>
          </p:nvSpPr>
          <p:spPr>
            <a:xfrm>
              <a:off x="2137216" y="1759670"/>
              <a:ext cx="747858" cy="7478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9050" tIns="19050" rIns="19050" bIns="190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500"/>
                <a:buFont typeface="Calibri" panose="020F0502020204030204"/>
                <a:buNone/>
                <a:defRPr/>
              </a:pPr>
              <a:r>
                <a:rPr kumimoji="0" lang="en-GB" sz="15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KANBAN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100" name="Google Shape;1100;p39"/>
          <p:cNvSpPr/>
          <p:nvPr/>
        </p:nvSpPr>
        <p:spPr>
          <a:xfrm>
            <a:off x="6278880" y="957634"/>
            <a:ext cx="2036064" cy="573024"/>
          </a:xfrm>
          <a:prstGeom prst="wedgeRectCallout">
            <a:avLst>
              <a:gd name="adj1" fmla="val -54976"/>
              <a:gd name="adj2" fmla="val 164627"/>
            </a:avLst>
          </a:prstGeom>
          <a:solidFill>
            <a:srgbClr val="D5DB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Minimizar los riesgos y el desperdicio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1" name="Google Shape;1101;p39"/>
          <p:cNvSpPr/>
          <p:nvPr/>
        </p:nvSpPr>
        <p:spPr>
          <a:xfrm>
            <a:off x="8223504" y="2601531"/>
            <a:ext cx="1859280" cy="573024"/>
          </a:xfrm>
          <a:prstGeom prst="wedgeRectCallout">
            <a:avLst>
              <a:gd name="adj1" fmla="val -77083"/>
              <a:gd name="adj2" fmla="val 166755"/>
            </a:avLst>
          </a:prstGeom>
          <a:solidFill>
            <a:srgbClr val="D5DB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Capacidad Flexible y respuesta al cambio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2" name="Google Shape;1102;p39"/>
          <p:cNvSpPr/>
          <p:nvPr/>
        </p:nvSpPr>
        <p:spPr>
          <a:xfrm>
            <a:off x="6861048" y="6010094"/>
            <a:ext cx="1859280" cy="573024"/>
          </a:xfrm>
          <a:prstGeom prst="wedgeRectCallout">
            <a:avLst>
              <a:gd name="adj1" fmla="val -89542"/>
              <a:gd name="adj2" fmla="val -107713"/>
            </a:avLst>
          </a:prstGeom>
          <a:solidFill>
            <a:srgbClr val="D5DB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Marco de Trabajo que define roles, prácticas, herramientas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03" name="Google Shape;1103;p39"/>
          <p:cNvSpPr/>
          <p:nvPr/>
        </p:nvSpPr>
        <p:spPr>
          <a:xfrm>
            <a:off x="1749552" y="2438962"/>
            <a:ext cx="2036064" cy="573024"/>
          </a:xfrm>
          <a:prstGeom prst="wedgeRectCallout">
            <a:avLst>
              <a:gd name="adj1" fmla="val 79156"/>
              <a:gd name="adj2" fmla="val 196542"/>
            </a:avLst>
          </a:prstGeom>
          <a:solidFill>
            <a:srgbClr val="D5DB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  <a:defRPr/>
            </a:pPr>
            <a:r>
              <a:rPr kumimoji="0" lang="en-GB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Metodología enfocada en entrega continua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p40"/>
          <p:cNvSpPr txBox="1">
            <a:spLocks noGrp="1"/>
          </p:cNvSpPr>
          <p:nvPr>
            <p:ph type="title"/>
          </p:nvPr>
        </p:nvSpPr>
        <p:spPr>
          <a:xfrm>
            <a:off x="1981200" y="233312"/>
            <a:ext cx="82296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/>
              <a:t>Remover el desperdicio</a:t>
            </a:r>
            <a:endParaRPr lang="en-GB"/>
          </a:p>
        </p:txBody>
      </p:sp>
      <p:pic>
        <p:nvPicPr>
          <p:cNvPr id="1110" name="Google Shape;1110;p40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524000" y="1193620"/>
            <a:ext cx="9144000" cy="4470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41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lt1"/>
              </a:solidFill>
            </a:endParaRPr>
          </a:p>
        </p:txBody>
      </p:sp>
      <p:grpSp>
        <p:nvGrpSpPr>
          <p:cNvPr id="1116" name="Google Shape;1116;p41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117" name="Google Shape;1117;p41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18" name="Google Shape;1118;p41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19" name="Google Shape;1119;p41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0" name="Google Shape;1120;p41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21" name="Google Shape;1121;p41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2" name="Google Shape;1122;p41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23" name="Google Shape;1123;p41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4" name="Google Shape;1124;p41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25" name="Google Shape;1125;p41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6" name="Google Shape;1126;p41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27" name="Google Shape;1127;p41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28" name="Google Shape;1128;p41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29" name="Google Shape;1129;p41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0" name="Google Shape;1130;p41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  the team?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31" name="Google Shape;1131;p41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32" name="Google Shape;1132;p41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7" name="Google Shape;1137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 b="1"/>
              <a:t>Swarming</a:t>
            </a:r>
            <a:endParaRPr lang="en-GB" b="1"/>
          </a:p>
        </p:txBody>
      </p:sp>
      <p:pic>
        <p:nvPicPr>
          <p:cNvPr id="1138" name="Google Shape;1138;p42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20263" y="2556164"/>
            <a:ext cx="11342602" cy="18080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Google Shape;1143;p4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7907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44" name="Google Shape;1144;p43"/>
          <p:cNvSpPr txBox="1"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 panose="020F0502020204030204"/>
              <a:buNone/>
            </a:pPr>
            <a:r>
              <a:rPr lang="en-GB" sz="3600">
                <a:solidFill>
                  <a:srgbClr val="FFFFFF"/>
                </a:solidFill>
              </a:rPr>
              <a:t>Swarming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1145" name="Google Shape;1145;p43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146" name="Google Shape;1146;p43"/>
          <p:cNvPicPr preferRelativeResize="0"/>
          <p:nvPr/>
        </p:nvPicPr>
        <p:blipFill rotWithShape="1">
          <a:blip r:embed="rId1"/>
          <a:srcRect t="2375" b="3082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44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/>
              <a:t>Video Enjambre</a:t>
            </a:r>
            <a:endParaRPr lang="en-GB"/>
          </a:p>
        </p:txBody>
      </p:sp>
      <p:pic>
        <p:nvPicPr>
          <p:cNvPr id="1152" name="Google Shape;1152;p44" title="F1 Top 10 Fastest Pit Stops of 2016 | World Record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528948" y="1043297"/>
            <a:ext cx="9134104" cy="5137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p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2483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58" name="Google Shape;1158;p45"/>
          <p:cNvSpPr txBox="1"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 panose="020F0502020204030204"/>
              <a:buNone/>
            </a:pPr>
            <a:r>
              <a:rPr lang="en-GB" sz="3600">
                <a:solidFill>
                  <a:srgbClr val="FFFFFF"/>
                </a:solidFill>
              </a:rPr>
              <a:t>Swarming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1159" name="Google Shape;1159;p45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160" name="Google Shape;1160;p45"/>
          <p:cNvPicPr preferRelativeResize="0"/>
          <p:nvPr/>
        </p:nvPicPr>
        <p:blipFill rotWithShape="1">
          <a:blip r:embed="rId1"/>
          <a:srcRect b="4448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1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5" name="Google Shape;1165;p46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lt1"/>
              </a:solidFill>
            </a:endParaRPr>
          </a:p>
        </p:txBody>
      </p:sp>
      <p:grpSp>
        <p:nvGrpSpPr>
          <p:cNvPr id="1166" name="Google Shape;1166;p46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167" name="Google Shape;1167;p46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68" name="Google Shape;1168;p46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69" name="Google Shape;1169;p46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0" name="Google Shape;1170;p46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71" name="Google Shape;1171;p46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2" name="Google Shape;1172;p46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73" name="Google Shape;1173;p46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4" name="Google Shape;1174;p46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75" name="Google Shape;1175;p46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6" name="Google Shape;1176;p46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77" name="Google Shape;1177;p46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78" name="Google Shape;1178;p46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79" name="Google Shape;1179;p46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0" name="Google Shape;1180;p46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  the team?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81" name="Google Shape;1181;p46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182" name="Google Shape;1182;p46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e3681fd6ca_0_584"/>
          <p:cNvSpPr/>
          <p:nvPr/>
        </p:nvSpPr>
        <p:spPr>
          <a:xfrm>
            <a:off x="0" y="0"/>
            <a:ext cx="12189001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0" name="Google Shape;390;ge3681fd6ca_0_584"/>
          <p:cNvSpPr/>
          <p:nvPr/>
        </p:nvSpPr>
        <p:spPr>
          <a:xfrm>
            <a:off x="0" y="0"/>
            <a:ext cx="5020800" cy="64917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391" name="Google Shape;391;ge3681fd6ca_0_584"/>
          <p:cNvSpPr txBox="1">
            <a:spLocks noGrp="1"/>
          </p:cNvSpPr>
          <p:nvPr>
            <p:ph type="title"/>
          </p:nvPr>
        </p:nvSpPr>
        <p:spPr>
          <a:xfrm>
            <a:off x="594360" y="1209086"/>
            <a:ext cx="3876900" cy="406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Calibri" panose="020F0502020204030204"/>
              <a:buNone/>
            </a:pPr>
            <a:r>
              <a:rPr lang="en-GB" sz="5000"/>
              <a:t>Scrum Master no es…</a:t>
            </a:r>
            <a:endParaRPr sz="5000"/>
          </a:p>
        </p:txBody>
      </p:sp>
      <p:grpSp>
        <p:nvGrpSpPr>
          <p:cNvPr id="392" name="Google Shape;392;ge3681fd6ca_0_584"/>
          <p:cNvGrpSpPr/>
          <p:nvPr/>
        </p:nvGrpSpPr>
        <p:grpSpPr>
          <a:xfrm>
            <a:off x="594360" y="73152"/>
            <a:ext cx="1178898" cy="232836"/>
            <a:chOff x="594360" y="73152"/>
            <a:chExt cx="1178898" cy="232836"/>
          </a:xfrm>
        </p:grpSpPr>
        <p:sp>
          <p:nvSpPr>
            <p:cNvPr id="393" name="Google Shape;393;ge3681fd6ca_0_584"/>
            <p:cNvSpPr/>
            <p:nvPr/>
          </p:nvSpPr>
          <p:spPr>
            <a:xfrm>
              <a:off x="1094181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4" name="Google Shape;394;ge3681fd6ca_0_584"/>
            <p:cNvSpPr/>
            <p:nvPr/>
          </p:nvSpPr>
          <p:spPr>
            <a:xfrm>
              <a:off x="1094181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5" name="Google Shape;395;ge3681fd6ca_0_584"/>
            <p:cNvSpPr/>
            <p:nvPr/>
          </p:nvSpPr>
          <p:spPr>
            <a:xfrm>
              <a:off x="969226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6" name="Google Shape;396;ge3681fd6ca_0_584"/>
            <p:cNvSpPr/>
            <p:nvPr/>
          </p:nvSpPr>
          <p:spPr>
            <a:xfrm>
              <a:off x="969226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7" name="Google Shape;397;ge3681fd6ca_0_584"/>
            <p:cNvSpPr/>
            <p:nvPr/>
          </p:nvSpPr>
          <p:spPr>
            <a:xfrm>
              <a:off x="844271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8" name="Google Shape;398;ge3681fd6ca_0_584"/>
            <p:cNvSpPr/>
            <p:nvPr/>
          </p:nvSpPr>
          <p:spPr>
            <a:xfrm>
              <a:off x="844271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9" name="Google Shape;399;ge3681fd6ca_0_584"/>
            <p:cNvSpPr/>
            <p:nvPr/>
          </p:nvSpPr>
          <p:spPr>
            <a:xfrm>
              <a:off x="719315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0" name="Google Shape;400;ge3681fd6ca_0_584"/>
            <p:cNvSpPr/>
            <p:nvPr/>
          </p:nvSpPr>
          <p:spPr>
            <a:xfrm>
              <a:off x="719315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1" name="Google Shape;401;ge3681fd6ca_0_584"/>
            <p:cNvSpPr/>
            <p:nvPr/>
          </p:nvSpPr>
          <p:spPr>
            <a:xfrm>
              <a:off x="594360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2" name="Google Shape;402;ge3681fd6ca_0_584"/>
            <p:cNvSpPr/>
            <p:nvPr/>
          </p:nvSpPr>
          <p:spPr>
            <a:xfrm>
              <a:off x="594360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3" name="Google Shape;403;ge3681fd6ca_0_584"/>
            <p:cNvSpPr/>
            <p:nvPr/>
          </p:nvSpPr>
          <p:spPr>
            <a:xfrm>
              <a:off x="1718958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4" name="Google Shape;404;ge3681fd6ca_0_584"/>
            <p:cNvSpPr/>
            <p:nvPr/>
          </p:nvSpPr>
          <p:spPr>
            <a:xfrm>
              <a:off x="1718958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5" name="Google Shape;405;ge3681fd6ca_0_584"/>
            <p:cNvSpPr/>
            <p:nvPr/>
          </p:nvSpPr>
          <p:spPr>
            <a:xfrm>
              <a:off x="1594003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6" name="Google Shape;406;ge3681fd6ca_0_584"/>
            <p:cNvSpPr/>
            <p:nvPr/>
          </p:nvSpPr>
          <p:spPr>
            <a:xfrm>
              <a:off x="1594003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7" name="Google Shape;407;ge3681fd6ca_0_584"/>
            <p:cNvSpPr/>
            <p:nvPr/>
          </p:nvSpPr>
          <p:spPr>
            <a:xfrm>
              <a:off x="1469048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8" name="Google Shape;408;ge3681fd6ca_0_584"/>
            <p:cNvSpPr/>
            <p:nvPr/>
          </p:nvSpPr>
          <p:spPr>
            <a:xfrm>
              <a:off x="1469048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09" name="Google Shape;409;ge3681fd6ca_0_584"/>
            <p:cNvSpPr/>
            <p:nvPr/>
          </p:nvSpPr>
          <p:spPr>
            <a:xfrm>
              <a:off x="1344092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10" name="Google Shape;410;ge3681fd6ca_0_584"/>
            <p:cNvSpPr/>
            <p:nvPr/>
          </p:nvSpPr>
          <p:spPr>
            <a:xfrm>
              <a:off x="1344092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11" name="Google Shape;411;ge3681fd6ca_0_584"/>
            <p:cNvSpPr/>
            <p:nvPr/>
          </p:nvSpPr>
          <p:spPr>
            <a:xfrm>
              <a:off x="1219137" y="73152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12" name="Google Shape;412;ge3681fd6ca_0_584"/>
            <p:cNvSpPr/>
            <p:nvPr/>
          </p:nvSpPr>
          <p:spPr>
            <a:xfrm>
              <a:off x="1219137" y="246888"/>
              <a:ext cx="54300" cy="59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413" name="Google Shape;413;ge3681fd6ca_0_584"/>
          <p:cNvSpPr/>
          <p:nvPr/>
        </p:nvSpPr>
        <p:spPr>
          <a:xfrm>
            <a:off x="0" y="6501384"/>
            <a:ext cx="12192000" cy="3567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414" name="Google Shape;414;ge3681fd6ca_0_584"/>
          <p:cNvGrpSpPr/>
          <p:nvPr/>
        </p:nvGrpSpPr>
        <p:grpSpPr>
          <a:xfrm>
            <a:off x="5865486" y="460188"/>
            <a:ext cx="5615070" cy="5690721"/>
            <a:chOff x="251070" y="2988"/>
            <a:chExt cx="5615070" cy="5690721"/>
          </a:xfrm>
        </p:grpSpPr>
        <p:sp>
          <p:nvSpPr>
            <p:cNvPr id="415" name="Google Shape;415;ge3681fd6ca_0_584"/>
            <p:cNvSpPr/>
            <p:nvPr/>
          </p:nvSpPr>
          <p:spPr>
            <a:xfrm>
              <a:off x="2767295" y="712675"/>
              <a:ext cx="548400" cy="91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6" name="Google Shape;416;ge3681fd6ca_0_584"/>
            <p:cNvSpPr txBox="1"/>
            <p:nvPr/>
          </p:nvSpPr>
          <p:spPr>
            <a:xfrm>
              <a:off x="3027089" y="755499"/>
              <a:ext cx="29100" cy="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 panose="020F0502020204030204"/>
                <a:buNone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17" name="Google Shape;417;ge3681fd6ca_0_584"/>
            <p:cNvSpPr/>
            <p:nvPr/>
          </p:nvSpPr>
          <p:spPr>
            <a:xfrm>
              <a:off x="251070" y="2988"/>
              <a:ext cx="2517900" cy="1510800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8" name="Google Shape;418;ge3681fd6ca_0_584"/>
            <p:cNvSpPr txBox="1"/>
            <p:nvPr/>
          </p:nvSpPr>
          <p:spPr>
            <a:xfrm>
              <a:off x="251070" y="2988"/>
              <a:ext cx="2517900" cy="151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Un equipo o Project Manager o Funtional Manager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19" name="Google Shape;419;ge3681fd6ca_0_584"/>
            <p:cNvSpPr/>
            <p:nvPr/>
          </p:nvSpPr>
          <p:spPr>
            <a:xfrm>
              <a:off x="1510082" y="1512002"/>
              <a:ext cx="3097200" cy="54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3741"/>
                  </a:lnTo>
                  <a:lnTo>
                    <a:pt x="0" y="63741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0" name="Google Shape;420;ge3681fd6ca_0_584"/>
            <p:cNvSpPr txBox="1"/>
            <p:nvPr/>
          </p:nvSpPr>
          <p:spPr>
            <a:xfrm>
              <a:off x="2979896" y="1783380"/>
              <a:ext cx="157500" cy="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 panose="020F0502020204030204"/>
                <a:buNone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1" name="Google Shape;421;ge3681fd6ca_0_584"/>
            <p:cNvSpPr/>
            <p:nvPr/>
          </p:nvSpPr>
          <p:spPr>
            <a:xfrm>
              <a:off x="3348240" y="2988"/>
              <a:ext cx="2517900" cy="1510800"/>
            </a:xfrm>
            <a:prstGeom prst="rect">
              <a:avLst/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2" name="Google Shape;422;ge3681fd6ca_0_584"/>
            <p:cNvSpPr txBox="1"/>
            <p:nvPr/>
          </p:nvSpPr>
          <p:spPr>
            <a:xfrm>
              <a:off x="3348240" y="2988"/>
              <a:ext cx="2517900" cy="151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Alguien con autoridad sobre el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3" name="Google Shape;423;ge3681fd6ca_0_584"/>
            <p:cNvSpPr/>
            <p:nvPr/>
          </p:nvSpPr>
          <p:spPr>
            <a:xfrm>
              <a:off x="2767295" y="2802635"/>
              <a:ext cx="548400" cy="91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ge3681fd6ca_0_584"/>
            <p:cNvSpPr txBox="1"/>
            <p:nvPr/>
          </p:nvSpPr>
          <p:spPr>
            <a:xfrm>
              <a:off x="3027089" y="2845460"/>
              <a:ext cx="29100" cy="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 panose="020F0502020204030204"/>
                <a:buNone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5" name="Google Shape;425;ge3681fd6ca_0_584"/>
            <p:cNvSpPr/>
            <p:nvPr/>
          </p:nvSpPr>
          <p:spPr>
            <a:xfrm>
              <a:off x="251070" y="2092948"/>
              <a:ext cx="2517900" cy="1510800"/>
            </a:xfrm>
            <a:prstGeom prst="rect">
              <a:avLst/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6" name="Google Shape;426;ge3681fd6ca_0_584"/>
            <p:cNvSpPr txBox="1"/>
            <p:nvPr/>
          </p:nvSpPr>
          <p:spPr>
            <a:xfrm>
              <a:off x="251070" y="2092948"/>
              <a:ext cx="2517900" cy="151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Un Líder de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7" name="Google Shape;427;ge3681fd6ca_0_584"/>
            <p:cNvSpPr/>
            <p:nvPr/>
          </p:nvSpPr>
          <p:spPr>
            <a:xfrm>
              <a:off x="1510082" y="3601963"/>
              <a:ext cx="3097200" cy="5484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3741"/>
                  </a:lnTo>
                  <a:lnTo>
                    <a:pt x="0" y="63741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ge3681fd6ca_0_584"/>
            <p:cNvSpPr txBox="1"/>
            <p:nvPr/>
          </p:nvSpPr>
          <p:spPr>
            <a:xfrm>
              <a:off x="2979896" y="3873340"/>
              <a:ext cx="157500" cy="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 panose="020F0502020204030204"/>
                <a:buNone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9" name="Google Shape;429;ge3681fd6ca_0_584"/>
            <p:cNvSpPr/>
            <p:nvPr/>
          </p:nvSpPr>
          <p:spPr>
            <a:xfrm>
              <a:off x="3348240" y="2092948"/>
              <a:ext cx="2517900" cy="1510800"/>
            </a:xfrm>
            <a:prstGeom prst="rect">
              <a:avLst/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0" name="Google Shape;430;ge3681fd6ca_0_584"/>
            <p:cNvSpPr txBox="1"/>
            <p:nvPr/>
          </p:nvSpPr>
          <p:spPr>
            <a:xfrm>
              <a:off x="3348240" y="2092948"/>
              <a:ext cx="2517900" cy="151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Un rol fácil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1" name="Google Shape;431;ge3681fd6ca_0_584"/>
            <p:cNvSpPr/>
            <p:nvPr/>
          </p:nvSpPr>
          <p:spPr>
            <a:xfrm>
              <a:off x="2767295" y="4892596"/>
              <a:ext cx="548400" cy="9150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2" name="Google Shape;432;ge3681fd6ca_0_584"/>
            <p:cNvSpPr txBox="1"/>
            <p:nvPr/>
          </p:nvSpPr>
          <p:spPr>
            <a:xfrm>
              <a:off x="3027089" y="4935420"/>
              <a:ext cx="29100" cy="5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Calibri" panose="020F0502020204030204"/>
                <a:buNone/>
                <a:defRPr/>
              </a:pPr>
              <a:endParaRPr kumimoji="0" sz="5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3" name="Google Shape;433;ge3681fd6ca_0_584"/>
            <p:cNvSpPr/>
            <p:nvPr/>
          </p:nvSpPr>
          <p:spPr>
            <a:xfrm>
              <a:off x="251070" y="4182909"/>
              <a:ext cx="2517900" cy="1510800"/>
            </a:xfrm>
            <a:prstGeom prst="rect">
              <a:avLst/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4" name="Google Shape;434;ge3681fd6ca_0_584"/>
            <p:cNvSpPr txBox="1"/>
            <p:nvPr/>
          </p:nvSpPr>
          <p:spPr>
            <a:xfrm>
              <a:off x="251070" y="4182909"/>
              <a:ext cx="2517900" cy="151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Necesariamente un miembro del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5" name="Google Shape;435;ge3681fd6ca_0_584"/>
            <p:cNvSpPr/>
            <p:nvPr/>
          </p:nvSpPr>
          <p:spPr>
            <a:xfrm>
              <a:off x="3348240" y="4182909"/>
              <a:ext cx="2517900" cy="1510800"/>
            </a:xfrm>
            <a:prstGeom prst="rect">
              <a:avLst/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6" name="Google Shape;436;ge3681fd6ca_0_584"/>
            <p:cNvSpPr txBox="1"/>
            <p:nvPr/>
          </p:nvSpPr>
          <p:spPr>
            <a:xfrm>
              <a:off x="3348240" y="4182909"/>
              <a:ext cx="2517900" cy="151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3375" tIns="129500" rIns="123375" bIns="1295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Necesariamente la persona más experimentado del equipo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4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4734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88" name="Google Shape;1188;p47"/>
          <p:cNvSpPr txBox="1"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 panose="020F0502020204030204"/>
              <a:buNone/>
            </a:pPr>
            <a:r>
              <a:rPr lang="en-GB" sz="3600">
                <a:solidFill>
                  <a:srgbClr val="FFFFFF"/>
                </a:solidFill>
              </a:rPr>
              <a:t>T-shape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1189" name="Google Shape;1189;p47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190" name="Google Shape;1190;p47"/>
          <p:cNvPicPr preferRelativeResize="0"/>
          <p:nvPr/>
        </p:nvPicPr>
        <p:blipFill rotWithShape="1">
          <a:blip r:embed="rId1"/>
          <a:srcRect r="5399" b="-2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4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196" name="Google Shape;1196;p48"/>
          <p:cNvSpPr txBox="1"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 panose="020F0502020204030204"/>
              <a:buNone/>
            </a:pPr>
            <a:r>
              <a:rPr lang="en-GB" sz="3600">
                <a:solidFill>
                  <a:srgbClr val="FFFFFF"/>
                </a:solidFill>
              </a:rPr>
              <a:t>T-Shape</a:t>
            </a:r>
            <a:endParaRPr sz="3600">
              <a:solidFill>
                <a:srgbClr val="FFFFFF"/>
              </a:solidFill>
            </a:endParaRPr>
          </a:p>
        </p:txBody>
      </p:sp>
      <p:sp>
        <p:nvSpPr>
          <p:cNvPr id="1197" name="Google Shape;1197;p48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198" name="Google Shape;1198;p48"/>
          <p:cNvPicPr preferRelativeResize="0"/>
          <p:nvPr/>
        </p:nvPicPr>
        <p:blipFill rotWithShape="1">
          <a:blip r:embed="rId1"/>
          <a:srcRect b="922"/>
          <a:stretch>
            <a:fillRect/>
          </a:stretch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49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dk1"/>
              </a:solidFill>
            </a:endParaRPr>
          </a:p>
        </p:txBody>
      </p:sp>
      <p:grpSp>
        <p:nvGrpSpPr>
          <p:cNvPr id="1204" name="Google Shape;1204;p49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205" name="Google Shape;1205;p49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6" name="Google Shape;1206;p49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07" name="Google Shape;1207;p49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08" name="Google Shape;1208;p49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09" name="Google Shape;1209;p49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0" name="Google Shape;1210;p49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11" name="Google Shape;1211;p49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2" name="Google Shape;1212;p49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13" name="Google Shape;1213;p49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4" name="Google Shape;1214;p49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15" name="Google Shape;1215;p49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6" name="Google Shape;1216;p49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17" name="Google Shape;1217;p49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18" name="Google Shape;1218;p49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  the team?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19" name="Google Shape;1219;p49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20" name="Google Shape;1220;p49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50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 panose="020F0502020204030204"/>
              <a:buNone/>
            </a:pPr>
            <a:r>
              <a:rPr lang="en-GB" sz="3200"/>
              <a:t>Velocity Chart</a:t>
            </a:r>
            <a:endParaRPr lang="en-GB" sz="3200"/>
          </a:p>
        </p:txBody>
      </p:sp>
      <p:pic>
        <p:nvPicPr>
          <p:cNvPr id="1226" name="Google Shape;1226;p50"/>
          <p:cNvPicPr preferRelativeResize="0"/>
          <p:nvPr/>
        </p:nvPicPr>
        <p:blipFill rotWithShape="1">
          <a:blip r:embed="rId1"/>
          <a:srcRect t="5440" r="1" b="16105"/>
          <a:stretch>
            <a:fillRect/>
          </a:stretch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51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 panose="020F0502020204030204"/>
              <a:buNone/>
            </a:pPr>
            <a:r>
              <a:rPr lang="en-GB" sz="3200"/>
              <a:t>Product backlog ítems ready</a:t>
            </a:r>
            <a:endParaRPr sz="3200"/>
          </a:p>
        </p:txBody>
      </p:sp>
      <p:pic>
        <p:nvPicPr>
          <p:cNvPr id="1232" name="Google Shape;1232;p51"/>
          <p:cNvPicPr preferRelativeResize="0"/>
          <p:nvPr/>
        </p:nvPicPr>
        <p:blipFill rotWithShape="1">
          <a:blip r:embed="rId1"/>
          <a:srcRect t="8364" r="1" b="7204"/>
          <a:stretch>
            <a:fillRect/>
          </a:stretch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52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dk1"/>
              </a:solidFill>
            </a:endParaRPr>
          </a:p>
        </p:txBody>
      </p:sp>
      <p:grpSp>
        <p:nvGrpSpPr>
          <p:cNvPr id="1238" name="Google Shape;1238;p52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239" name="Google Shape;1239;p52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0" name="Google Shape;1240;p52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41" name="Google Shape;1241;p52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2" name="Google Shape;1242;p52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43" name="Google Shape;1243;p52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4" name="Google Shape;1244;p52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45" name="Google Shape;1245;p52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6" name="Google Shape;1246;p52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47" name="Google Shape;1247;p52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48" name="Google Shape;1248;p52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49" name="Google Shape;1249;p52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50" name="Google Shape;1250;p52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51" name="Google Shape;1251;p52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52" name="Google Shape;1252;p52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  the team?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53" name="Google Shape;1253;p52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54" name="Google Shape;1254;p52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100"/>
                <a:buFont typeface="Calibri" panose="020F0502020204030204"/>
                <a:buNone/>
                <a:defRPr/>
              </a:pPr>
              <a:r>
                <a:rPr kumimoji="0" lang="en-GB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1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" name="Google Shape;1259;p53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806825" y="916100"/>
            <a:ext cx="7411899" cy="511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54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dk1"/>
              </a:solidFill>
            </a:endParaRPr>
          </a:p>
        </p:txBody>
      </p:sp>
      <p:grpSp>
        <p:nvGrpSpPr>
          <p:cNvPr id="1265" name="Google Shape;1265;p54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266" name="Google Shape;1266;p54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67" name="Google Shape;1267;p54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68" name="Google Shape;1268;p54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69" name="Google Shape;1269;p54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70" name="Google Shape;1270;p54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1" name="Google Shape;1271;p54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72" name="Google Shape;1272;p54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3" name="Google Shape;1273;p54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74" name="Google Shape;1274;p54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5" name="Google Shape;1275;p54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76" name="Google Shape;1276;p54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7" name="Google Shape;1277;p54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78" name="Google Shape;1278;p54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79" name="Google Shape;1279;p54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  the team?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80" name="Google Shape;1280;p54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81" name="Google Shape;1281;p54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gf6c9ba7cbc_0_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288" name="Google Shape;1288;gf6c9ba7cbc_0_1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232400" y="0"/>
            <a:ext cx="10121398" cy="6453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3" name="Google Shape;1293;p56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dk1"/>
              </a:solidFill>
            </a:endParaRPr>
          </a:p>
        </p:txBody>
      </p:sp>
      <p:grpSp>
        <p:nvGrpSpPr>
          <p:cNvPr id="1294" name="Google Shape;1294;p56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295" name="Google Shape;1295;p56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6" name="Google Shape;1296;p56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97" name="Google Shape;1297;p56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8" name="Google Shape;1298;p56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99" name="Google Shape;1299;p56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0" name="Google Shape;1300;p56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01" name="Google Shape;1301;p56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2" name="Google Shape;1302;p56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03" name="Google Shape;1303;p56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4" name="Google Shape;1304;p56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05" name="Google Shape;1305;p56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6" name="Google Shape;1306;p56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07" name="Google Shape;1307;p56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8" name="Google Shape;1308;p56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  the team?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09" name="Google Shape;1309;p56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0" name="Google Shape;1310;p56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200"/>
                <a:buFont typeface="Calibri" panose="020F0502020204030204"/>
                <a:buNone/>
                <a:defRPr/>
              </a:pPr>
              <a:r>
                <a:rPr kumimoji="0" lang="en-GB" sz="22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e3681fd6ca_0_6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442" name="Google Shape;442;ge3681fd6ca_0_635"/>
          <p:cNvSpPr txBox="1">
            <a:spLocks noGrp="1"/>
          </p:cNvSpPr>
          <p:nvPr>
            <p:ph type="title"/>
          </p:nvPr>
        </p:nvSpPr>
        <p:spPr>
          <a:xfrm>
            <a:off x="838199" y="4428000"/>
            <a:ext cx="6143700" cy="14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600"/>
              <a:buFont typeface="Calibri" panose="020F0502020204030204"/>
              <a:buNone/>
            </a:pPr>
            <a:r>
              <a:rPr lang="en-GB" sz="5600">
                <a:solidFill>
                  <a:schemeClr val="lt1"/>
                </a:solidFill>
              </a:rPr>
              <a:t>Scrum Master</a:t>
            </a:r>
            <a:endParaRPr lang="en-GB" sz="5600">
              <a:solidFill>
                <a:schemeClr val="lt1"/>
              </a:solidFill>
            </a:endParaRPr>
          </a:p>
        </p:txBody>
      </p:sp>
      <p:pic>
        <p:nvPicPr>
          <p:cNvPr id="443" name="Google Shape;443;ge3681fd6ca_0_6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1"/>
          <a:srcRect t="17074" b="17557"/>
          <a:stretch>
            <a:fillRect/>
          </a:stretch>
        </p:blipFill>
        <p:spPr>
          <a:xfrm>
            <a:off x="20" y="-1"/>
            <a:ext cx="12192000" cy="398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4" name="Google Shape;444;ge3681fd6ca_0_635"/>
          <p:cNvGrpSpPr/>
          <p:nvPr/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445" name="Google Shape;445;ge3681fd6ca_0_635"/>
            <p:cNvSpPr/>
            <p:nvPr/>
          </p:nvSpPr>
          <p:spPr>
            <a:xfrm>
              <a:off x="0" y="2959818"/>
              <a:ext cx="12192000" cy="757168"/>
            </a:xfrm>
            <a:custGeom>
              <a:avLst/>
              <a:gdLst/>
              <a:ahLst/>
              <a:cxnLst/>
              <a:rect l="l" t="t" r="r" b="b"/>
              <a:pathLst>
                <a:path w="12192000" h="757168" extrusionOk="0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dir="5400000" algn="t" rotWithShape="0">
                <a:srgbClr val="000000">
                  <a:alpha val="9019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6" name="Google Shape;446;ge3681fd6ca_0_635"/>
            <p:cNvSpPr/>
            <p:nvPr/>
          </p:nvSpPr>
          <p:spPr>
            <a:xfrm>
              <a:off x="0" y="2959818"/>
              <a:ext cx="12192000" cy="757168"/>
            </a:xfrm>
            <a:custGeom>
              <a:avLst/>
              <a:gdLst/>
              <a:ahLst/>
              <a:cxnLst/>
              <a:rect l="l" t="t" r="r" b="b"/>
              <a:pathLst>
                <a:path w="12192000" h="757168" extrusionOk="0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 rotWithShape="1">
              <a:blip r:embed="rId2">
                <a:alphaModFix amt="57000"/>
              </a:blip>
              <a:tile tx="0" ty="0" sx="100000" sy="100000" flip="none" algn="tl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57"/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316" name="Google Shape;1316;p5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dk1">
              <a:alpha val="5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317" name="Google Shape;1317;p57"/>
          <p:cNvGrpSpPr/>
          <p:nvPr/>
        </p:nvGrpSpPr>
        <p:grpSpPr>
          <a:xfrm>
            <a:off x="1" y="2075420"/>
            <a:ext cx="12396066" cy="4440643"/>
            <a:chOff x="1" y="2075420"/>
            <a:chExt cx="12396066" cy="4440643"/>
          </a:xfrm>
        </p:grpSpPr>
        <p:sp>
          <p:nvSpPr>
            <p:cNvPr id="1318" name="Google Shape;1318;p57"/>
            <p:cNvSpPr/>
            <p:nvPr/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9411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19" name="Google Shape;1319;p57"/>
            <p:cNvSpPr/>
            <p:nvPr/>
          </p:nvSpPr>
          <p:spPr>
            <a:xfrm rot="-5400000">
              <a:off x="10435065" y="4048931"/>
              <a:ext cx="1381607" cy="1381607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20000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20" name="Google Shape;1320;p57"/>
            <p:cNvSpPr/>
            <p:nvPr/>
          </p:nvSpPr>
          <p:spPr>
            <a:xfrm rot="-54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rgbClr val="323F4F">
                    <a:alpha val="20000"/>
                  </a:srgbClr>
                </a:gs>
                <a:gs pos="100000">
                  <a:srgbClr val="222A35">
                    <a:alpha val="9411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21" name="Google Shape;1321;p57"/>
            <p:cNvSpPr/>
            <p:nvPr/>
          </p:nvSpPr>
          <p:spPr>
            <a:xfrm rot="-90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rgbClr val="323F4F">
                    <a:alpha val="9411"/>
                  </a:srgbClr>
                </a:gs>
                <a:gs pos="100000">
                  <a:srgbClr val="323F4F">
                    <a:alpha val="20000"/>
                  </a:srgbClr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22" name="Google Shape;1322;p57"/>
            <p:cNvSpPr/>
            <p:nvPr/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20000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23" name="Google Shape;1323;p57"/>
            <p:cNvSpPr/>
            <p:nvPr/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 cap="flat" cmpd="sng">
              <a:solidFill>
                <a:srgbClr val="8296B0">
                  <a:alpha val="9411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 panose="020B0604020202020204"/>
                <a:buNone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1324" name="Google Shape;1324;p57"/>
          <p:cNvSpPr/>
          <p:nvPr/>
        </p:nvSpPr>
        <p:spPr>
          <a:xfrm rot="-5400000">
            <a:off x="10438146" y="1042605"/>
            <a:ext cx="2796461" cy="711252"/>
          </a:xfrm>
          <a:prstGeom prst="rect">
            <a:avLst/>
          </a:prstGeom>
          <a:gradFill>
            <a:gsLst>
              <a:gs pos="0">
                <a:srgbClr val="ACB8CA">
                  <a:alpha val="0"/>
                </a:srgbClr>
              </a:gs>
              <a:gs pos="100000">
                <a:srgbClr val="323F4F">
                  <a:alpha val="9411"/>
                </a:srgbClr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325" name="Google Shape;1325;p57"/>
          <p:cNvGrpSpPr/>
          <p:nvPr/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1326" name="Google Shape;1326;p57"/>
            <p:cNvCxnSpPr/>
            <p:nvPr/>
          </p:nvCxnSpPr>
          <p:spPr>
            <a:xfrm>
              <a:off x="7029447" y="3514725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327" name="Google Shape;1327;p57"/>
            <p:cNvCxnSpPr/>
            <p:nvPr/>
          </p:nvCxnSpPr>
          <p:spPr>
            <a:xfrm>
              <a:off x="7029447" y="3697727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328" name="Google Shape;1328;p57"/>
            <p:cNvCxnSpPr/>
            <p:nvPr/>
          </p:nvCxnSpPr>
          <p:spPr>
            <a:xfrm>
              <a:off x="7029447" y="3880729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329" name="Google Shape;1329;p57"/>
            <p:cNvCxnSpPr/>
            <p:nvPr/>
          </p:nvCxnSpPr>
          <p:spPr>
            <a:xfrm>
              <a:off x="7029447" y="4063732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</p:grpSp>
      <p:sp>
        <p:nvSpPr>
          <p:cNvPr id="1330" name="Google Shape;1330;p57"/>
          <p:cNvSpPr txBox="1">
            <a:spLocks noGrp="1"/>
          </p:cNvSpPr>
          <p:nvPr>
            <p:ph type="title"/>
          </p:nvPr>
        </p:nvSpPr>
        <p:spPr>
          <a:xfrm>
            <a:off x="5384750" y="609600"/>
            <a:ext cx="6095998" cy="2819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 panose="020F0502020204030204"/>
              <a:buNone/>
            </a:pPr>
            <a:r>
              <a:rPr lang="en-GB" sz="4800">
                <a:solidFill>
                  <a:schemeClr val="lt1"/>
                </a:solidFill>
              </a:rPr>
              <a:t>Clean Code</a:t>
            </a:r>
            <a:endParaRPr lang="en-GB" sz="4800">
              <a:solidFill>
                <a:schemeClr val="lt1"/>
              </a:solidFill>
            </a:endParaRPr>
          </a:p>
        </p:txBody>
      </p:sp>
      <p:sp>
        <p:nvSpPr>
          <p:cNvPr id="1331" name="Google Shape;1331;p57"/>
          <p:cNvSpPr/>
          <p:nvPr/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>
            <a:gsLst>
              <a:gs pos="0">
                <a:srgbClr val="222A35">
                  <a:alpha val="9411"/>
                </a:srgbClr>
              </a:gs>
              <a:gs pos="10000">
                <a:srgbClr val="222A35">
                  <a:alpha val="9411"/>
                </a:srgbClr>
              </a:gs>
              <a:gs pos="100000">
                <a:srgbClr val="8296B0">
                  <a:alpha val="0"/>
                </a:srgbClr>
              </a:gs>
            </a:gsLst>
            <a:lin ang="8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1332" name="Google Shape;1332;p57"/>
          <p:cNvGrpSpPr/>
          <p:nvPr/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1333" name="Google Shape;1333;p57"/>
            <p:cNvCxnSpPr/>
            <p:nvPr/>
          </p:nvCxnSpPr>
          <p:spPr>
            <a:xfrm>
              <a:off x="7029447" y="3514725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334" name="Google Shape;1334;p57"/>
            <p:cNvCxnSpPr/>
            <p:nvPr/>
          </p:nvCxnSpPr>
          <p:spPr>
            <a:xfrm>
              <a:off x="7029447" y="3697727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335" name="Google Shape;1335;p57"/>
            <p:cNvCxnSpPr/>
            <p:nvPr/>
          </p:nvCxnSpPr>
          <p:spPr>
            <a:xfrm>
              <a:off x="7029447" y="3880729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  <p:cxnSp>
          <p:nvCxnSpPr>
            <p:cNvPr id="1336" name="Google Shape;1336;p57"/>
            <p:cNvCxnSpPr/>
            <p:nvPr/>
          </p:nvCxnSpPr>
          <p:spPr>
            <a:xfrm>
              <a:off x="7029447" y="4063732"/>
              <a:ext cx="1285875" cy="0"/>
            </a:xfrm>
            <a:prstGeom prst="straightConnector1">
              <a:avLst/>
            </a:prstGeom>
            <a:noFill/>
            <a:ln w="31750" cap="rnd" cmpd="sng">
              <a:solidFill>
                <a:srgbClr val="8296B0">
                  <a:alpha val="40000"/>
                </a:srgbClr>
              </a:solidFill>
              <a:prstDash val="dot"/>
              <a:round/>
              <a:headEnd type="none" w="sm" len="sm"/>
              <a:tailEnd type="none" w="sm" len="sm"/>
            </a:ln>
          </p:spPr>
        </p:cxnSp>
      </p:grpSp>
      <p:pic>
        <p:nvPicPr>
          <p:cNvPr id="1337" name="Google Shape;1337;p57"/>
          <p:cNvPicPr preferRelativeResize="0"/>
          <p:nvPr/>
        </p:nvPicPr>
        <p:blipFill rotWithShape="1">
          <a:blip r:embed="rId1"/>
          <a:srcRect t="9133" r="-3" b="3509"/>
          <a:stretch>
            <a:fillRect/>
          </a:stretch>
        </p:blipFill>
        <p:spPr>
          <a:xfrm>
            <a:off x="535164" y="706170"/>
            <a:ext cx="4492357" cy="54315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38" name="Google Shape;1338;p57"/>
          <p:cNvGrpSpPr/>
          <p:nvPr/>
        </p:nvGrpSpPr>
        <p:grpSpPr>
          <a:xfrm rot="-5400000">
            <a:off x="447040" y="850149"/>
            <a:ext cx="304800" cy="429768"/>
            <a:chOff x="215328" y="-46937"/>
            <a:chExt cx="304800" cy="2773841"/>
          </a:xfrm>
        </p:grpSpPr>
        <p:cxnSp>
          <p:nvCxnSpPr>
            <p:cNvPr id="1339" name="Google Shape;1339;p57"/>
            <p:cNvCxnSpPr/>
            <p:nvPr/>
          </p:nvCxnSpPr>
          <p:spPr>
            <a:xfrm>
              <a:off x="215328" y="-46937"/>
              <a:ext cx="0" cy="2773841"/>
            </a:xfrm>
            <a:prstGeom prst="straightConnector1">
              <a:avLst/>
            </a:prstGeom>
            <a:noFill/>
            <a:ln w="25400" cap="flat" cmpd="sng">
              <a:solidFill>
                <a:srgbClr val="EFEFEF">
                  <a:alpha val="49411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0" name="Google Shape;1340;p57"/>
            <p:cNvCxnSpPr/>
            <p:nvPr/>
          </p:nvCxnSpPr>
          <p:spPr>
            <a:xfrm>
              <a:off x="316928" y="-46937"/>
              <a:ext cx="0" cy="2773841"/>
            </a:xfrm>
            <a:prstGeom prst="straightConnector1">
              <a:avLst/>
            </a:prstGeom>
            <a:noFill/>
            <a:ln w="25400" cap="flat" cmpd="sng">
              <a:solidFill>
                <a:srgbClr val="EFEFEF">
                  <a:alpha val="49411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1" name="Google Shape;1341;p57"/>
            <p:cNvCxnSpPr/>
            <p:nvPr/>
          </p:nvCxnSpPr>
          <p:spPr>
            <a:xfrm>
              <a:off x="418528" y="-46937"/>
              <a:ext cx="0" cy="2773841"/>
            </a:xfrm>
            <a:prstGeom prst="straightConnector1">
              <a:avLst/>
            </a:prstGeom>
            <a:noFill/>
            <a:ln w="25400" cap="flat" cmpd="sng">
              <a:solidFill>
                <a:srgbClr val="EFEFEF">
                  <a:alpha val="49411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2" name="Google Shape;1342;p57"/>
            <p:cNvCxnSpPr/>
            <p:nvPr/>
          </p:nvCxnSpPr>
          <p:spPr>
            <a:xfrm>
              <a:off x="520128" y="-46937"/>
              <a:ext cx="0" cy="2773841"/>
            </a:xfrm>
            <a:prstGeom prst="straightConnector1">
              <a:avLst/>
            </a:prstGeom>
            <a:noFill/>
            <a:ln w="25400" cap="flat" cmpd="sng">
              <a:solidFill>
                <a:srgbClr val="EFEFEF">
                  <a:alpha val="49411"/>
                </a:srgbClr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7" name="Google Shape;1347;p58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dk1"/>
              </a:solidFill>
            </a:endParaRPr>
          </a:p>
        </p:txBody>
      </p:sp>
      <p:grpSp>
        <p:nvGrpSpPr>
          <p:cNvPr id="1348" name="Google Shape;1348;p58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349" name="Google Shape;1349;p58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0" name="Google Shape;1350;p58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51" name="Google Shape;1351;p58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2" name="Google Shape;1352;p58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53" name="Google Shape;1353;p58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4" name="Google Shape;1354;p58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55" name="Google Shape;1355;p58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6" name="Google Shape;1356;p58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57" name="Google Shape;1357;p58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8" name="Google Shape;1358;p58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59" name="Google Shape;1359;p58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60" name="Google Shape;1360;p58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61" name="Google Shape;1361;p58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62" name="Google Shape;1362;p58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overwhelming 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63" name="Google Shape;1363;p58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64" name="Google Shape;1364;p58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5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370" name="Google Shape;1370;p59"/>
          <p:cNvSpPr txBox="1">
            <a:spLocks noGrp="1"/>
          </p:cNvSpPr>
          <p:nvPr>
            <p:ph type="title"/>
          </p:nvPr>
        </p:nvSpPr>
        <p:spPr>
          <a:xfrm>
            <a:off x="603938" y="640081"/>
            <a:ext cx="2608655" cy="5257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ts val="3600"/>
              <a:buFont typeface="Calibri" panose="020F0502020204030204"/>
              <a:buNone/>
            </a:pPr>
            <a:r>
              <a:rPr lang="en-GB" sz="3600">
                <a:solidFill>
                  <a:srgbClr val="2C2C2C"/>
                </a:solidFill>
              </a:rPr>
              <a:t>Felicidad</a:t>
            </a:r>
            <a:endParaRPr sz="3600">
              <a:solidFill>
                <a:srgbClr val="2C2C2C"/>
              </a:solidFill>
            </a:endParaRPr>
          </a:p>
        </p:txBody>
      </p:sp>
      <p:sp>
        <p:nvSpPr>
          <p:cNvPr id="1371" name="Google Shape;1371;p59"/>
          <p:cNvSpPr/>
          <p:nvPr/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372" name="Google Shape;1372;p59"/>
          <p:cNvPicPr preferRelativeResize="0"/>
          <p:nvPr/>
        </p:nvPicPr>
        <p:blipFill rotWithShape="1">
          <a:blip r:embed="rId1"/>
          <a:srcRect b="5121"/>
          <a:stretch>
            <a:fillRect/>
          </a:stretch>
        </p:blipFill>
        <p:spPr>
          <a:xfrm>
            <a:off x="4062964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6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378" name="Google Shape;1378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</a:pPr>
            <a:r>
              <a:rPr lang="en-GB"/>
              <a:t>Ejemplo de BAC</a:t>
            </a:r>
            <a:endParaRPr lang="en-GB"/>
          </a:p>
        </p:txBody>
      </p:sp>
      <p:sp>
        <p:nvSpPr>
          <p:cNvPr id="1379" name="Google Shape;1379;p60"/>
          <p:cNvSpPr/>
          <p:nvPr/>
        </p:nvSpPr>
        <p:spPr>
          <a:xfrm>
            <a:off x="838200" y="1828801"/>
            <a:ext cx="10515600" cy="436245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/>
              <a:buNone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pic>
        <p:nvPicPr>
          <p:cNvPr id="1380" name="Google Shape;1380;p60"/>
          <p:cNvPicPr preferRelativeResize="0"/>
          <p:nvPr/>
        </p:nvPicPr>
        <p:blipFill rotWithShape="1">
          <a:blip r:embed="rId1"/>
          <a:srcRect r="3143" b="-2"/>
          <a:stretch>
            <a:fillRect/>
          </a:stretch>
        </p:blipFill>
        <p:spPr>
          <a:xfrm>
            <a:off x="1158240" y="2149222"/>
            <a:ext cx="9875520" cy="3721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1" name="Google Shape;1381;p6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23812" y="0"/>
            <a:ext cx="1214437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61"/>
          <p:cNvSpPr txBox="1">
            <a:spLocks noGrp="1"/>
          </p:cNvSpPr>
          <p:nvPr>
            <p:ph type="title"/>
          </p:nvPr>
        </p:nvSpPr>
        <p:spPr>
          <a:xfrm>
            <a:off x="1535751" y="314615"/>
            <a:ext cx="9144000" cy="57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 panose="020F0502020204030204"/>
              <a:buNone/>
            </a:pPr>
            <a:r>
              <a:rPr lang="en-GB" sz="2400"/>
              <a:t>How to improve t?</a:t>
            </a:r>
            <a:endParaRPr b="1">
              <a:solidFill>
                <a:schemeClr val="dk1"/>
              </a:solidFill>
            </a:endParaRPr>
          </a:p>
        </p:txBody>
      </p:sp>
      <p:grpSp>
        <p:nvGrpSpPr>
          <p:cNvPr id="1387" name="Google Shape;1387;p61"/>
          <p:cNvGrpSpPr/>
          <p:nvPr/>
        </p:nvGrpSpPr>
        <p:grpSpPr>
          <a:xfrm>
            <a:off x="691861" y="1904128"/>
            <a:ext cx="10550977" cy="3189830"/>
            <a:chOff x="3092" y="395125"/>
            <a:chExt cx="10550977" cy="3189830"/>
          </a:xfrm>
        </p:grpSpPr>
        <p:sp>
          <p:nvSpPr>
            <p:cNvPr id="1388" name="Google Shape;1388;p61"/>
            <p:cNvSpPr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89" name="Google Shape;1389;p61"/>
            <p:cNvSpPr txBox="1"/>
            <p:nvPr/>
          </p:nvSpPr>
          <p:spPr>
            <a:xfrm>
              <a:off x="3092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T-Shape-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work together?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90" name="Google Shape;1390;p61"/>
            <p:cNvSpPr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1" name="Google Shape;1391;p61"/>
            <p:cNvSpPr txBox="1"/>
            <p:nvPr/>
          </p:nvSpPr>
          <p:spPr>
            <a:xfrm>
              <a:off x="2702180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Yesterday´s weather-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pull stuff to the sprint backlog?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92" name="Google Shape;1392;p61"/>
            <p:cNvSpPr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3" name="Google Shape;1393;p61"/>
            <p:cNvSpPr txBox="1"/>
            <p:nvPr/>
          </p:nvSpPr>
          <p:spPr>
            <a:xfrm>
              <a:off x="5401267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Swarming –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complete the work faster?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94" name="Google Shape;1394;p61"/>
            <p:cNvSpPr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5" name="Google Shape;1395;p61"/>
            <p:cNvSpPr txBox="1"/>
            <p:nvPr/>
          </p:nvSpPr>
          <p:spPr>
            <a:xfrm>
              <a:off x="8100354" y="395125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Scrumming the Scrum –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Continuous improvement?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96" name="Google Shape;1396;p61"/>
            <p:cNvSpPr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7" name="Google Shape;1397;p61"/>
            <p:cNvSpPr txBox="1"/>
            <p:nvPr/>
          </p:nvSpPr>
          <p:spPr>
            <a:xfrm>
              <a:off x="3092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Interruption pattern: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Dealing with interruptions? 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98" name="Google Shape;1398;p61"/>
            <p:cNvSpPr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99" name="Google Shape;1399;p61"/>
            <p:cNvSpPr txBox="1"/>
            <p:nvPr/>
          </p:nvSpPr>
          <p:spPr>
            <a:xfrm>
              <a:off x="2702180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Clean daily Code: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get a clean code at the end of the sprint?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00" name="Google Shape;1400;p61"/>
            <p:cNvSpPr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solidFill>
              <a:schemeClr val="accen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1" name="Google Shape;1401;p61"/>
            <p:cNvSpPr txBox="1"/>
            <p:nvPr/>
          </p:nvSpPr>
          <p:spPr>
            <a:xfrm>
              <a:off x="5401267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Happiness –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How to understand if the team is overwhelming ?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02" name="Google Shape;1402;p61"/>
            <p:cNvSpPr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solidFill>
              <a:srgbClr val="FF0000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/>
                <a:buNone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403" name="Google Shape;1403;p61"/>
            <p:cNvSpPr txBox="1"/>
            <p:nvPr/>
          </p:nvSpPr>
          <p:spPr>
            <a:xfrm>
              <a:off x="8100354" y="2112726"/>
              <a:ext cx="2453715" cy="14722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7625" tIns="87625" rIns="87625" bIns="87625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300"/>
                <a:buFont typeface="Calibri" panose="020F0502020204030204"/>
                <a:buNone/>
                <a:defRPr/>
              </a:pPr>
              <a:r>
                <a:rPr kumimoji="0" lang="en-GB" sz="23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Team´s speed -  </a:t>
              </a:r>
              <a:r>
                <a:rPr kumimoji="0" lang="en-GB" sz="23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rPr>
                <a:t>Hyper-productive team</a:t>
              </a:r>
              <a:endParaRPr kumimoji="0" sz="23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8" name="Google Shape;1408;p62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1840525" y="152400"/>
            <a:ext cx="8001285" cy="655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" name="Google Shape;1413;p63"/>
          <p:cNvSpPr/>
          <p:nvPr/>
        </p:nvSpPr>
        <p:spPr>
          <a:xfrm>
            <a:off x="4544749" y="133323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por palabra clave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14" name="Google Shape;1414;p63"/>
          <p:cNvSpPr/>
          <p:nvPr/>
        </p:nvSpPr>
        <p:spPr>
          <a:xfrm rot="-425031">
            <a:off x="3319612" y="2757493"/>
            <a:ext cx="966577" cy="706204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Mover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15" name="Google Shape;1415;p63"/>
          <p:cNvSpPr/>
          <p:nvPr/>
        </p:nvSpPr>
        <p:spPr>
          <a:xfrm>
            <a:off x="3259367" y="1959704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 folder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16" name="Google Shape;1416;p63"/>
          <p:cNvSpPr/>
          <p:nvPr/>
        </p:nvSpPr>
        <p:spPr>
          <a:xfrm rot="479755">
            <a:off x="4534833" y="5810749"/>
            <a:ext cx="966193" cy="70608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por un campo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17" name="Google Shape;1417;p63"/>
          <p:cNvSpPr/>
          <p:nvPr/>
        </p:nvSpPr>
        <p:spPr>
          <a:xfrm>
            <a:off x="8165800" y="2900639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por &gt;1 campo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18" name="Google Shape;1418;p63"/>
          <p:cNvSpPr/>
          <p:nvPr/>
        </p:nvSpPr>
        <p:spPr>
          <a:xfrm>
            <a:off x="9863616" y="4190804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por adjunto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19" name="Google Shape;1419;p63"/>
          <p:cNvSpPr/>
          <p:nvPr/>
        </p:nvSpPr>
        <p:spPr>
          <a:xfrm>
            <a:off x="8276100" y="3871349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por folder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0" name="Google Shape;1420;p63"/>
          <p:cNvSpPr/>
          <p:nvPr/>
        </p:nvSpPr>
        <p:spPr>
          <a:xfrm>
            <a:off x="7180500" y="113133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1" name="Google Shape;1421;p63"/>
          <p:cNvSpPr/>
          <p:nvPr/>
        </p:nvSpPr>
        <p:spPr>
          <a:xfrm>
            <a:off x="5621583" y="115977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RTF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2" name="Google Shape;1422;p63"/>
          <p:cNvSpPr/>
          <p:nvPr/>
        </p:nvSpPr>
        <p:spPr>
          <a:xfrm>
            <a:off x="8339600" y="46948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HTML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3" name="Google Shape;1423;p63"/>
          <p:cNvSpPr/>
          <p:nvPr/>
        </p:nvSpPr>
        <p:spPr>
          <a:xfrm>
            <a:off x="3211516" y="5366224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prioridad en  correo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4" name="Google Shape;1424;p63"/>
          <p:cNvSpPr/>
          <p:nvPr/>
        </p:nvSpPr>
        <p:spPr>
          <a:xfrm>
            <a:off x="5656500" y="446085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Obtener direcciones de contactos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5" name="Google Shape;1425;p63"/>
          <p:cNvSpPr/>
          <p:nvPr/>
        </p:nvSpPr>
        <p:spPr>
          <a:xfrm>
            <a:off x="2202100" y="5951239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adjuntos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6" name="Google Shape;1426;p63"/>
          <p:cNvSpPr/>
          <p:nvPr/>
        </p:nvSpPr>
        <p:spPr>
          <a:xfrm>
            <a:off x="4538900" y="403567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7" name="Google Shape;1427;p63"/>
          <p:cNvSpPr/>
          <p:nvPr/>
        </p:nvSpPr>
        <p:spPr>
          <a:xfrm>
            <a:off x="5616549" y="190142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 correo RTF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8" name="Google Shape;1428;p63"/>
          <p:cNvSpPr/>
          <p:nvPr/>
        </p:nvSpPr>
        <p:spPr>
          <a:xfrm>
            <a:off x="7283049" y="446087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 correo HTML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29" name="Google Shape;1429;p63"/>
          <p:cNvSpPr/>
          <p:nvPr/>
        </p:nvSpPr>
        <p:spPr>
          <a:xfrm>
            <a:off x="4538900" y="4804424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 adjuntos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0" name="Google Shape;1430;p63"/>
          <p:cNvSpPr/>
          <p:nvPr/>
        </p:nvSpPr>
        <p:spPr>
          <a:xfrm>
            <a:off x="2268800" y="203923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Borrar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1" name="Google Shape;1431;p63"/>
          <p:cNvSpPr/>
          <p:nvPr/>
        </p:nvSpPr>
        <p:spPr>
          <a:xfrm>
            <a:off x="2324183" y="292443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Vaciar correos borrados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2" name="Google Shape;1432;p63"/>
          <p:cNvSpPr/>
          <p:nvPr/>
        </p:nvSpPr>
        <p:spPr>
          <a:xfrm>
            <a:off x="4534700" y="23243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Ver lista de eventos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3" name="Google Shape;1433;p63"/>
          <p:cNvSpPr/>
          <p:nvPr/>
        </p:nvSpPr>
        <p:spPr>
          <a:xfrm>
            <a:off x="5656500" y="2728480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Vista Mensual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4" name="Google Shape;1434;p63"/>
          <p:cNvSpPr/>
          <p:nvPr/>
        </p:nvSpPr>
        <p:spPr>
          <a:xfrm>
            <a:off x="5656500" y="35555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Ver formato diario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5" name="Google Shape;1435;p63"/>
          <p:cNvSpPr/>
          <p:nvPr/>
        </p:nvSpPr>
        <p:spPr>
          <a:xfrm>
            <a:off x="9863616" y="146457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Ver formato semanal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6" name="Google Shape;1436;p63"/>
          <p:cNvSpPr/>
          <p:nvPr/>
        </p:nvSpPr>
        <p:spPr>
          <a:xfrm>
            <a:off x="5676616" y="527369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en calendario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7" name="Google Shape;1437;p63"/>
          <p:cNvSpPr/>
          <p:nvPr/>
        </p:nvSpPr>
        <p:spPr>
          <a:xfrm>
            <a:off x="7125516" y="19299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evento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8" name="Google Shape;1438;p63"/>
          <p:cNvSpPr/>
          <p:nvPr/>
        </p:nvSpPr>
        <p:spPr>
          <a:xfrm>
            <a:off x="7180500" y="2728480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evento RTF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39" name="Google Shape;1439;p63"/>
          <p:cNvSpPr/>
          <p:nvPr/>
        </p:nvSpPr>
        <p:spPr>
          <a:xfrm>
            <a:off x="5676616" y="60865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Obtener dirección de contactos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0" name="Google Shape;1440;p63"/>
          <p:cNvSpPr/>
          <p:nvPr/>
        </p:nvSpPr>
        <p:spPr>
          <a:xfrm>
            <a:off x="7386600" y="538045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Añadir adjunto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1" name="Google Shape;1441;p63"/>
          <p:cNvSpPr/>
          <p:nvPr/>
        </p:nvSpPr>
        <p:spPr>
          <a:xfrm>
            <a:off x="7180500" y="3541280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evento HTML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2" name="Google Shape;1442;p63"/>
          <p:cNvSpPr/>
          <p:nvPr/>
        </p:nvSpPr>
        <p:spPr>
          <a:xfrm>
            <a:off x="2324200" y="469484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Mandatorio/ opcional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3" name="Google Shape;1443;p63"/>
          <p:cNvSpPr/>
          <p:nvPr/>
        </p:nvSpPr>
        <p:spPr>
          <a:xfrm>
            <a:off x="474800" y="11540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Actualizar contenido/lugar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4" name="Google Shape;1444;p63"/>
          <p:cNvSpPr/>
          <p:nvPr/>
        </p:nvSpPr>
        <p:spPr>
          <a:xfrm>
            <a:off x="4534716" y="317999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Proponer nuevo horario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5" name="Google Shape;1445;p63"/>
          <p:cNvSpPr/>
          <p:nvPr/>
        </p:nvSpPr>
        <p:spPr>
          <a:xfrm>
            <a:off x="8146900" y="19299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contacto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6" name="Google Shape;1446;p63"/>
          <p:cNvSpPr/>
          <p:nvPr/>
        </p:nvSpPr>
        <p:spPr>
          <a:xfrm>
            <a:off x="3225067" y="35555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Añadir información de dirección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7" name="Google Shape;1447;p63"/>
          <p:cNvSpPr/>
          <p:nvPr/>
        </p:nvSpPr>
        <p:spPr>
          <a:xfrm>
            <a:off x="9836133" y="24472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Importar contactos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8" name="Google Shape;1448;p63"/>
          <p:cNvSpPr/>
          <p:nvPr/>
        </p:nvSpPr>
        <p:spPr>
          <a:xfrm>
            <a:off x="9700416" y="338078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Exportar contactos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49" name="Google Shape;1449;p63"/>
          <p:cNvSpPr/>
          <p:nvPr/>
        </p:nvSpPr>
        <p:spPr>
          <a:xfrm>
            <a:off x="2229200" y="38096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Actualizar info de contacto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50" name="Google Shape;1450;p63"/>
          <p:cNvSpPr/>
          <p:nvPr/>
        </p:nvSpPr>
        <p:spPr>
          <a:xfrm>
            <a:off x="474783" y="21424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Actualizar info de dirección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51" name="Google Shape;1451;p63"/>
          <p:cNvSpPr/>
          <p:nvPr/>
        </p:nvSpPr>
        <p:spPr>
          <a:xfrm>
            <a:off x="2276100" y="115402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Borrar contacto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452" name="Google Shape;1452;p63"/>
          <p:cNvCxnSpPr/>
          <p:nvPr/>
        </p:nvCxnSpPr>
        <p:spPr>
          <a:xfrm>
            <a:off x="2048300" y="546167"/>
            <a:ext cx="56800" cy="60588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53" name="Google Shape;1453;p63"/>
          <p:cNvSpPr txBox="1"/>
          <p:nvPr/>
        </p:nvSpPr>
        <p:spPr>
          <a:xfrm>
            <a:off x="640267" y="319233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XS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54" name="Google Shape;1454;p63"/>
          <p:cNvSpPr txBox="1"/>
          <p:nvPr/>
        </p:nvSpPr>
        <p:spPr>
          <a:xfrm>
            <a:off x="2723467" y="363900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455" name="Google Shape;1455;p63"/>
          <p:cNvCxnSpPr/>
          <p:nvPr/>
        </p:nvCxnSpPr>
        <p:spPr>
          <a:xfrm>
            <a:off x="4424149" y="701928"/>
            <a:ext cx="56800" cy="60588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56" name="Google Shape;1456;p63"/>
          <p:cNvSpPr txBox="1"/>
          <p:nvPr/>
        </p:nvSpPr>
        <p:spPr>
          <a:xfrm>
            <a:off x="5047133" y="408600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M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57" name="Google Shape;1457;p63"/>
          <p:cNvSpPr txBox="1"/>
          <p:nvPr/>
        </p:nvSpPr>
        <p:spPr>
          <a:xfrm>
            <a:off x="7319300" y="420833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58" name="Google Shape;1458;p63"/>
          <p:cNvSpPr txBox="1"/>
          <p:nvPr/>
        </p:nvSpPr>
        <p:spPr>
          <a:xfrm>
            <a:off x="10099467" y="363900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XL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459" name="Google Shape;1459;p63"/>
          <p:cNvCxnSpPr/>
          <p:nvPr/>
        </p:nvCxnSpPr>
        <p:spPr>
          <a:xfrm>
            <a:off x="6855900" y="599529"/>
            <a:ext cx="56800" cy="60588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0" name="Google Shape;1460;p63"/>
          <p:cNvCxnSpPr/>
          <p:nvPr/>
        </p:nvCxnSpPr>
        <p:spPr>
          <a:xfrm>
            <a:off x="9322416" y="599528"/>
            <a:ext cx="56800" cy="60588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61" name="Google Shape;1461;p63"/>
          <p:cNvCxnSpPr/>
          <p:nvPr/>
        </p:nvCxnSpPr>
        <p:spPr>
          <a:xfrm>
            <a:off x="11743067" y="546171"/>
            <a:ext cx="56800" cy="6058800"/>
          </a:xfrm>
          <a:prstGeom prst="straightConnector1">
            <a:avLst/>
          </a:prstGeom>
          <a:noFill/>
          <a:ln w="38100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62" name="Google Shape;1462;p63"/>
          <p:cNvSpPr txBox="1"/>
          <p:nvPr/>
        </p:nvSpPr>
        <p:spPr>
          <a:xfrm>
            <a:off x="1152667" y="2454500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3" name="Google Shape;1463;p63"/>
          <p:cNvSpPr txBox="1"/>
          <p:nvPr/>
        </p:nvSpPr>
        <p:spPr>
          <a:xfrm>
            <a:off x="1152667" y="1488609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4" name="Google Shape;1464;p63"/>
          <p:cNvSpPr txBox="1"/>
          <p:nvPr/>
        </p:nvSpPr>
        <p:spPr>
          <a:xfrm>
            <a:off x="2891400" y="1414443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5" name="Google Shape;1465;p63"/>
          <p:cNvSpPr txBox="1"/>
          <p:nvPr/>
        </p:nvSpPr>
        <p:spPr>
          <a:xfrm>
            <a:off x="2891400" y="2328843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6" name="Google Shape;1466;p63"/>
          <p:cNvSpPr txBox="1"/>
          <p:nvPr/>
        </p:nvSpPr>
        <p:spPr>
          <a:xfrm>
            <a:off x="3907400" y="2227243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7" name="Google Shape;1467;p63"/>
          <p:cNvSpPr txBox="1"/>
          <p:nvPr/>
        </p:nvSpPr>
        <p:spPr>
          <a:xfrm>
            <a:off x="2993000" y="3141643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8" name="Google Shape;1468;p63"/>
          <p:cNvSpPr txBox="1"/>
          <p:nvPr/>
        </p:nvSpPr>
        <p:spPr>
          <a:xfrm rot="-294150">
            <a:off x="3907478" y="29385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69" name="Google Shape;1469;p63"/>
          <p:cNvSpPr txBox="1"/>
          <p:nvPr/>
        </p:nvSpPr>
        <p:spPr>
          <a:xfrm>
            <a:off x="3907400" y="3852843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0" name="Google Shape;1470;p63"/>
          <p:cNvSpPr txBox="1"/>
          <p:nvPr/>
        </p:nvSpPr>
        <p:spPr>
          <a:xfrm rot="-294150">
            <a:off x="2891478" y="40561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1" name="Google Shape;1471;p63"/>
          <p:cNvSpPr txBox="1"/>
          <p:nvPr/>
        </p:nvSpPr>
        <p:spPr>
          <a:xfrm rot="-294150">
            <a:off x="2993078" y="49705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2" name="Google Shape;1472;p63"/>
          <p:cNvSpPr txBox="1"/>
          <p:nvPr/>
        </p:nvSpPr>
        <p:spPr>
          <a:xfrm rot="-294150">
            <a:off x="3907478" y="56817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3" name="Google Shape;1473;p63"/>
          <p:cNvSpPr txBox="1"/>
          <p:nvPr/>
        </p:nvSpPr>
        <p:spPr>
          <a:xfrm rot="-294150">
            <a:off x="2891478" y="61897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4" name="Google Shape;1474;p63"/>
          <p:cNvSpPr txBox="1"/>
          <p:nvPr/>
        </p:nvSpPr>
        <p:spPr>
          <a:xfrm rot="-294150">
            <a:off x="5228278" y="16177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5" name="Google Shape;1475;p63"/>
          <p:cNvSpPr txBox="1"/>
          <p:nvPr/>
        </p:nvSpPr>
        <p:spPr>
          <a:xfrm rot="-294150">
            <a:off x="5228278" y="26337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6" name="Google Shape;1476;p63"/>
          <p:cNvSpPr txBox="1"/>
          <p:nvPr/>
        </p:nvSpPr>
        <p:spPr>
          <a:xfrm rot="-294150">
            <a:off x="5228278" y="344652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7" name="Google Shape;1477;p63"/>
          <p:cNvSpPr txBox="1"/>
          <p:nvPr/>
        </p:nvSpPr>
        <p:spPr>
          <a:xfrm rot="463490">
            <a:off x="5228244" y="4259344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8" name="Google Shape;1478;p63"/>
          <p:cNvSpPr txBox="1"/>
          <p:nvPr/>
        </p:nvSpPr>
        <p:spPr>
          <a:xfrm rot="463490">
            <a:off x="5147261" y="5080311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79" name="Google Shape;1479;p63"/>
          <p:cNvSpPr txBox="1"/>
          <p:nvPr/>
        </p:nvSpPr>
        <p:spPr>
          <a:xfrm rot="463490">
            <a:off x="5147244" y="6081444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0" name="Google Shape;1480;p63"/>
          <p:cNvSpPr txBox="1"/>
          <p:nvPr/>
        </p:nvSpPr>
        <p:spPr>
          <a:xfrm rot="463490">
            <a:off x="6277844" y="6323144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1" name="Google Shape;1481;p63"/>
          <p:cNvSpPr txBox="1"/>
          <p:nvPr/>
        </p:nvSpPr>
        <p:spPr>
          <a:xfrm rot="463490">
            <a:off x="6280944" y="5510311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2" name="Google Shape;1482;p63"/>
          <p:cNvSpPr txBox="1"/>
          <p:nvPr/>
        </p:nvSpPr>
        <p:spPr>
          <a:xfrm rot="463490">
            <a:off x="6269677" y="4697477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3" name="Google Shape;1483;p63"/>
          <p:cNvSpPr txBox="1"/>
          <p:nvPr/>
        </p:nvSpPr>
        <p:spPr>
          <a:xfrm rot="463490">
            <a:off x="6305144" y="3831277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4" name="Google Shape;1484;p63"/>
          <p:cNvSpPr txBox="1"/>
          <p:nvPr/>
        </p:nvSpPr>
        <p:spPr>
          <a:xfrm rot="150462">
            <a:off x="6303515" y="2984698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5" name="Google Shape;1485;p63"/>
          <p:cNvSpPr txBox="1"/>
          <p:nvPr/>
        </p:nvSpPr>
        <p:spPr>
          <a:xfrm rot="150462">
            <a:off x="6186066" y="21983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6" name="Google Shape;1486;p63"/>
          <p:cNvSpPr txBox="1"/>
          <p:nvPr/>
        </p:nvSpPr>
        <p:spPr>
          <a:xfrm rot="150462">
            <a:off x="6213549" y="1411964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7" name="Google Shape;1487;p63"/>
          <p:cNvSpPr txBox="1"/>
          <p:nvPr/>
        </p:nvSpPr>
        <p:spPr>
          <a:xfrm rot="150462">
            <a:off x="7763233" y="14634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8" name="Google Shape;1488;p63"/>
          <p:cNvSpPr txBox="1"/>
          <p:nvPr/>
        </p:nvSpPr>
        <p:spPr>
          <a:xfrm rot="150462">
            <a:off x="7763233" y="21746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89" name="Google Shape;1489;p63"/>
          <p:cNvSpPr txBox="1"/>
          <p:nvPr/>
        </p:nvSpPr>
        <p:spPr>
          <a:xfrm rot="150462">
            <a:off x="7763233" y="29874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0" name="Google Shape;1490;p63"/>
          <p:cNvSpPr txBox="1"/>
          <p:nvPr/>
        </p:nvSpPr>
        <p:spPr>
          <a:xfrm rot="150462">
            <a:off x="7864833" y="38002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1" name="Google Shape;1491;p63"/>
          <p:cNvSpPr txBox="1"/>
          <p:nvPr/>
        </p:nvSpPr>
        <p:spPr>
          <a:xfrm rot="150462">
            <a:off x="7925599" y="4756115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2" name="Google Shape;1492;p63"/>
          <p:cNvSpPr txBox="1"/>
          <p:nvPr/>
        </p:nvSpPr>
        <p:spPr>
          <a:xfrm rot="150462">
            <a:off x="8019333" y="5681764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3" name="Google Shape;1493;p63"/>
          <p:cNvSpPr txBox="1"/>
          <p:nvPr/>
        </p:nvSpPr>
        <p:spPr>
          <a:xfrm rot="150462">
            <a:off x="8804399" y="22726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4" name="Google Shape;1494;p63"/>
          <p:cNvSpPr txBox="1"/>
          <p:nvPr/>
        </p:nvSpPr>
        <p:spPr>
          <a:xfrm rot="150462">
            <a:off x="8804399" y="3206198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5" name="Google Shape;1495;p63"/>
          <p:cNvSpPr txBox="1"/>
          <p:nvPr/>
        </p:nvSpPr>
        <p:spPr>
          <a:xfrm rot="150462">
            <a:off x="8868949" y="4139764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6" name="Google Shape;1496;p63"/>
          <p:cNvSpPr txBox="1"/>
          <p:nvPr/>
        </p:nvSpPr>
        <p:spPr>
          <a:xfrm rot="150462">
            <a:off x="8919066" y="49346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7" name="Google Shape;1497;p63"/>
          <p:cNvSpPr txBox="1"/>
          <p:nvPr/>
        </p:nvSpPr>
        <p:spPr>
          <a:xfrm rot="151382">
            <a:off x="10400885" y="1725359"/>
            <a:ext cx="654233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8" name="Google Shape;1498;p63"/>
          <p:cNvSpPr txBox="1"/>
          <p:nvPr/>
        </p:nvSpPr>
        <p:spPr>
          <a:xfrm rot="151382">
            <a:off x="10400885" y="2741359"/>
            <a:ext cx="654233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499" name="Google Shape;1499;p63"/>
          <p:cNvSpPr txBox="1"/>
          <p:nvPr/>
        </p:nvSpPr>
        <p:spPr>
          <a:xfrm rot="151382">
            <a:off x="10240369" y="3669988"/>
            <a:ext cx="654233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0" name="Google Shape;1500;p63"/>
          <p:cNvSpPr txBox="1"/>
          <p:nvPr/>
        </p:nvSpPr>
        <p:spPr>
          <a:xfrm rot="151382">
            <a:off x="10400885" y="4468559"/>
            <a:ext cx="654233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13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1" name="Google Shape;1501;p63"/>
          <p:cNvSpPr txBox="1"/>
          <p:nvPr/>
        </p:nvSpPr>
        <p:spPr>
          <a:xfrm>
            <a:off x="1249867" y="319233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=2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2" name="Google Shape;1502;p63"/>
          <p:cNvSpPr txBox="1"/>
          <p:nvPr/>
        </p:nvSpPr>
        <p:spPr>
          <a:xfrm>
            <a:off x="3064437" y="347689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=3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3" name="Google Shape;1503;p63"/>
          <p:cNvSpPr txBox="1"/>
          <p:nvPr/>
        </p:nvSpPr>
        <p:spPr>
          <a:xfrm>
            <a:off x="5451937" y="435289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=5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4" name="Google Shape;1504;p63"/>
          <p:cNvSpPr txBox="1"/>
          <p:nvPr/>
        </p:nvSpPr>
        <p:spPr>
          <a:xfrm>
            <a:off x="7572504" y="420789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=8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5" name="Google Shape;1505;p63"/>
          <p:cNvSpPr txBox="1"/>
          <p:nvPr/>
        </p:nvSpPr>
        <p:spPr>
          <a:xfrm>
            <a:off x="10666837" y="380289"/>
            <a:ext cx="8964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=13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06" name="Google Shape;1506;p63"/>
          <p:cNvSpPr txBox="1"/>
          <p:nvPr/>
        </p:nvSpPr>
        <p:spPr>
          <a:xfrm>
            <a:off x="6977200" y="6089233"/>
            <a:ext cx="4664400" cy="70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 panose="020B0604020202020204"/>
              <a:buNone/>
              <a:defRPr/>
            </a:pPr>
            <a:r>
              <a:rPr kumimoji="0" lang="en-GB" sz="3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Tamaño estimado = 231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4500"/>
                                        <p:tgtEl>
                                          <p:spTgt spid="1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1000"/>
                                        <p:tgtEl>
                                          <p:spTgt spid="1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15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1400"/>
                                        <p:tgtEl>
                                          <p:spTgt spid="1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1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1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100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1000"/>
                                        <p:tgtEl>
                                          <p:spTgt spid="1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1000"/>
                                        <p:tgtEl>
                                          <p:spTgt spid="1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1000"/>
                                        <p:tgtEl>
                                          <p:spTgt spid="1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10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1000"/>
                                        <p:tgtEl>
                                          <p:spTgt spid="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1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1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10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1000"/>
                                        <p:tgtEl>
                                          <p:spTgt spid="1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6000"/>
                            </p:stCondLst>
                            <p:childTnLst>
                              <p:par>
                                <p:cTn id="2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100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64"/>
          <p:cNvSpPr/>
          <p:nvPr/>
        </p:nvSpPr>
        <p:spPr>
          <a:xfrm>
            <a:off x="2172093" y="449372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por palabra clave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12" name="Google Shape;1512;p64"/>
          <p:cNvSpPr/>
          <p:nvPr/>
        </p:nvSpPr>
        <p:spPr>
          <a:xfrm>
            <a:off x="2208200" y="668438"/>
            <a:ext cx="966400" cy="70599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13" name="Google Shape;1513;p64"/>
          <p:cNvSpPr/>
          <p:nvPr/>
        </p:nvSpPr>
        <p:spPr>
          <a:xfrm>
            <a:off x="2226119" y="142660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14" name="Google Shape;1514;p64"/>
          <p:cNvSpPr/>
          <p:nvPr/>
        </p:nvSpPr>
        <p:spPr>
          <a:xfrm>
            <a:off x="2165033" y="218477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Borrar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15" name="Google Shape;1515;p64"/>
          <p:cNvSpPr/>
          <p:nvPr/>
        </p:nvSpPr>
        <p:spPr>
          <a:xfrm>
            <a:off x="2140616" y="37160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evento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16" name="Google Shape;1516;p64"/>
          <p:cNvSpPr/>
          <p:nvPr/>
        </p:nvSpPr>
        <p:spPr>
          <a:xfrm>
            <a:off x="2165967" y="296703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contacto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17" name="Google Shape;1517;p64"/>
          <p:cNvSpPr/>
          <p:nvPr/>
        </p:nvSpPr>
        <p:spPr>
          <a:xfrm>
            <a:off x="2172333" y="5271459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Borrar contacto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518" name="Google Shape;1518;p64"/>
          <p:cNvCxnSpPr/>
          <p:nvPr/>
        </p:nvCxnSpPr>
        <p:spPr>
          <a:xfrm>
            <a:off x="3877100" y="546167"/>
            <a:ext cx="40000" cy="42048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19" name="Google Shape;1519;p64"/>
          <p:cNvCxnSpPr/>
          <p:nvPr/>
        </p:nvCxnSpPr>
        <p:spPr>
          <a:xfrm>
            <a:off x="6252949" y="701928"/>
            <a:ext cx="55600" cy="41276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20" name="Google Shape;1520;p64"/>
          <p:cNvCxnSpPr/>
          <p:nvPr/>
        </p:nvCxnSpPr>
        <p:spPr>
          <a:xfrm>
            <a:off x="8684700" y="599529"/>
            <a:ext cx="62000" cy="41828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21" name="Google Shape;1521;p64"/>
          <p:cNvCxnSpPr/>
          <p:nvPr/>
        </p:nvCxnSpPr>
        <p:spPr>
          <a:xfrm>
            <a:off x="11760816" y="599528"/>
            <a:ext cx="56800" cy="6058800"/>
          </a:xfrm>
          <a:prstGeom prst="straightConnector1">
            <a:avLst/>
          </a:prstGeom>
          <a:noFill/>
          <a:ln w="3810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22" name="Google Shape;1522;p64"/>
          <p:cNvSpPr txBox="1"/>
          <p:nvPr/>
        </p:nvSpPr>
        <p:spPr>
          <a:xfrm>
            <a:off x="2787633" y="5531876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3" name="Google Shape;1523;p64"/>
          <p:cNvSpPr txBox="1"/>
          <p:nvPr/>
        </p:nvSpPr>
        <p:spPr>
          <a:xfrm>
            <a:off x="2787633" y="2474376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4" name="Google Shape;1524;p64"/>
          <p:cNvSpPr txBox="1"/>
          <p:nvPr/>
        </p:nvSpPr>
        <p:spPr>
          <a:xfrm rot="-294150">
            <a:off x="2855621" y="4778214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5" name="Google Shape;1525;p64"/>
          <p:cNvSpPr txBox="1"/>
          <p:nvPr/>
        </p:nvSpPr>
        <p:spPr>
          <a:xfrm rot="463490">
            <a:off x="2915464" y="1650280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6" name="Google Shape;1526;p64"/>
          <p:cNvSpPr txBox="1"/>
          <p:nvPr/>
        </p:nvSpPr>
        <p:spPr>
          <a:xfrm rot="150462">
            <a:off x="2790933" y="10005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7" name="Google Shape;1527;p64"/>
          <p:cNvSpPr txBox="1"/>
          <p:nvPr/>
        </p:nvSpPr>
        <p:spPr>
          <a:xfrm rot="150462">
            <a:off x="2778333" y="39607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8" name="Google Shape;1528;p64"/>
          <p:cNvSpPr txBox="1"/>
          <p:nvPr/>
        </p:nvSpPr>
        <p:spPr>
          <a:xfrm rot="150462">
            <a:off x="2823466" y="3309760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29" name="Google Shape;1529;p64"/>
          <p:cNvSpPr txBox="1"/>
          <p:nvPr/>
        </p:nvSpPr>
        <p:spPr>
          <a:xfrm>
            <a:off x="1220800" y="165633"/>
            <a:ext cx="17096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Backlog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0" name="Google Shape;1530;p64"/>
          <p:cNvSpPr txBox="1"/>
          <p:nvPr/>
        </p:nvSpPr>
        <p:spPr>
          <a:xfrm>
            <a:off x="3877100" y="148967"/>
            <a:ext cx="24628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Sprint Backlog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1" name="Google Shape;1531;p64"/>
          <p:cNvSpPr txBox="1"/>
          <p:nvPr/>
        </p:nvSpPr>
        <p:spPr>
          <a:xfrm>
            <a:off x="6514367" y="138967"/>
            <a:ext cx="24628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Haciendo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2" name="Google Shape;1532;p64"/>
          <p:cNvSpPr txBox="1"/>
          <p:nvPr/>
        </p:nvSpPr>
        <p:spPr>
          <a:xfrm>
            <a:off x="9532300" y="153300"/>
            <a:ext cx="2462800" cy="70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Listo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3" name="Google Shape;1533;p64"/>
          <p:cNvSpPr/>
          <p:nvPr/>
        </p:nvSpPr>
        <p:spPr>
          <a:xfrm rot="-425031">
            <a:off x="690012" y="1466226"/>
            <a:ext cx="966577" cy="706204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Mover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4" name="Google Shape;1534;p64"/>
          <p:cNvSpPr/>
          <p:nvPr/>
        </p:nvSpPr>
        <p:spPr>
          <a:xfrm>
            <a:off x="629767" y="668438"/>
            <a:ext cx="966400" cy="70599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 folder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5" name="Google Shape;1535;p64"/>
          <p:cNvSpPr/>
          <p:nvPr/>
        </p:nvSpPr>
        <p:spPr>
          <a:xfrm>
            <a:off x="653849" y="312597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Vaciar correos borrados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6" name="Google Shape;1536;p64"/>
          <p:cNvSpPr/>
          <p:nvPr/>
        </p:nvSpPr>
        <p:spPr>
          <a:xfrm>
            <a:off x="697067" y="22642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Añadir información de dirección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7" name="Google Shape;1537;p64"/>
          <p:cNvSpPr/>
          <p:nvPr/>
        </p:nvSpPr>
        <p:spPr>
          <a:xfrm>
            <a:off x="647983" y="395077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Actualizar info de contacto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8" name="Google Shape;1538;p64"/>
          <p:cNvSpPr txBox="1"/>
          <p:nvPr/>
        </p:nvSpPr>
        <p:spPr>
          <a:xfrm>
            <a:off x="1277800" y="935976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39" name="Google Shape;1539;p64"/>
          <p:cNvSpPr txBox="1"/>
          <p:nvPr/>
        </p:nvSpPr>
        <p:spPr>
          <a:xfrm>
            <a:off x="1322667" y="3343176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0" name="Google Shape;1540;p64"/>
          <p:cNvSpPr txBox="1"/>
          <p:nvPr/>
        </p:nvSpPr>
        <p:spPr>
          <a:xfrm rot="-294150">
            <a:off x="1277878" y="1647257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1" name="Google Shape;1541;p64"/>
          <p:cNvSpPr txBox="1"/>
          <p:nvPr/>
        </p:nvSpPr>
        <p:spPr>
          <a:xfrm>
            <a:off x="1379400" y="2561576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2" name="Google Shape;1542;p64"/>
          <p:cNvSpPr txBox="1"/>
          <p:nvPr/>
        </p:nvSpPr>
        <p:spPr>
          <a:xfrm rot="-294150">
            <a:off x="1310261" y="4197257"/>
            <a:ext cx="383804" cy="445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3" name="Google Shape;1543;p64"/>
          <p:cNvSpPr/>
          <p:nvPr/>
        </p:nvSpPr>
        <p:spPr>
          <a:xfrm>
            <a:off x="635016" y="47286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RTF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4" name="Google Shape;1544;p64"/>
          <p:cNvSpPr/>
          <p:nvPr/>
        </p:nvSpPr>
        <p:spPr>
          <a:xfrm>
            <a:off x="669933" y="802969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Obtener direcciones de contactos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5" name="Google Shape;1545;p64"/>
          <p:cNvSpPr/>
          <p:nvPr/>
        </p:nvSpPr>
        <p:spPr>
          <a:xfrm>
            <a:off x="629983" y="5470259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 correo RTF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6" name="Google Shape;1546;p64"/>
          <p:cNvSpPr/>
          <p:nvPr/>
        </p:nvSpPr>
        <p:spPr>
          <a:xfrm>
            <a:off x="669933" y="6297313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Vista Mensual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7" name="Google Shape;1547;p64"/>
          <p:cNvSpPr/>
          <p:nvPr/>
        </p:nvSpPr>
        <p:spPr>
          <a:xfrm>
            <a:off x="669933" y="7124341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Ver formato diario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8" name="Google Shape;1548;p64"/>
          <p:cNvSpPr/>
          <p:nvPr/>
        </p:nvSpPr>
        <p:spPr>
          <a:xfrm>
            <a:off x="690049" y="8842524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en calendario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49" name="Google Shape;1549;p64"/>
          <p:cNvSpPr/>
          <p:nvPr/>
        </p:nvSpPr>
        <p:spPr>
          <a:xfrm>
            <a:off x="690049" y="9655375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Obtener dirección de contactos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0" name="Google Shape;1550;p64"/>
          <p:cNvSpPr txBox="1"/>
          <p:nvPr/>
        </p:nvSpPr>
        <p:spPr>
          <a:xfrm rot="463490">
            <a:off x="1291277" y="9891977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1" name="Google Shape;1551;p64"/>
          <p:cNvSpPr txBox="1"/>
          <p:nvPr/>
        </p:nvSpPr>
        <p:spPr>
          <a:xfrm rot="463490">
            <a:off x="1294377" y="9079144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2" name="Google Shape;1552;p64"/>
          <p:cNvSpPr txBox="1"/>
          <p:nvPr/>
        </p:nvSpPr>
        <p:spPr>
          <a:xfrm rot="463490">
            <a:off x="1283111" y="8266311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3" name="Google Shape;1553;p64"/>
          <p:cNvSpPr txBox="1"/>
          <p:nvPr/>
        </p:nvSpPr>
        <p:spPr>
          <a:xfrm rot="463490">
            <a:off x="1318577" y="7400111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4" name="Google Shape;1554;p64"/>
          <p:cNvSpPr txBox="1"/>
          <p:nvPr/>
        </p:nvSpPr>
        <p:spPr>
          <a:xfrm rot="150462">
            <a:off x="1316949" y="65535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5" name="Google Shape;1555;p64"/>
          <p:cNvSpPr txBox="1"/>
          <p:nvPr/>
        </p:nvSpPr>
        <p:spPr>
          <a:xfrm rot="150462">
            <a:off x="1199499" y="5767164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6" name="Google Shape;1556;p64"/>
          <p:cNvSpPr txBox="1"/>
          <p:nvPr/>
        </p:nvSpPr>
        <p:spPr>
          <a:xfrm rot="150462">
            <a:off x="1226982" y="4980798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7" name="Google Shape;1557;p64"/>
          <p:cNvSpPr/>
          <p:nvPr/>
        </p:nvSpPr>
        <p:spPr>
          <a:xfrm>
            <a:off x="4391767" y="665521"/>
            <a:ext cx="966400" cy="70599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8" name="Google Shape;1558;p64"/>
          <p:cNvSpPr/>
          <p:nvPr/>
        </p:nvSpPr>
        <p:spPr>
          <a:xfrm>
            <a:off x="4409685" y="1423689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59" name="Google Shape;1559;p64"/>
          <p:cNvSpPr/>
          <p:nvPr/>
        </p:nvSpPr>
        <p:spPr>
          <a:xfrm>
            <a:off x="4348600" y="2181853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Borrar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0" name="Google Shape;1560;p64"/>
          <p:cNvSpPr/>
          <p:nvPr/>
        </p:nvSpPr>
        <p:spPr>
          <a:xfrm>
            <a:off x="4324200" y="3030720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contacto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1" name="Google Shape;1561;p64"/>
          <p:cNvSpPr txBox="1"/>
          <p:nvPr/>
        </p:nvSpPr>
        <p:spPr>
          <a:xfrm>
            <a:off x="4971200" y="2471460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2" name="Google Shape;1562;p64"/>
          <p:cNvSpPr txBox="1"/>
          <p:nvPr/>
        </p:nvSpPr>
        <p:spPr>
          <a:xfrm rot="463490">
            <a:off x="5099031" y="1647363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3" name="Google Shape;1563;p64"/>
          <p:cNvSpPr txBox="1"/>
          <p:nvPr/>
        </p:nvSpPr>
        <p:spPr>
          <a:xfrm rot="150462">
            <a:off x="4974499" y="997615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4" name="Google Shape;1564;p64"/>
          <p:cNvSpPr txBox="1"/>
          <p:nvPr/>
        </p:nvSpPr>
        <p:spPr>
          <a:xfrm rot="150462">
            <a:off x="4981699" y="3373443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5" name="Google Shape;1565;p64"/>
          <p:cNvSpPr/>
          <p:nvPr/>
        </p:nvSpPr>
        <p:spPr>
          <a:xfrm>
            <a:off x="9575467" y="844954"/>
            <a:ext cx="966400" cy="70599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6" name="Google Shape;1566;p64"/>
          <p:cNvSpPr/>
          <p:nvPr/>
        </p:nvSpPr>
        <p:spPr>
          <a:xfrm>
            <a:off x="9593385" y="1603123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7" name="Google Shape;1567;p64"/>
          <p:cNvSpPr/>
          <p:nvPr/>
        </p:nvSpPr>
        <p:spPr>
          <a:xfrm>
            <a:off x="9532300" y="2361287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Borrar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8" name="Google Shape;1568;p64"/>
          <p:cNvSpPr txBox="1"/>
          <p:nvPr/>
        </p:nvSpPr>
        <p:spPr>
          <a:xfrm>
            <a:off x="10154900" y="2650893"/>
            <a:ext cx="384000" cy="44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69" name="Google Shape;1569;p64"/>
          <p:cNvSpPr txBox="1"/>
          <p:nvPr/>
        </p:nvSpPr>
        <p:spPr>
          <a:xfrm rot="463490">
            <a:off x="10282731" y="1826796"/>
            <a:ext cx="383883" cy="445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0" name="Google Shape;1570;p64"/>
          <p:cNvSpPr txBox="1"/>
          <p:nvPr/>
        </p:nvSpPr>
        <p:spPr>
          <a:xfrm rot="150462">
            <a:off x="10158199" y="1177048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1" name="Google Shape;1571;p64"/>
          <p:cNvSpPr/>
          <p:nvPr/>
        </p:nvSpPr>
        <p:spPr>
          <a:xfrm>
            <a:off x="9554484" y="3129053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contacto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2" name="Google Shape;1572;p64"/>
          <p:cNvSpPr txBox="1"/>
          <p:nvPr/>
        </p:nvSpPr>
        <p:spPr>
          <a:xfrm rot="150462">
            <a:off x="10211983" y="3471776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3" name="Google Shape;1573;p64"/>
          <p:cNvSpPr txBox="1"/>
          <p:nvPr/>
        </p:nvSpPr>
        <p:spPr>
          <a:xfrm>
            <a:off x="6736500" y="4021100"/>
            <a:ext cx="1684400" cy="5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Casi terminada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4" name="Google Shape;1574;p64"/>
          <p:cNvSpPr/>
          <p:nvPr/>
        </p:nvSpPr>
        <p:spPr>
          <a:xfrm>
            <a:off x="4043033" y="5062833"/>
            <a:ext cx="7325600" cy="16980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609600" marR="0" lvl="0" indent="-304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 panose="020F0502020204030204"/>
              <a:buAutoNum type="arabicPeriod"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Priorizar el backlog y refinar historias para 2 sprints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609600" marR="0" lvl="0" indent="-304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 panose="020F0502020204030204"/>
              <a:buAutoNum type="arabicPeriod"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Planificar y ejecutar 2 sprints (obtener la velocidad real del equipo)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609600" marR="0" lvl="0" indent="-304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 panose="020F0502020204030204"/>
              <a:buAutoNum type="arabicPeriod"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Hacer el pronóstico de acuerdo a la velocidad considerando todo el backlog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5" name="Google Shape;1575;p64"/>
          <p:cNvSpPr/>
          <p:nvPr/>
        </p:nvSpPr>
        <p:spPr>
          <a:xfrm>
            <a:off x="9335667" y="4147300"/>
            <a:ext cx="2033200" cy="706000"/>
          </a:xfrm>
          <a:prstGeom prst="rect">
            <a:avLst/>
          </a:prstGeom>
          <a:solidFill>
            <a:srgbClr val="EFEFE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Velocidad = 24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6" name="Google Shape;1576;p64"/>
          <p:cNvSpPr/>
          <p:nvPr/>
        </p:nvSpPr>
        <p:spPr>
          <a:xfrm>
            <a:off x="4326183" y="38504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evento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7" name="Google Shape;1577;p64"/>
          <p:cNvSpPr txBox="1"/>
          <p:nvPr/>
        </p:nvSpPr>
        <p:spPr>
          <a:xfrm rot="150462">
            <a:off x="4963899" y="40951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8" name="Google Shape;1578;p64"/>
          <p:cNvSpPr/>
          <p:nvPr/>
        </p:nvSpPr>
        <p:spPr>
          <a:xfrm>
            <a:off x="7063149" y="3341608"/>
            <a:ext cx="966400" cy="706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evento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79" name="Google Shape;1579;p64"/>
          <p:cNvSpPr txBox="1"/>
          <p:nvPr/>
        </p:nvSpPr>
        <p:spPr>
          <a:xfrm rot="150462">
            <a:off x="7700866" y="3586331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0"/>
                                        <p:tgtEl>
                                          <p:spTgt spid="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4" name="Google Shape;1584;p65"/>
          <p:cNvSpPr/>
          <p:nvPr/>
        </p:nvSpPr>
        <p:spPr>
          <a:xfrm>
            <a:off x="3355755" y="5290261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Buscar por palabra clave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85" name="Google Shape;1585;p65"/>
          <p:cNvSpPr/>
          <p:nvPr/>
        </p:nvSpPr>
        <p:spPr>
          <a:xfrm>
            <a:off x="2330569" y="5238925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evento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86" name="Google Shape;1586;p65"/>
          <p:cNvSpPr txBox="1"/>
          <p:nvPr/>
        </p:nvSpPr>
        <p:spPr>
          <a:xfrm rot="-295827">
            <a:off x="3985985" y="5552437"/>
            <a:ext cx="353708" cy="410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87" name="Google Shape;1587;p65"/>
          <p:cNvSpPr txBox="1"/>
          <p:nvPr/>
        </p:nvSpPr>
        <p:spPr>
          <a:xfrm rot="151567">
            <a:off x="2918522" y="5464591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88" name="Google Shape;1588;p65"/>
          <p:cNvSpPr/>
          <p:nvPr/>
        </p:nvSpPr>
        <p:spPr>
          <a:xfrm>
            <a:off x="3324360" y="4456687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Actualizar info de contacto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89" name="Google Shape;1589;p65"/>
          <p:cNvSpPr txBox="1"/>
          <p:nvPr/>
        </p:nvSpPr>
        <p:spPr>
          <a:xfrm rot="-295827">
            <a:off x="3934999" y="4683826"/>
            <a:ext cx="353708" cy="410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0" name="Google Shape;1590;p65"/>
          <p:cNvSpPr/>
          <p:nvPr/>
        </p:nvSpPr>
        <p:spPr>
          <a:xfrm>
            <a:off x="5583139" y="5261229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RTF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1" name="Google Shape;1591;p65"/>
          <p:cNvSpPr/>
          <p:nvPr/>
        </p:nvSpPr>
        <p:spPr>
          <a:xfrm>
            <a:off x="5583132" y="3723965"/>
            <a:ext cx="890800" cy="65079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 correo RTF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2" name="Google Shape;1592;p65"/>
          <p:cNvSpPr/>
          <p:nvPr/>
        </p:nvSpPr>
        <p:spPr>
          <a:xfrm>
            <a:off x="6746428" y="5288333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Vista Mensual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3" name="Google Shape;1593;p65"/>
          <p:cNvSpPr txBox="1"/>
          <p:nvPr/>
        </p:nvSpPr>
        <p:spPr>
          <a:xfrm rot="151567">
            <a:off x="7342954" y="5524596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4" name="Google Shape;1594;p65"/>
          <p:cNvSpPr txBox="1"/>
          <p:nvPr/>
        </p:nvSpPr>
        <p:spPr>
          <a:xfrm rot="151567">
            <a:off x="6108211" y="3997736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5" name="Google Shape;1595;p65"/>
          <p:cNvSpPr txBox="1"/>
          <p:nvPr/>
        </p:nvSpPr>
        <p:spPr>
          <a:xfrm rot="151567">
            <a:off x="6128915" y="5493777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6" name="Google Shape;1596;p65"/>
          <p:cNvSpPr/>
          <p:nvPr/>
        </p:nvSpPr>
        <p:spPr>
          <a:xfrm>
            <a:off x="209882" y="4461959"/>
            <a:ext cx="890799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Enviar 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7" name="Google Shape;1597;p65"/>
          <p:cNvSpPr/>
          <p:nvPr/>
        </p:nvSpPr>
        <p:spPr>
          <a:xfrm>
            <a:off x="203901" y="5259040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Abrir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correo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8" name="Google Shape;1598;p65"/>
          <p:cNvSpPr/>
          <p:nvPr/>
        </p:nvSpPr>
        <p:spPr>
          <a:xfrm>
            <a:off x="1189121" y="4457448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Borrar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599" name="Google Shape;1599;p65"/>
          <p:cNvSpPr/>
          <p:nvPr/>
        </p:nvSpPr>
        <p:spPr>
          <a:xfrm>
            <a:off x="1157193" y="5308549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contacto básico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0" name="Google Shape;1600;p65"/>
          <p:cNvSpPr txBox="1"/>
          <p:nvPr/>
        </p:nvSpPr>
        <p:spPr>
          <a:xfrm>
            <a:off x="1763092" y="4724433"/>
            <a:ext cx="354000" cy="4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1" name="Google Shape;1601;p65"/>
          <p:cNvSpPr txBox="1"/>
          <p:nvPr/>
        </p:nvSpPr>
        <p:spPr>
          <a:xfrm rot="463636">
            <a:off x="839473" y="5465269"/>
            <a:ext cx="354015" cy="410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2" name="Google Shape;1602;p65"/>
          <p:cNvSpPr txBox="1"/>
          <p:nvPr/>
        </p:nvSpPr>
        <p:spPr>
          <a:xfrm rot="151567">
            <a:off x="747146" y="4768171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3" name="Google Shape;1603;p65"/>
          <p:cNvSpPr txBox="1"/>
          <p:nvPr/>
        </p:nvSpPr>
        <p:spPr>
          <a:xfrm rot="151567">
            <a:off x="1763383" y="5624559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604" name="Google Shape;1604;p65"/>
          <p:cNvCxnSpPr/>
          <p:nvPr/>
        </p:nvCxnSpPr>
        <p:spPr>
          <a:xfrm>
            <a:off x="86633" y="6086067"/>
            <a:ext cx="11287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05" name="Google Shape;1605;p65"/>
          <p:cNvCxnSpPr/>
          <p:nvPr/>
        </p:nvCxnSpPr>
        <p:spPr>
          <a:xfrm rot="10800000">
            <a:off x="90633" y="4279095"/>
            <a:ext cx="0" cy="1792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06" name="Google Shape;1606;p65"/>
          <p:cNvSpPr/>
          <p:nvPr/>
        </p:nvSpPr>
        <p:spPr>
          <a:xfrm>
            <a:off x="2312344" y="4420179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Buffer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07" name="Google Shape;1607;p65"/>
          <p:cNvSpPr txBox="1"/>
          <p:nvPr/>
        </p:nvSpPr>
        <p:spPr>
          <a:xfrm rot="151567">
            <a:off x="2918534" y="4736189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608" name="Google Shape;1608;p65"/>
          <p:cNvCxnSpPr/>
          <p:nvPr/>
        </p:nvCxnSpPr>
        <p:spPr>
          <a:xfrm rot="10800000">
            <a:off x="2227567" y="4279095"/>
            <a:ext cx="0" cy="1792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09" name="Google Shape;1609;p65"/>
          <p:cNvCxnSpPr/>
          <p:nvPr/>
        </p:nvCxnSpPr>
        <p:spPr>
          <a:xfrm rot="10800000">
            <a:off x="4444400" y="4279095"/>
            <a:ext cx="0" cy="1792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10" name="Google Shape;1610;p65"/>
          <p:cNvSpPr/>
          <p:nvPr/>
        </p:nvSpPr>
        <p:spPr>
          <a:xfrm rot="-424435">
            <a:off x="4568768" y="5290576"/>
            <a:ext cx="889973" cy="650189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Mover correo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1" name="Google Shape;1611;p65"/>
          <p:cNvSpPr/>
          <p:nvPr/>
        </p:nvSpPr>
        <p:spPr>
          <a:xfrm>
            <a:off x="5551700" y="4459000"/>
            <a:ext cx="890000" cy="650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Crear  folder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2" name="Google Shape;1612;p65"/>
          <p:cNvSpPr txBox="1"/>
          <p:nvPr/>
        </p:nvSpPr>
        <p:spPr>
          <a:xfrm>
            <a:off x="6148380" y="4705340"/>
            <a:ext cx="353600" cy="4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3" name="Google Shape;1613;p65"/>
          <p:cNvSpPr txBox="1"/>
          <p:nvPr/>
        </p:nvSpPr>
        <p:spPr>
          <a:xfrm rot="-296161">
            <a:off x="5109898" y="5457099"/>
            <a:ext cx="353309" cy="410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4" name="Google Shape;1614;p65"/>
          <p:cNvSpPr/>
          <p:nvPr/>
        </p:nvSpPr>
        <p:spPr>
          <a:xfrm>
            <a:off x="4582944" y="4439279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Buffer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5" name="Google Shape;1615;p65"/>
          <p:cNvSpPr txBox="1"/>
          <p:nvPr/>
        </p:nvSpPr>
        <p:spPr>
          <a:xfrm rot="151567">
            <a:off x="5189134" y="4755289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616" name="Google Shape;1616;p65"/>
          <p:cNvCxnSpPr/>
          <p:nvPr/>
        </p:nvCxnSpPr>
        <p:spPr>
          <a:xfrm rot="10800000">
            <a:off x="6661233" y="4248908"/>
            <a:ext cx="0" cy="1792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17" name="Google Shape;1617;p65"/>
          <p:cNvCxnSpPr/>
          <p:nvPr/>
        </p:nvCxnSpPr>
        <p:spPr>
          <a:xfrm rot="10800000">
            <a:off x="8876700" y="4279108"/>
            <a:ext cx="0" cy="1792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18" name="Google Shape;1618;p65"/>
          <p:cNvSpPr/>
          <p:nvPr/>
        </p:nvSpPr>
        <p:spPr>
          <a:xfrm>
            <a:off x="6744115" y="4513375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Buffer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19" name="Google Shape;1619;p65"/>
          <p:cNvSpPr txBox="1"/>
          <p:nvPr/>
        </p:nvSpPr>
        <p:spPr>
          <a:xfrm rot="151567">
            <a:off x="7350305" y="4829385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0" name="Google Shape;1620;p65"/>
          <p:cNvSpPr/>
          <p:nvPr/>
        </p:nvSpPr>
        <p:spPr>
          <a:xfrm>
            <a:off x="8990648" y="5240300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Ver lista de eventos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1" name="Google Shape;1621;p65"/>
          <p:cNvSpPr txBox="1"/>
          <p:nvPr/>
        </p:nvSpPr>
        <p:spPr>
          <a:xfrm rot="-296081">
            <a:off x="9553925" y="5491500"/>
            <a:ext cx="311555" cy="362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2" name="Google Shape;1622;p65"/>
          <p:cNvSpPr/>
          <p:nvPr/>
        </p:nvSpPr>
        <p:spPr>
          <a:xfrm>
            <a:off x="7733283" y="4434516"/>
            <a:ext cx="963600" cy="704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Actualizar contenido/lugar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3" name="Google Shape;1623;p65"/>
          <p:cNvSpPr txBox="1"/>
          <p:nvPr/>
        </p:nvSpPr>
        <p:spPr>
          <a:xfrm>
            <a:off x="8389468" y="4720875"/>
            <a:ext cx="322000" cy="3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4" name="Google Shape;1624;p65"/>
          <p:cNvSpPr/>
          <p:nvPr/>
        </p:nvSpPr>
        <p:spPr>
          <a:xfrm>
            <a:off x="7722433" y="5259297"/>
            <a:ext cx="966400" cy="706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Configurar servidor Prod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5" name="Google Shape;1625;p65"/>
          <p:cNvSpPr txBox="1"/>
          <p:nvPr/>
        </p:nvSpPr>
        <p:spPr>
          <a:xfrm rot="150462">
            <a:off x="8305166" y="5518248"/>
            <a:ext cx="383967" cy="44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6" name="Google Shape;1626;p65"/>
          <p:cNvSpPr/>
          <p:nvPr/>
        </p:nvSpPr>
        <p:spPr>
          <a:xfrm>
            <a:off x="8985035" y="4471575"/>
            <a:ext cx="890800" cy="650800"/>
          </a:xfrm>
          <a:prstGeom prst="snip1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Buffer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7" name="Google Shape;1627;p65"/>
          <p:cNvSpPr txBox="1"/>
          <p:nvPr/>
        </p:nvSpPr>
        <p:spPr>
          <a:xfrm rot="151567">
            <a:off x="9591225" y="4787585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8" name="Google Shape;1628;p65"/>
          <p:cNvSpPr/>
          <p:nvPr/>
        </p:nvSpPr>
        <p:spPr>
          <a:xfrm>
            <a:off x="9932732" y="5245100"/>
            <a:ext cx="1074400" cy="650800"/>
          </a:xfrm>
          <a:prstGeom prst="snip1Rect">
            <a:avLst>
              <a:gd name="adj" fmla="val 16667"/>
            </a:avLst>
          </a:prstGeom>
          <a:solidFill>
            <a:srgbClr val="FCE5CD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Pase a Producción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29" name="Google Shape;1629;p65"/>
          <p:cNvSpPr txBox="1"/>
          <p:nvPr/>
        </p:nvSpPr>
        <p:spPr>
          <a:xfrm rot="151567">
            <a:off x="10646738" y="5561119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8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30" name="Google Shape;1630;p65"/>
          <p:cNvSpPr/>
          <p:nvPr/>
        </p:nvSpPr>
        <p:spPr>
          <a:xfrm>
            <a:off x="9932732" y="4432300"/>
            <a:ext cx="1074400" cy="650800"/>
          </a:xfrm>
          <a:prstGeom prst="snip1Rect">
            <a:avLst>
              <a:gd name="adj" fmla="val 16667"/>
            </a:avLst>
          </a:prstGeom>
          <a:solidFill>
            <a:srgbClr val="FCE5CD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r>
              <a:rPr kumimoji="0" lang="en-GB" sz="1065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Correciones Pase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31" name="Google Shape;1631;p65"/>
          <p:cNvSpPr txBox="1"/>
          <p:nvPr/>
        </p:nvSpPr>
        <p:spPr>
          <a:xfrm rot="151567">
            <a:off x="10646738" y="4748319"/>
            <a:ext cx="353943" cy="410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/>
                <a:ea typeface="Comic Sans MS" panose="030F0702030302020204"/>
                <a:cs typeface="Comic Sans MS" panose="030F0702030302020204"/>
                <a:sym typeface="Comic Sans MS" panose="030F070203030202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632" name="Google Shape;1632;p65"/>
          <p:cNvCxnSpPr/>
          <p:nvPr/>
        </p:nvCxnSpPr>
        <p:spPr>
          <a:xfrm rot="10800000">
            <a:off x="11069033" y="4279108"/>
            <a:ext cx="0" cy="17928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33" name="Google Shape;1633;p65"/>
          <p:cNvCxnSpPr/>
          <p:nvPr/>
        </p:nvCxnSpPr>
        <p:spPr>
          <a:xfrm rot="10800000" flipH="1">
            <a:off x="1225067" y="112133"/>
            <a:ext cx="27200" cy="28812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34" name="Google Shape;1634;p65"/>
          <p:cNvSpPr txBox="1"/>
          <p:nvPr/>
        </p:nvSpPr>
        <p:spPr>
          <a:xfrm>
            <a:off x="525867" y="-105400"/>
            <a:ext cx="67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120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35" name="Google Shape;1635;p65"/>
          <p:cNvSpPr txBox="1"/>
          <p:nvPr/>
        </p:nvSpPr>
        <p:spPr>
          <a:xfrm>
            <a:off x="525867" y="1351967"/>
            <a:ext cx="67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60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36" name="Google Shape;1636;p65"/>
          <p:cNvSpPr txBox="1"/>
          <p:nvPr/>
        </p:nvSpPr>
        <p:spPr>
          <a:xfrm>
            <a:off x="525867" y="2774367"/>
            <a:ext cx="67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637" name="Google Shape;1637;p65"/>
          <p:cNvCxnSpPr/>
          <p:nvPr/>
        </p:nvCxnSpPr>
        <p:spPr>
          <a:xfrm>
            <a:off x="1225067" y="2993333"/>
            <a:ext cx="42100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38" name="Google Shape;1638;p65"/>
          <p:cNvSpPr txBox="1"/>
          <p:nvPr/>
        </p:nvSpPr>
        <p:spPr>
          <a:xfrm>
            <a:off x="652259" y="6009600"/>
            <a:ext cx="14352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 panose="020B0604020202020204"/>
              <a:buNone/>
              <a:defRPr/>
            </a:pPr>
            <a:r>
              <a:rPr kumimoji="0" lang="en-GB" sz="1465" b="0" i="0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Sprint 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39" name="Google Shape;1639;p65"/>
          <p:cNvSpPr txBox="1"/>
          <p:nvPr/>
        </p:nvSpPr>
        <p:spPr>
          <a:xfrm>
            <a:off x="2740164" y="6058800"/>
            <a:ext cx="96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 panose="020B0604020202020204"/>
              <a:buNone/>
              <a:defRPr/>
            </a:pPr>
            <a:r>
              <a:rPr kumimoji="0" lang="en-GB" sz="1465" b="0" i="0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Sprint 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40" name="Google Shape;1640;p65"/>
          <p:cNvSpPr txBox="1"/>
          <p:nvPr/>
        </p:nvSpPr>
        <p:spPr>
          <a:xfrm>
            <a:off x="5247031" y="6126903"/>
            <a:ext cx="96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 panose="020B0604020202020204"/>
              <a:buNone/>
              <a:defRPr/>
            </a:pPr>
            <a:r>
              <a:rPr kumimoji="0" lang="en-GB" sz="1465" b="0" i="0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Sprint 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41" name="Google Shape;1641;p65"/>
          <p:cNvSpPr txBox="1"/>
          <p:nvPr/>
        </p:nvSpPr>
        <p:spPr>
          <a:xfrm>
            <a:off x="7423064" y="6098469"/>
            <a:ext cx="96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 panose="020B0604020202020204"/>
              <a:buNone/>
              <a:defRPr/>
            </a:pPr>
            <a:r>
              <a:rPr kumimoji="0" lang="en-GB" sz="1465" b="0" i="0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Sprint 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42" name="Google Shape;1642;p65"/>
          <p:cNvSpPr txBox="1"/>
          <p:nvPr/>
        </p:nvSpPr>
        <p:spPr>
          <a:xfrm>
            <a:off x="9518631" y="6121169"/>
            <a:ext cx="96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67"/>
              <a:buFont typeface="Arial" panose="020B0604020202020204"/>
              <a:buNone/>
              <a:defRPr/>
            </a:pPr>
            <a:r>
              <a:rPr kumimoji="0" lang="en-GB" sz="1465" b="0" i="0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Sprint 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cxnSp>
        <p:nvCxnSpPr>
          <p:cNvPr id="1643" name="Google Shape;1643;p65"/>
          <p:cNvCxnSpPr/>
          <p:nvPr/>
        </p:nvCxnSpPr>
        <p:spPr>
          <a:xfrm rot="10800000">
            <a:off x="2865057" y="2982984"/>
            <a:ext cx="0" cy="178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44" name="Google Shape;1644;p65"/>
          <p:cNvCxnSpPr/>
          <p:nvPr/>
        </p:nvCxnSpPr>
        <p:spPr>
          <a:xfrm rot="10800000">
            <a:off x="3680060" y="3000997"/>
            <a:ext cx="0" cy="178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45" name="Google Shape;1645;p65"/>
          <p:cNvCxnSpPr/>
          <p:nvPr/>
        </p:nvCxnSpPr>
        <p:spPr>
          <a:xfrm rot="10800000">
            <a:off x="4492863" y="3000997"/>
            <a:ext cx="0" cy="178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46" name="Google Shape;1646;p65"/>
          <p:cNvCxnSpPr/>
          <p:nvPr/>
        </p:nvCxnSpPr>
        <p:spPr>
          <a:xfrm rot="10800000">
            <a:off x="5407267" y="3000997"/>
            <a:ext cx="0" cy="178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47" name="Google Shape;1647;p65"/>
          <p:cNvCxnSpPr/>
          <p:nvPr/>
        </p:nvCxnSpPr>
        <p:spPr>
          <a:xfrm>
            <a:off x="1280533" y="142267"/>
            <a:ext cx="4183200" cy="2874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1648" name="Google Shape;1648;p65"/>
          <p:cNvCxnSpPr/>
          <p:nvPr/>
        </p:nvCxnSpPr>
        <p:spPr>
          <a:xfrm rot="10800000">
            <a:off x="1952857" y="2982984"/>
            <a:ext cx="0" cy="17800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49" name="Google Shape;1649;p65"/>
          <p:cNvSpPr txBox="1"/>
          <p:nvPr/>
        </p:nvSpPr>
        <p:spPr>
          <a:xfrm>
            <a:off x="1763100" y="3100000"/>
            <a:ext cx="3416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50" name="Google Shape;1650;p65"/>
          <p:cNvSpPr txBox="1"/>
          <p:nvPr/>
        </p:nvSpPr>
        <p:spPr>
          <a:xfrm>
            <a:off x="2721583" y="3100000"/>
            <a:ext cx="3416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51" name="Google Shape;1651;p65"/>
          <p:cNvSpPr txBox="1"/>
          <p:nvPr/>
        </p:nvSpPr>
        <p:spPr>
          <a:xfrm>
            <a:off x="3509249" y="3085067"/>
            <a:ext cx="3416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3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52" name="Google Shape;1652;p65"/>
          <p:cNvSpPr txBox="1"/>
          <p:nvPr/>
        </p:nvSpPr>
        <p:spPr>
          <a:xfrm>
            <a:off x="4330166" y="3057315"/>
            <a:ext cx="341599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4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53" name="Google Shape;1653;p65"/>
          <p:cNvSpPr txBox="1"/>
          <p:nvPr/>
        </p:nvSpPr>
        <p:spPr>
          <a:xfrm>
            <a:off x="5226960" y="3063567"/>
            <a:ext cx="3416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5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54" name="Google Shape;1654;p65"/>
          <p:cNvSpPr/>
          <p:nvPr/>
        </p:nvSpPr>
        <p:spPr>
          <a:xfrm flipH="1">
            <a:off x="2008461" y="809000"/>
            <a:ext cx="178000" cy="178000"/>
          </a:xfrm>
          <a:prstGeom prst="ellipse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55" name="Google Shape;1655;p65"/>
          <p:cNvSpPr/>
          <p:nvPr/>
        </p:nvSpPr>
        <p:spPr>
          <a:xfrm flipH="1">
            <a:off x="2890161" y="1339467"/>
            <a:ext cx="178000" cy="178000"/>
          </a:xfrm>
          <a:prstGeom prst="ellipse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56" name="Google Shape;1656;p65"/>
          <p:cNvSpPr/>
          <p:nvPr/>
        </p:nvSpPr>
        <p:spPr>
          <a:xfrm flipH="1">
            <a:off x="3712161" y="1666933"/>
            <a:ext cx="178000" cy="178000"/>
          </a:xfrm>
          <a:prstGeom prst="ellipse">
            <a:avLst/>
          </a:prstGeom>
          <a:solidFill>
            <a:srgbClr val="6AA84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cxnSp>
        <p:nvCxnSpPr>
          <p:cNvPr id="1657" name="Google Shape;1657;p65"/>
          <p:cNvCxnSpPr>
            <a:stCxn id="1634" idx="3"/>
            <a:endCxn id="1654" idx="7"/>
          </p:cNvCxnSpPr>
          <p:nvPr/>
        </p:nvCxnSpPr>
        <p:spPr>
          <a:xfrm>
            <a:off x="1202267" y="122000"/>
            <a:ext cx="832200" cy="7131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58" name="Google Shape;1658;p65"/>
          <p:cNvCxnSpPr>
            <a:stCxn id="1654" idx="3"/>
            <a:endCxn id="1655" idx="1"/>
          </p:cNvCxnSpPr>
          <p:nvPr/>
        </p:nvCxnSpPr>
        <p:spPr>
          <a:xfrm>
            <a:off x="2160393" y="960933"/>
            <a:ext cx="881700" cy="40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59" name="Google Shape;1659;p65"/>
          <p:cNvCxnSpPr>
            <a:stCxn id="1655" idx="2"/>
            <a:endCxn id="1656" idx="2"/>
          </p:cNvCxnSpPr>
          <p:nvPr/>
        </p:nvCxnSpPr>
        <p:spPr>
          <a:xfrm>
            <a:off x="3068161" y="1428467"/>
            <a:ext cx="822000" cy="32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60" name="Google Shape;1660;p65"/>
          <p:cNvSpPr txBox="1"/>
          <p:nvPr/>
        </p:nvSpPr>
        <p:spPr>
          <a:xfrm>
            <a:off x="525867" y="402600"/>
            <a:ext cx="676400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100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61" name="Google Shape;1661;p65"/>
          <p:cNvSpPr txBox="1"/>
          <p:nvPr/>
        </p:nvSpPr>
        <p:spPr>
          <a:xfrm>
            <a:off x="525867" y="910600"/>
            <a:ext cx="676400" cy="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80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62" name="Google Shape;1662;p65"/>
          <p:cNvSpPr txBox="1"/>
          <p:nvPr/>
        </p:nvSpPr>
        <p:spPr>
          <a:xfrm>
            <a:off x="525867" y="1859967"/>
            <a:ext cx="67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40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63" name="Google Shape;1663;p65"/>
          <p:cNvSpPr txBox="1"/>
          <p:nvPr/>
        </p:nvSpPr>
        <p:spPr>
          <a:xfrm>
            <a:off x="525867" y="2266367"/>
            <a:ext cx="676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20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64" name="Google Shape;1664;p65"/>
          <p:cNvSpPr/>
          <p:nvPr/>
        </p:nvSpPr>
        <p:spPr>
          <a:xfrm>
            <a:off x="6809233" y="2133000"/>
            <a:ext cx="1067600" cy="178000"/>
          </a:xfrm>
          <a:prstGeom prst="snip1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endParaRPr kumimoji="0" sz="1065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65" name="Google Shape;1665;p65"/>
          <p:cNvSpPr/>
          <p:nvPr/>
        </p:nvSpPr>
        <p:spPr>
          <a:xfrm>
            <a:off x="6810780" y="1768388"/>
            <a:ext cx="1064400" cy="178000"/>
          </a:xfrm>
          <a:prstGeom prst="snip1Rect">
            <a:avLst>
              <a:gd name="adj" fmla="val 16667"/>
            </a:avLst>
          </a:prstGeom>
          <a:solidFill>
            <a:srgbClr val="FFFF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endParaRPr kumimoji="0" sz="1065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66" name="Google Shape;1666;p65"/>
          <p:cNvSpPr/>
          <p:nvPr/>
        </p:nvSpPr>
        <p:spPr>
          <a:xfrm>
            <a:off x="6819051" y="2521400"/>
            <a:ext cx="1064400" cy="178000"/>
          </a:xfrm>
          <a:prstGeom prst="snip1Rect">
            <a:avLst>
              <a:gd name="adj" fmla="val 16667"/>
            </a:avLst>
          </a:prstGeom>
          <a:solidFill>
            <a:srgbClr val="FF9900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endParaRPr kumimoji="0" sz="1065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67" name="Google Shape;1667;p65"/>
          <p:cNvSpPr/>
          <p:nvPr/>
        </p:nvSpPr>
        <p:spPr>
          <a:xfrm>
            <a:off x="6819051" y="2838425"/>
            <a:ext cx="1064400" cy="178000"/>
          </a:xfrm>
          <a:prstGeom prst="snip1Rect">
            <a:avLst>
              <a:gd name="adj" fmla="val 16667"/>
            </a:avLst>
          </a:prstGeom>
          <a:solidFill>
            <a:srgbClr val="FCE5CD"/>
          </a:solidFill>
          <a:ln w="9525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67"/>
              <a:buFont typeface="Arial" panose="020B0604020202020204"/>
              <a:buNone/>
              <a:defRPr/>
            </a:pPr>
            <a:endParaRPr kumimoji="0" sz="1065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668" name="Google Shape;1668;p65"/>
          <p:cNvSpPr txBox="1"/>
          <p:nvPr/>
        </p:nvSpPr>
        <p:spPr>
          <a:xfrm>
            <a:off x="7990933" y="1618659"/>
            <a:ext cx="2342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Historias de usuario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69" name="Google Shape;1669;p65"/>
          <p:cNvSpPr txBox="1"/>
          <p:nvPr/>
        </p:nvSpPr>
        <p:spPr>
          <a:xfrm>
            <a:off x="7990933" y="1994600"/>
            <a:ext cx="2342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Tareas de arquitectura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70" name="Google Shape;1670;p65"/>
          <p:cNvSpPr txBox="1"/>
          <p:nvPr/>
        </p:nvSpPr>
        <p:spPr>
          <a:xfrm>
            <a:off x="7990933" y="2299400"/>
            <a:ext cx="42796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Trabajo emergente (patrón de interrupción)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71" name="Google Shape;1671;p65"/>
          <p:cNvSpPr txBox="1"/>
          <p:nvPr/>
        </p:nvSpPr>
        <p:spPr>
          <a:xfrm>
            <a:off x="7990933" y="2646884"/>
            <a:ext cx="42796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Trabajo fuera de la defición de DONE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72" name="Google Shape;1672;p65"/>
          <p:cNvSpPr txBox="1"/>
          <p:nvPr/>
        </p:nvSpPr>
        <p:spPr>
          <a:xfrm>
            <a:off x="2740167" y="116100"/>
            <a:ext cx="9701200" cy="7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r>
              <a:rPr kumimoji="0" lang="en-GB" sz="2400" b="1" i="1" u="none" strike="noStrike" kern="0" cap="none" spc="0" normalizeH="0" baseline="0" noProof="0">
                <a:ln>
                  <a:noFill/>
                </a:ln>
                <a:solidFill>
                  <a:srgbClr val="666666"/>
                </a:solidFill>
                <a:effectLst/>
                <a:uLnTx/>
                <a:uFillTx/>
                <a:latin typeface="Roboto" panose="02000000000000000000"/>
                <a:ea typeface="Roboto" panose="02000000000000000000"/>
                <a:cs typeface="Roboto" panose="02000000000000000000"/>
                <a:sym typeface="Roboto" panose="02000000000000000000"/>
              </a:rPr>
              <a:t>“Como product Owner, puedo actualizar y compartir el pronóstico  de entrega semanalmente para alinear las expectativas de los involucrados”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 panose="020B0604020202020204"/>
              <a:buNone/>
              <a:defRPr/>
            </a:pPr>
            <a:endParaRPr kumimoji="0" sz="2400" b="1" i="1" u="none" strike="noStrike" kern="0" cap="none" spc="0" normalizeH="0" baseline="0" noProof="0">
              <a:ln>
                <a:noFill/>
              </a:ln>
              <a:solidFill>
                <a:srgbClr val="666666"/>
              </a:solidFill>
              <a:effectLst/>
              <a:uLnTx/>
              <a:uFillTx/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1673" name="Google Shape;1673;p65"/>
          <p:cNvSpPr txBox="1"/>
          <p:nvPr/>
        </p:nvSpPr>
        <p:spPr>
          <a:xfrm rot="-5400000">
            <a:off x="-473565" y="1528533"/>
            <a:ext cx="15752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Story Points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674" name="Google Shape;1674;p65"/>
          <p:cNvSpPr txBox="1"/>
          <p:nvPr/>
        </p:nvSpPr>
        <p:spPr>
          <a:xfrm>
            <a:off x="2917600" y="3391049"/>
            <a:ext cx="15752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 panose="020B0604020202020204"/>
              <a:buNone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Sprints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" name="Google Shape;1679;p66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0" y="196892"/>
            <a:ext cx="12192000" cy="6464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ción Rojo Viv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13824</Words>
  <Application>WPS Presentation</Application>
  <PresentationFormat>Widescreen</PresentationFormat>
  <Paragraphs>945</Paragraphs>
  <Slides>100</Slides>
  <Notes>100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8</vt:i4>
      </vt:variant>
      <vt:variant>
        <vt:lpstr>幻灯片标题</vt:lpstr>
      </vt:variant>
      <vt:variant>
        <vt:i4>100</vt:i4>
      </vt:variant>
    </vt:vector>
  </HeadingPairs>
  <TitlesOfParts>
    <vt:vector size="124" baseType="lpstr">
      <vt:lpstr>Arial</vt:lpstr>
      <vt:lpstr>SimSun</vt:lpstr>
      <vt:lpstr>Wingdings</vt:lpstr>
      <vt:lpstr>Arial</vt:lpstr>
      <vt:lpstr>Barlow SemiBold</vt:lpstr>
      <vt:lpstr>Barlow</vt:lpstr>
      <vt:lpstr>Calibri</vt:lpstr>
      <vt:lpstr>Barlow Medium</vt:lpstr>
      <vt:lpstr>Times New Roman</vt:lpstr>
      <vt:lpstr>Rockwell</vt:lpstr>
      <vt:lpstr>Microsoft YaHei</vt:lpstr>
      <vt:lpstr>Arial Unicode MS</vt:lpstr>
      <vt:lpstr>Noto Sans Symbols</vt:lpstr>
      <vt:lpstr>Segoe Print</vt:lpstr>
      <vt:lpstr>Comic Sans MS</vt:lpstr>
      <vt:lpstr>Roboto</vt:lpstr>
      <vt:lpstr>Principal Azul</vt:lpstr>
      <vt:lpstr>Sección Anaranajada</vt:lpstr>
      <vt:lpstr>Sección Rojo Vivo</vt:lpstr>
      <vt:lpstr>Tema de Office</vt:lpstr>
      <vt:lpstr>1_Tema de Office</vt:lpstr>
      <vt:lpstr>2_Tema de Office</vt:lpstr>
      <vt:lpstr>3_Tema de Office</vt:lpstr>
      <vt:lpstr>4_Tema de Office</vt:lpstr>
      <vt:lpstr>Áreas de conocimiento para la AP II metodologías ágiles y preparación para la certificación Scrum Master  - Semana 3</vt:lpstr>
      <vt:lpstr>Índice</vt:lpstr>
      <vt:lpstr>Roles del proceso Scrum</vt:lpstr>
      <vt:lpstr>PowerPoint 演示文稿</vt:lpstr>
      <vt:lpstr>PowerPoint 演示文稿</vt:lpstr>
      <vt:lpstr>PowerPoint 演示文稿</vt:lpstr>
      <vt:lpstr>Habilidades de un Scrum Master</vt:lpstr>
      <vt:lpstr>Scrum Master no es…</vt:lpstr>
      <vt:lpstr>Scrum Master</vt:lpstr>
      <vt:lpstr>Scrum Master</vt:lpstr>
      <vt:lpstr>Scrum Master</vt:lpstr>
      <vt:lpstr>Scrum Master debe… FACILITAR</vt:lpstr>
      <vt:lpstr>SCRUM MASTER | Facilitador</vt:lpstr>
      <vt:lpstr>Scrum Master</vt:lpstr>
      <vt:lpstr>Scrum Master debe… Asegurarse que Scrum Framework se esta hacienda como se debe.</vt:lpstr>
      <vt:lpstr>Debe saber a exactitud el SCRUM PROCESSS</vt:lpstr>
      <vt:lpstr>SCRUM MASTER |PROCESO SCRUM</vt:lpstr>
      <vt:lpstr>Scrum Master</vt:lpstr>
      <vt:lpstr>Scrum Master debe… Resolver los impedientos</vt:lpstr>
      <vt:lpstr>Resolver los impedientos</vt:lpstr>
      <vt:lpstr>Ejemplos de impedimientos</vt:lpstr>
      <vt:lpstr>SCRUM MASTER | IMPEDIMENTOS</vt:lpstr>
      <vt:lpstr>SCRUM MASTER | IMPEDIMENTOS</vt:lpstr>
      <vt:lpstr>PowerPoint 演示文稿</vt:lpstr>
      <vt:lpstr>SCRUM MASTER | IMPEDIMENTOS</vt:lpstr>
      <vt:lpstr>Scrum Master</vt:lpstr>
      <vt:lpstr>SCRUM MASTER | PROTEJE AL EQUIPO</vt:lpstr>
      <vt:lpstr>SCRUM MASTER | PROTEJE AL EQUIPO</vt:lpstr>
      <vt:lpstr>Scrum Master</vt:lpstr>
      <vt:lpstr>SCRUM MASTER | COACHING</vt:lpstr>
      <vt:lpstr>SCRUM MASTER | COACHING AL EQUIPO</vt:lpstr>
      <vt:lpstr>SCRUM MASTER | COACHING AL EQUIPO</vt:lpstr>
      <vt:lpstr>SCRUM MASTER | COACHING AL EQUIPO</vt:lpstr>
      <vt:lpstr>SCRUM MASTER | COACHING AL PRODUCT OWNER</vt:lpstr>
      <vt:lpstr>SCRUM MASTER | COACHING A LA ORGANIZACIÓN</vt:lpstr>
      <vt:lpstr>Scrum Master</vt:lpstr>
      <vt:lpstr>SCRUM MASTER | AUTORIDAD</vt:lpstr>
      <vt:lpstr>Resumen del Scrum master</vt:lpstr>
      <vt:lpstr>SCRUM MASTER | QUE NECESITA</vt:lpstr>
      <vt:lpstr>Habilidades de un Product Owner</vt:lpstr>
      <vt:lpstr>¿Qué es un Product Owner?</vt:lpstr>
      <vt:lpstr>El Product Owner es el dueño del “Qué”</vt:lpstr>
      <vt:lpstr>Un Product Owner Exitoso</vt:lpstr>
      <vt:lpstr>Product Owner - Backlog Grooming</vt:lpstr>
      <vt:lpstr>Responsabilidades del Product Owner- Backlog Grooming</vt:lpstr>
      <vt:lpstr>Confianza es la clave</vt:lpstr>
      <vt:lpstr>Creciendo como Product Owner</vt:lpstr>
      <vt:lpstr>El Product Owner hace un balance entre los atributos del producto</vt:lpstr>
      <vt:lpstr>Product Vision Board</vt:lpstr>
      <vt:lpstr>Liderazgo Ágil</vt:lpstr>
      <vt:lpstr>Qué hacemos primero?</vt:lpstr>
      <vt:lpstr>Moscow</vt:lpstr>
      <vt:lpstr>7 Product Dimensions </vt:lpstr>
      <vt:lpstr>7 Product Dimensions</vt:lpstr>
      <vt:lpstr>How to create a User story</vt:lpstr>
      <vt:lpstr>PowerPoint 演示文稿</vt:lpstr>
      <vt:lpstr>Definition of ready</vt:lpstr>
      <vt:lpstr>PowerPoint 演示文稿</vt:lpstr>
      <vt:lpstr>Definición del Done</vt:lpstr>
      <vt:lpstr>Definition of Done (DoD)</vt:lpstr>
      <vt:lpstr>Ejemplos de criterios de aceptación</vt:lpstr>
      <vt:lpstr>Ejemplos: </vt:lpstr>
      <vt:lpstr>Ejemplos:</vt:lpstr>
      <vt:lpstr>PowerPoint 演示文稿</vt:lpstr>
      <vt:lpstr>Scrum desde el punto de vista del Product Owner</vt:lpstr>
      <vt:lpstr>Development team</vt:lpstr>
      <vt:lpstr>PowerPoint 演示文稿</vt:lpstr>
      <vt:lpstr>PowerPoint 演示文稿</vt:lpstr>
      <vt:lpstr>PowerPoint 演示文稿</vt:lpstr>
      <vt:lpstr>PowerPoint 演示文稿</vt:lpstr>
      <vt:lpstr>VALOR</vt:lpstr>
      <vt:lpstr>LEAN, AGILE, SCRUM…</vt:lpstr>
      <vt:lpstr>Remover el desperdicio</vt:lpstr>
      <vt:lpstr>How to improve t?</vt:lpstr>
      <vt:lpstr>Swarming</vt:lpstr>
      <vt:lpstr>Swarming</vt:lpstr>
      <vt:lpstr>Video Enjambre</vt:lpstr>
      <vt:lpstr>Swarming</vt:lpstr>
      <vt:lpstr>How to improve t?</vt:lpstr>
      <vt:lpstr>T-shape</vt:lpstr>
      <vt:lpstr>T-Shape</vt:lpstr>
      <vt:lpstr>How to improve t?</vt:lpstr>
      <vt:lpstr>Velocity Chart</vt:lpstr>
      <vt:lpstr>Product backlog ítems ready</vt:lpstr>
      <vt:lpstr>How to improve t?</vt:lpstr>
      <vt:lpstr>PowerPoint 演示文稿</vt:lpstr>
      <vt:lpstr>How to improve t?</vt:lpstr>
      <vt:lpstr>PowerPoint 演示文稿</vt:lpstr>
      <vt:lpstr>How to improve t?</vt:lpstr>
      <vt:lpstr>Clean Code</vt:lpstr>
      <vt:lpstr>How to improve t?</vt:lpstr>
      <vt:lpstr>Felicidad</vt:lpstr>
      <vt:lpstr>Ejemplo de BAC</vt:lpstr>
      <vt:lpstr>How to improve t?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Carlos Castro Torres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Áreas de conocimiento para la AP II metodologías ágiles y preparación para la certificación Scrum Master  - Semana 2</dc:title>
  <dc:creator>Microsoft Office User</dc:creator>
  <cp:lastModifiedBy>asis-ti</cp:lastModifiedBy>
  <cp:revision>6</cp:revision>
  <dcterms:created xsi:type="dcterms:W3CDTF">2018-06-20T21:30:00Z</dcterms:created>
  <dcterms:modified xsi:type="dcterms:W3CDTF">2023-07-04T16:09:20Z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AF862F0E4F5A463E9BFA0379E65F6E2F</vt:lpwstr>
  </property>
  <property fmtid="{D5CDD505-2E9C-101B-9397-08002B2CF9AE}" pid="3" name="KSOProductBuildVer">
    <vt:lpwstr>1033-11.2.0.11537</vt:lpwstr>
  </property>
</Properties>
</file>