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7" r:id="rId2"/>
    <p:sldMasterId id="2147483673" r:id="rId3"/>
    <p:sldMasterId id="2147483689" r:id="rId4"/>
    <p:sldMasterId id="2147483672" r:id="rId5"/>
  </p:sldMasterIdLst>
  <p:notesMasterIdLst>
    <p:notesMasterId r:id="rId34"/>
  </p:notesMasterIdLst>
  <p:handoutMasterIdLst>
    <p:handoutMasterId r:id="rId35"/>
  </p:handoutMasterIdLst>
  <p:sldIdLst>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9BB"/>
    <a:srgbClr val="6BAE45"/>
    <a:srgbClr val="9C247B"/>
    <a:srgbClr val="891C6C"/>
    <a:srgbClr val="EE9121"/>
    <a:srgbClr val="CE801C"/>
    <a:srgbClr val="CE2142"/>
    <a:srgbClr val="B41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5"/>
    <p:restoredTop sz="94107" autoAdjust="0"/>
  </p:normalViewPr>
  <p:slideViewPr>
    <p:cSldViewPr snapToGrid="0" snapToObjects="1">
      <p:cViewPr varScale="1">
        <p:scale>
          <a:sx n="108" d="100"/>
          <a:sy n="108" d="100"/>
        </p:scale>
        <p:origin x="678" y="114"/>
      </p:cViewPr>
      <p:guideLst/>
    </p:cSldViewPr>
  </p:slideViewPr>
  <p:notesTextViewPr>
    <p:cViewPr>
      <p:scale>
        <a:sx n="1" d="1"/>
        <a:sy n="1" d="1"/>
      </p:scale>
      <p:origin x="0" y="0"/>
    </p:cViewPr>
  </p:notesTextViewPr>
  <p:notesViewPr>
    <p:cSldViewPr snapToGrid="0" snapToObjects="1">
      <p:cViewPr varScale="1">
        <p:scale>
          <a:sx n="89" d="100"/>
          <a:sy n="89" d="100"/>
        </p:scale>
        <p:origin x="3672" y="17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1825A3-5E8D-E14B-9B75-FA6A73B1CFA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Date Placeholder 2">
            <a:extLst>
              <a:ext uri="{FF2B5EF4-FFF2-40B4-BE49-F238E27FC236}">
                <a16:creationId xmlns:a16="http://schemas.microsoft.com/office/drawing/2014/main" id="{12DF7451-E530-3440-AEB4-28294603F1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225DDB-9F0A-5540-BDCD-C25C272090A8}" type="datetimeFigureOut">
              <a:rPr lang="es-ES_tradnl" smtClean="0"/>
              <a:t>01/06/2023</a:t>
            </a:fld>
            <a:endParaRPr lang="es-ES_tradnl"/>
          </a:p>
        </p:txBody>
      </p:sp>
      <p:sp>
        <p:nvSpPr>
          <p:cNvPr id="4" name="Footer Placeholder 3">
            <a:extLst>
              <a:ext uri="{FF2B5EF4-FFF2-40B4-BE49-F238E27FC236}">
                <a16:creationId xmlns:a16="http://schemas.microsoft.com/office/drawing/2014/main" id="{2617B6FA-38E5-D047-9FE3-1588F5A05A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Slide Number Placeholder 4">
            <a:extLst>
              <a:ext uri="{FF2B5EF4-FFF2-40B4-BE49-F238E27FC236}">
                <a16:creationId xmlns:a16="http://schemas.microsoft.com/office/drawing/2014/main" id="{06A470E5-484E-A046-B2CD-96C06FD3BC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74EDB7E-5476-EF42-A43B-B3078DB47CF1}" type="slidenum">
              <a:rPr lang="es-ES_tradnl" smtClean="0"/>
              <a:t>‹Nº›</a:t>
            </a:fld>
            <a:endParaRPr lang="es-ES_tradnl"/>
          </a:p>
        </p:txBody>
      </p:sp>
    </p:spTree>
    <p:extLst>
      <p:ext uri="{BB962C8B-B14F-4D97-AF65-F5344CB8AC3E}">
        <p14:creationId xmlns:p14="http://schemas.microsoft.com/office/powerpoint/2010/main" val="2555223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E0CE42-6111-4931-9FD0-468445EC2323}" type="datetimeFigureOut">
              <a:rPr lang="es-CR" smtClean="0"/>
              <a:t>1/6/2023</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0113B-BF29-4C52-91DA-F135AB1E3C02}" type="slidenum">
              <a:rPr lang="es-CR" smtClean="0"/>
              <a:t>‹Nº›</a:t>
            </a:fld>
            <a:endParaRPr lang="es-CR"/>
          </a:p>
        </p:txBody>
      </p:sp>
    </p:spTree>
    <p:extLst>
      <p:ext uri="{BB962C8B-B14F-4D97-AF65-F5344CB8AC3E}">
        <p14:creationId xmlns:p14="http://schemas.microsoft.com/office/powerpoint/2010/main" val="2233226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itios.poder-judicial.go.cr/salaconstitucional/Constitucion%20Politica/Sentencias/1991/0351-91.htm"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_tradnl" altLang="es-MX" dirty="0"/>
              <a:t>"... se trata de reglas procedimiento propiamente dichas y en tanto que leyes de derecho público que regulan aspectos formales y no sustanciales, son de aplicación inmediata a todos los procesos, incluyendo los que se encuentran en curso."</a:t>
            </a:r>
            <a:r>
              <a:rPr lang="es-ES_tradnl" altLang="es-MX" b="1" dirty="0"/>
              <a:t> </a:t>
            </a:r>
            <a:r>
              <a:rPr lang="es-ES_tradnl" altLang="es-MX" b="1" u="sng" dirty="0">
                <a:hlinkClick r:id="rId3" action="ppaction://hlinkfile"/>
              </a:rPr>
              <a:t>Sentencia 351-91</a:t>
            </a:r>
            <a:endParaRPr lang="es-CR" altLang="es-MX" dirty="0"/>
          </a:p>
          <a:p>
            <a:endParaRPr lang="es-CR" dirty="0"/>
          </a:p>
        </p:txBody>
      </p:sp>
      <p:sp>
        <p:nvSpPr>
          <p:cNvPr id="4" name="Marcador de número de diapositiva 3"/>
          <p:cNvSpPr>
            <a:spLocks noGrp="1"/>
          </p:cNvSpPr>
          <p:nvPr>
            <p:ph type="sldNum" sz="quarter" idx="5"/>
          </p:nvPr>
        </p:nvSpPr>
        <p:spPr/>
        <p:txBody>
          <a:bodyPr/>
          <a:lstStyle/>
          <a:p>
            <a:fld id="{F0E0113B-BF29-4C52-91DA-F135AB1E3C02}" type="slidenum">
              <a:rPr lang="es-CR" smtClean="0"/>
              <a:t>25</a:t>
            </a:fld>
            <a:endParaRPr lang="es-CR"/>
          </a:p>
        </p:txBody>
      </p:sp>
    </p:spTree>
    <p:extLst>
      <p:ext uri="{BB962C8B-B14F-4D97-AF65-F5344CB8AC3E}">
        <p14:creationId xmlns:p14="http://schemas.microsoft.com/office/powerpoint/2010/main" val="3599504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141213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79842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1">
            <a:extLst>
              <a:ext uri="{FF2B5EF4-FFF2-40B4-BE49-F238E27FC236}">
                <a16:creationId xmlns:a16="http://schemas.microsoft.com/office/drawing/2014/main" id="{161B3AD4-AD00-9B40-916B-1D1F9695DEDA}"/>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3496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4279BB"/>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4279BB"/>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8" name="Picture 7">
            <a:extLst>
              <a:ext uri="{FF2B5EF4-FFF2-40B4-BE49-F238E27FC236}">
                <a16:creationId xmlns:a16="http://schemas.microsoft.com/office/drawing/2014/main" id="{42CCB668-9A55-8A41-B33F-0A67D76BB82A}"/>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1540028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ción Anaranjada: Separador">
    <p:bg>
      <p:bgPr>
        <a:solidFill>
          <a:srgbClr val="EE9121"/>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CE801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AA582429-6CE8-AC49-8162-9EF65ABB542D}"/>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894440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ción Anaranj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377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Sección Anaranj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271951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ección Anaranj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EE912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CE801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325549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ción Anaranj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EE912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8CF10F10-07BF-7E45-9611-97870879D996}"/>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1554818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ección Anaranj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EE9121"/>
                </a:solidFill>
              </a:defRPr>
            </a:lvl1pPr>
          </a:lstStyle>
          <a:p>
            <a:r>
              <a:rPr lang="en-US" dirty="0"/>
              <a:t>Click to edit Master title style</a:t>
            </a:r>
          </a:p>
        </p:txBody>
      </p:sp>
      <p:sp>
        <p:nvSpPr>
          <p:cNvPr id="5" name="Freeform 4">
            <a:extLst>
              <a:ext uri="{FF2B5EF4-FFF2-40B4-BE49-F238E27FC236}">
                <a16:creationId xmlns:a16="http://schemas.microsoft.com/office/drawing/2014/main" id="{CB66765A-7CB9-9841-9830-371157F3C11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Freeform 7">
            <a:extLst>
              <a:ext uri="{FF2B5EF4-FFF2-40B4-BE49-F238E27FC236}">
                <a16:creationId xmlns:a16="http://schemas.microsoft.com/office/drawing/2014/main" id="{3B595A84-F0E3-2048-887F-B8C0995BD6E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97773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ción Anaranj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4F0A02C-758C-B84A-8015-33AC1BE9AA37}"/>
              </a:ext>
            </a:extLst>
          </p:cNvPr>
          <p:cNvSpPr>
            <a:spLocks noGrp="1"/>
          </p:cNvSpPr>
          <p:nvPr>
            <p:ph type="pic" sz="quarter" idx="10"/>
          </p:nvPr>
        </p:nvSpPr>
        <p:spPr>
          <a:xfrm>
            <a:off x="-12700" y="0"/>
            <a:ext cx="12204700" cy="6858000"/>
          </a:xfrm>
        </p:spPr>
        <p:txBody>
          <a:bodyPr/>
          <a:lstStyle/>
          <a:p>
            <a:endParaRPr lang="es-ES_tradnl"/>
          </a:p>
        </p:txBody>
      </p:sp>
      <p:sp>
        <p:nvSpPr>
          <p:cNvPr id="4" name="Freeform 3">
            <a:extLst>
              <a:ext uri="{FF2B5EF4-FFF2-40B4-BE49-F238E27FC236}">
                <a16:creationId xmlns:a16="http://schemas.microsoft.com/office/drawing/2014/main" id="{33BABAB9-AD30-EE4F-A402-D43CEDD7F837}"/>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80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Freeform 4">
            <a:extLst>
              <a:ext uri="{FF2B5EF4-FFF2-40B4-BE49-F238E27FC236}">
                <a16:creationId xmlns:a16="http://schemas.microsoft.com/office/drawing/2014/main" id="{810EC7CD-66C0-754D-B02F-5644F706313A}"/>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EE9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4838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824631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ción Morada: Separador">
    <p:bg>
      <p:bgPr>
        <a:solidFill>
          <a:srgbClr val="9C247B"/>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891C6C"/>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517C5CA9-8C2F-064E-8AFD-14F1A3DF1E9F}"/>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1666410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ción Morada: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8892604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Sección Morada: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563949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Sección Morada: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9C247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891C6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Freeform 12">
            <a:extLst>
              <a:ext uri="{FF2B5EF4-FFF2-40B4-BE49-F238E27FC236}">
                <a16:creationId xmlns:a16="http://schemas.microsoft.com/office/drawing/2014/main" id="{8DAFE29A-0DDE-824E-A716-169A0662C46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Freeform 13">
            <a:extLst>
              <a:ext uri="{FF2B5EF4-FFF2-40B4-BE49-F238E27FC236}">
                <a16:creationId xmlns:a16="http://schemas.microsoft.com/office/drawing/2014/main" id="{F3277F2B-3158-5B4C-886F-69DB3486C096}"/>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426612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ción Morada: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9C247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1">
            <a:extLst>
              <a:ext uri="{FF2B5EF4-FFF2-40B4-BE49-F238E27FC236}">
                <a16:creationId xmlns:a16="http://schemas.microsoft.com/office/drawing/2014/main" id="{C16C1C93-C775-9344-978C-73E4D1EAA033}"/>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0834600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Sección Morada: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9C247B"/>
                </a:solidFill>
              </a:defRPr>
            </a:lvl1pPr>
          </a:lstStyle>
          <a:p>
            <a:r>
              <a:rPr lang="en-US" dirty="0"/>
              <a:t>Click to edit Master title style</a:t>
            </a:r>
          </a:p>
        </p:txBody>
      </p:sp>
      <p:sp>
        <p:nvSpPr>
          <p:cNvPr id="9" name="Freeform 8">
            <a:extLst>
              <a:ext uri="{FF2B5EF4-FFF2-40B4-BE49-F238E27FC236}">
                <a16:creationId xmlns:a16="http://schemas.microsoft.com/office/drawing/2014/main" id="{E8843C4A-22A8-F844-8ABE-5CA8E17F4DDD}"/>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0" name="Freeform 9">
            <a:extLst>
              <a:ext uri="{FF2B5EF4-FFF2-40B4-BE49-F238E27FC236}">
                <a16:creationId xmlns:a16="http://schemas.microsoft.com/office/drawing/2014/main" id="{74C2D563-B0D7-3744-A4E5-26CEC70004BF}"/>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560369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ción Morada: Fotografía Complet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060FAF9-0406-6743-A9D1-223F3FD09C91}"/>
              </a:ext>
            </a:extLst>
          </p:cNvPr>
          <p:cNvSpPr>
            <a:spLocks noGrp="1"/>
          </p:cNvSpPr>
          <p:nvPr>
            <p:ph type="pic" sz="quarter" idx="10"/>
          </p:nvPr>
        </p:nvSpPr>
        <p:spPr>
          <a:xfrm>
            <a:off x="-12659" y="1"/>
            <a:ext cx="12204659" cy="6858000"/>
          </a:xfrm>
        </p:spPr>
        <p:txBody>
          <a:bodyPr/>
          <a:lstStyle/>
          <a:p>
            <a:endParaRPr lang="es-ES_tradnl"/>
          </a:p>
        </p:txBody>
      </p:sp>
      <p:sp>
        <p:nvSpPr>
          <p:cNvPr id="6" name="Freeform 5">
            <a:extLst>
              <a:ext uri="{FF2B5EF4-FFF2-40B4-BE49-F238E27FC236}">
                <a16:creationId xmlns:a16="http://schemas.microsoft.com/office/drawing/2014/main" id="{4B4D430A-132F-244B-B0BC-AAE8E391A692}"/>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891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73CE1D25-DF2A-7144-BAC9-B0B5B225D5C4}"/>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9C24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88157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ción Rojo Vivo: Separador">
    <p:bg>
      <p:bgPr>
        <a:solidFill>
          <a:srgbClr val="CE2142"/>
        </a:solidFill>
        <a:effectLst/>
      </p:bgPr>
    </p:bg>
    <p:spTree>
      <p:nvGrpSpPr>
        <p:cNvPr id="1" name=""/>
        <p:cNvGrpSpPr/>
        <p:nvPr/>
      </p:nvGrpSpPr>
      <p:grpSpPr>
        <a:xfrm>
          <a:off x="0" y="0"/>
          <a:ext cx="0" cy="0"/>
          <a:chOff x="0" y="0"/>
          <a:chExt cx="0" cy="0"/>
        </a:xfrm>
      </p:grpSpPr>
      <p:sp>
        <p:nvSpPr>
          <p:cNvPr id="22" name="Picture Placeholder 11">
            <a:extLst>
              <a:ext uri="{FF2B5EF4-FFF2-40B4-BE49-F238E27FC236}">
                <a16:creationId xmlns:a16="http://schemas.microsoft.com/office/drawing/2014/main" id="{6999E94D-06D3-E341-8621-045E011C3BFB}"/>
              </a:ext>
            </a:extLst>
          </p:cNvPr>
          <p:cNvSpPr>
            <a:spLocks noGrp="1"/>
          </p:cNvSpPr>
          <p:nvPr>
            <p:ph type="pic" sz="quarter" idx="13"/>
          </p:nvPr>
        </p:nvSpPr>
        <p:spPr>
          <a:xfrm>
            <a:off x="7196547" y="-19585"/>
            <a:ext cx="5013871" cy="6893644"/>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2">
                <a:moveTo>
                  <a:pt x="1673" y="0"/>
                </a:moveTo>
                <a:lnTo>
                  <a:pt x="9963" y="8"/>
                </a:lnTo>
                <a:cubicBezTo>
                  <a:pt x="9964" y="1660"/>
                  <a:pt x="10000" y="9451"/>
                  <a:pt x="10000" y="10000"/>
                </a:cubicBezTo>
                <a:lnTo>
                  <a:pt x="2216" y="10002"/>
                </a:lnTo>
                <a:cubicBezTo>
                  <a:pt x="2330" y="9065"/>
                  <a:pt x="2232" y="8404"/>
                  <a:pt x="1382" y="6880"/>
                </a:cubicBezTo>
                <a:cubicBezTo>
                  <a:pt x="-1046" y="2494"/>
                  <a:pt x="162" y="1705"/>
                  <a:pt x="1673" y="0"/>
                </a:cubicBezTo>
                <a:close/>
              </a:path>
            </a:pathLst>
          </a:custGeom>
          <a:solidFill>
            <a:srgbClr val="B41C38"/>
          </a:solidFill>
        </p:spPr>
        <p:txBody>
          <a:bodyPr/>
          <a:lstStyle/>
          <a:p>
            <a:endParaRPr lang="es-ES_tradnl"/>
          </a:p>
        </p:txBody>
      </p:sp>
      <p:sp>
        <p:nvSpPr>
          <p:cNvPr id="2" name="Title 1">
            <a:extLst>
              <a:ext uri="{FF2B5EF4-FFF2-40B4-BE49-F238E27FC236}">
                <a16:creationId xmlns:a16="http://schemas.microsoft.com/office/drawing/2014/main" id="{23A0BFFD-E82A-DF4A-BFAD-921982BB6C31}"/>
              </a:ext>
            </a:extLst>
          </p:cNvPr>
          <p:cNvSpPr>
            <a:spLocks noGrp="1"/>
          </p:cNvSpPr>
          <p:nvPr>
            <p:ph type="ctrTitle"/>
          </p:nvPr>
        </p:nvSpPr>
        <p:spPr>
          <a:xfrm>
            <a:off x="551234" y="2075674"/>
            <a:ext cx="6219217" cy="2387600"/>
          </a:xfrm>
        </p:spPr>
        <p:txBody>
          <a:bodyPr anchor="b">
            <a:normAutofit/>
          </a:bodyPr>
          <a:lstStyle>
            <a:lvl1pPr algn="l">
              <a:defRPr sz="48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CD78CC9-E261-874C-807E-F03588E264AF}"/>
              </a:ext>
            </a:extLst>
          </p:cNvPr>
          <p:cNvSpPr>
            <a:spLocks noGrp="1"/>
          </p:cNvSpPr>
          <p:nvPr>
            <p:ph type="subTitle" idx="1"/>
          </p:nvPr>
        </p:nvSpPr>
        <p:spPr>
          <a:xfrm>
            <a:off x="551234" y="4555349"/>
            <a:ext cx="6219217"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26" name="Picture 25">
            <a:extLst>
              <a:ext uri="{FF2B5EF4-FFF2-40B4-BE49-F238E27FC236}">
                <a16:creationId xmlns:a16="http://schemas.microsoft.com/office/drawing/2014/main" id="{7AD3D6B6-1BBA-EC45-B2F3-957F8F58FD51}"/>
              </a:ext>
            </a:extLst>
          </p:cNvPr>
          <p:cNvPicPr>
            <a:picLocks noChangeAspect="1"/>
          </p:cNvPicPr>
          <p:nvPr userDrawn="1"/>
        </p:nvPicPr>
        <p:blipFill>
          <a:blip r:embed="rId2"/>
          <a:stretch>
            <a:fillRect/>
          </a:stretch>
        </p:blipFill>
        <p:spPr>
          <a:xfrm>
            <a:off x="551234" y="290065"/>
            <a:ext cx="3211632" cy="1469607"/>
          </a:xfrm>
          <a:prstGeom prst="rect">
            <a:avLst/>
          </a:prstGeom>
        </p:spPr>
      </p:pic>
    </p:spTree>
    <p:extLst>
      <p:ext uri="{BB962C8B-B14F-4D97-AF65-F5344CB8AC3E}">
        <p14:creationId xmlns:p14="http://schemas.microsoft.com/office/powerpoint/2010/main" val="3392316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ción Rojo Vivo: 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843111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Sección Rojo Vivo: 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9789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259485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Sección Rojo Vivo: 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CE2142"/>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B41C38"/>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reeform 9">
            <a:extLst>
              <a:ext uri="{FF2B5EF4-FFF2-40B4-BE49-F238E27FC236}">
                <a16:creationId xmlns:a16="http://schemas.microsoft.com/office/drawing/2014/main" id="{97162C7F-4439-2D45-B87D-8D36AD9C71E1}"/>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A9A337EE-8DFE-8F4F-86AC-683E3A83AF53}"/>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0486373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ción Rojo Vivo: Título, Contenido y Fotografía">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B27D48FB-F0D9-884F-815F-2E4F33398619}"/>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CE2142"/>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Picture Placeholder 11">
            <a:extLst>
              <a:ext uri="{FF2B5EF4-FFF2-40B4-BE49-F238E27FC236}">
                <a16:creationId xmlns:a16="http://schemas.microsoft.com/office/drawing/2014/main" id="{DC642E9E-CD96-6C4B-BCBB-3664A2E7A9C9}"/>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endParaRPr lang="es-ES_tradnl" dirty="0"/>
          </a:p>
        </p:txBody>
      </p:sp>
    </p:spTree>
    <p:extLst>
      <p:ext uri="{BB962C8B-B14F-4D97-AF65-F5344CB8AC3E}">
        <p14:creationId xmlns:p14="http://schemas.microsoft.com/office/powerpoint/2010/main" val="2545075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Sección Rojo Vivo: Títul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FB3C8-FC8C-8B4C-84DC-2F6E066F020A}"/>
              </a:ext>
            </a:extLst>
          </p:cNvPr>
          <p:cNvSpPr>
            <a:spLocks noGrp="1"/>
          </p:cNvSpPr>
          <p:nvPr>
            <p:ph type="title"/>
          </p:nvPr>
        </p:nvSpPr>
        <p:spPr/>
        <p:txBody>
          <a:bodyPr/>
          <a:lstStyle>
            <a:lvl1pPr>
              <a:defRPr>
                <a:solidFill>
                  <a:srgbClr val="B41C38"/>
                </a:solidFill>
              </a:defRPr>
            </a:lvl1pPr>
          </a:lstStyle>
          <a:p>
            <a:r>
              <a:rPr lang="en-US" dirty="0"/>
              <a:t>Click to edit Master title style</a:t>
            </a:r>
          </a:p>
        </p:txBody>
      </p:sp>
      <p:sp>
        <p:nvSpPr>
          <p:cNvPr id="6" name="Freeform 5">
            <a:extLst>
              <a:ext uri="{FF2B5EF4-FFF2-40B4-BE49-F238E27FC236}">
                <a16:creationId xmlns:a16="http://schemas.microsoft.com/office/drawing/2014/main" id="{052B9C77-6EDD-F845-A58D-0DB07474792E}"/>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Freeform 6">
            <a:extLst>
              <a:ext uri="{FF2B5EF4-FFF2-40B4-BE49-F238E27FC236}">
                <a16:creationId xmlns:a16="http://schemas.microsoft.com/office/drawing/2014/main" id="{DD60E140-D82D-1F4D-B814-D81EC93F5D7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1781702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ción Rojo Vivo: Fotografía Completa">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35ED1CA-32D7-6543-922D-0C4F67C8C426}"/>
              </a:ext>
            </a:extLst>
          </p:cNvPr>
          <p:cNvSpPr>
            <a:spLocks noGrp="1"/>
          </p:cNvSpPr>
          <p:nvPr>
            <p:ph type="pic" sz="quarter" idx="10"/>
          </p:nvPr>
        </p:nvSpPr>
        <p:spPr>
          <a:xfrm>
            <a:off x="-12700" y="0"/>
            <a:ext cx="12204700" cy="6858000"/>
          </a:xfrm>
        </p:spPr>
        <p:txBody>
          <a:bodyPr/>
          <a:lstStyle/>
          <a:p>
            <a:endParaRPr lang="es-ES_tradnl"/>
          </a:p>
        </p:txBody>
      </p:sp>
      <p:sp>
        <p:nvSpPr>
          <p:cNvPr id="12" name="Freeform 11">
            <a:extLst>
              <a:ext uri="{FF2B5EF4-FFF2-40B4-BE49-F238E27FC236}">
                <a16:creationId xmlns:a16="http://schemas.microsoft.com/office/drawing/2014/main" id="{17D13E50-AA43-3645-82B4-ACBD65A01A6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B41C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1" name="Freeform 10">
            <a:extLst>
              <a:ext uri="{FF2B5EF4-FFF2-40B4-BE49-F238E27FC236}">
                <a16:creationId xmlns:a16="http://schemas.microsoft.com/office/drawing/2014/main" id="{C571C5A2-48B6-674A-8715-E055C8505C98}"/>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CE21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12151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839788" y="365125"/>
            <a:ext cx="105156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839788" y="1681163"/>
            <a:ext cx="5157787"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4279B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2" name="Freeform 11">
            <a:extLst>
              <a:ext uri="{FF2B5EF4-FFF2-40B4-BE49-F238E27FC236}">
                <a16:creationId xmlns:a16="http://schemas.microsoft.com/office/drawing/2014/main" id="{DAE39FE0-18D8-E344-AE64-9E904E4024A2}"/>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329766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838201" y="365125"/>
            <a:ext cx="6034088"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838200" y="1825625"/>
            <a:ext cx="603408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7144686" y="-56271"/>
            <a:ext cx="5122342"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7198921" y="-3446"/>
            <a:ext cx="5013871"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150213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61437" y="-41952"/>
            <a:ext cx="12298576"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831850" y="1637413"/>
            <a:ext cx="10515600" cy="1457768"/>
          </a:xfrm>
        </p:spPr>
        <p:txBody>
          <a:bodyPr anchor="b">
            <a:normAutofit/>
          </a:bodyPr>
          <a:lstStyle>
            <a:lvl1pPr>
              <a:defRPr sz="32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831850" y="6351814"/>
            <a:ext cx="3413579" cy="286651"/>
          </a:xfrm>
        </p:spPr>
        <p:txBody>
          <a:bodyPr/>
          <a:lstStyle>
            <a:lvl1pPr marL="0" indent="0">
              <a:buNone/>
              <a:defRPr sz="2400" b="0" i="0">
                <a:solidFill>
                  <a:srgbClr val="6BAE45"/>
                </a:solidFill>
                <a:latin typeface="Barlow Medium"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7478486" y="6081923"/>
            <a:ext cx="4114800" cy="556542"/>
          </a:xfrm>
        </p:spPr>
        <p:txBody>
          <a:bodyPr>
            <a:noAutofit/>
          </a:bodyPr>
          <a:lstStyle>
            <a:lvl1pPr marL="0" indent="0" algn="r">
              <a:buNone/>
              <a:defRPr sz="2000" b="1" i="0">
                <a:solidFill>
                  <a:srgbClr val="6BAE45"/>
                </a:solidFill>
                <a:latin typeface="Barlow SemiBold"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831850" y="3281363"/>
            <a:ext cx="105156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821315" y="56983"/>
            <a:ext cx="3211632" cy="1469607"/>
          </a:xfrm>
          <a:prstGeom prst="rect">
            <a:avLst/>
          </a:prstGeom>
        </p:spPr>
      </p:pic>
    </p:spTree>
    <p:extLst>
      <p:ext uri="{BB962C8B-B14F-4D97-AF65-F5344CB8AC3E}">
        <p14:creationId xmlns:p14="http://schemas.microsoft.com/office/powerpoint/2010/main" val="386624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Titular - Az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831850" y="1637413"/>
            <a:ext cx="10515600" cy="1457768"/>
          </a:xfrm>
        </p:spPr>
        <p:txBody>
          <a:bodyPr anchor="b"/>
          <a:lstStyle>
            <a:lvl1pPr>
              <a:defRPr sz="6000">
                <a:solidFill>
                  <a:srgbClr val="4279BB"/>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831850" y="312216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flipH="1">
            <a:off x="-26753" y="4051497"/>
            <a:ext cx="12247056"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5" name="Picture 4">
            <a:extLst>
              <a:ext uri="{FF2B5EF4-FFF2-40B4-BE49-F238E27FC236}">
                <a16:creationId xmlns:a16="http://schemas.microsoft.com/office/drawing/2014/main" id="{93D868C9-EA00-9543-8CC3-869A08DA1FD8}"/>
              </a:ext>
            </a:extLst>
          </p:cNvPr>
          <p:cNvPicPr>
            <a:picLocks noChangeAspect="1"/>
          </p:cNvPicPr>
          <p:nvPr userDrawn="1"/>
        </p:nvPicPr>
        <p:blipFill>
          <a:blip r:embed="rId2"/>
          <a:stretch>
            <a:fillRect/>
          </a:stretch>
        </p:blipFill>
        <p:spPr>
          <a:xfrm>
            <a:off x="830107" y="92498"/>
            <a:ext cx="3211632" cy="1469607"/>
          </a:xfrm>
          <a:prstGeom prst="rect">
            <a:avLst/>
          </a:prstGeom>
        </p:spPr>
      </p:pic>
    </p:spTree>
    <p:extLst>
      <p:ext uri="{BB962C8B-B14F-4D97-AF65-F5344CB8AC3E}">
        <p14:creationId xmlns:p14="http://schemas.microsoft.com/office/powerpoint/2010/main" val="3832895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234430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E9AE7244-A577-EC48-BC7D-472AE0A95B70}"/>
              </a:ext>
            </a:extLst>
          </p:cNvPr>
          <p:cNvSpPr/>
          <p:nvPr userDrawn="1"/>
        </p:nvSpPr>
        <p:spPr>
          <a:xfrm>
            <a:off x="-9297" y="6350924"/>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4279B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12659" y="6333512"/>
            <a:ext cx="12204659"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2657196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19006"/>
      </p:ext>
    </p:extLst>
  </p:cSld>
  <p:clrMap bg1="lt1" tx1="dk1" bg2="lt2" tx2="dk2" accent1="accent1" accent2="accent2" accent3="accent3" accent4="accent4" accent5="accent5" accent6="accent6" hlink="hlink" folHlink="folHlink"/>
  <p:sldLayoutIdLst>
    <p:sldLayoutId id="2147483651" r:id="rId1"/>
    <p:sldLayoutId id="2147483704" r:id="rId2"/>
    <p:sldLayoutId id="2147483705" r:id="rId3"/>
    <p:sldLayoutId id="2147483706" r:id="rId4"/>
    <p:sldLayoutId id="2147483650" r:id="rId5"/>
    <p:sldLayoutId id="2147483671"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0808403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56651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199576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55DA87-A4AC-7E43-A9D5-4097C1088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s-ES_tradnl" dirty="0"/>
          </a:p>
        </p:txBody>
      </p:sp>
      <p:sp>
        <p:nvSpPr>
          <p:cNvPr id="3" name="Text Placeholder 2">
            <a:extLst>
              <a:ext uri="{FF2B5EF4-FFF2-40B4-BE49-F238E27FC236}">
                <a16:creationId xmlns:a16="http://schemas.microsoft.com/office/drawing/2014/main" id="{18F61780-3FA4-4744-B78B-EEB125215F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s-ES_tradnl" dirty="0"/>
          </a:p>
        </p:txBody>
      </p:sp>
      <p:sp>
        <p:nvSpPr>
          <p:cNvPr id="4" name="Date Placeholder 3">
            <a:extLst>
              <a:ext uri="{FF2B5EF4-FFF2-40B4-BE49-F238E27FC236}">
                <a16:creationId xmlns:a16="http://schemas.microsoft.com/office/drawing/2014/main" id="{871F9E6B-2422-FB46-90CD-E86539C8BA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27A37B-9DED-3E4A-A442-7A8EED74A98D}" type="datetimeFigureOut">
              <a:rPr lang="es-ES_tradnl" smtClean="0"/>
              <a:t>01/06/2023</a:t>
            </a:fld>
            <a:endParaRPr lang="es-ES_tradnl"/>
          </a:p>
        </p:txBody>
      </p:sp>
      <p:sp>
        <p:nvSpPr>
          <p:cNvPr id="5" name="Footer Placeholder 4">
            <a:extLst>
              <a:ext uri="{FF2B5EF4-FFF2-40B4-BE49-F238E27FC236}">
                <a16:creationId xmlns:a16="http://schemas.microsoft.com/office/drawing/2014/main" id="{D09BD7E8-FBA0-BE42-B7E4-DD717C327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a:extLst>
              <a:ext uri="{FF2B5EF4-FFF2-40B4-BE49-F238E27FC236}">
                <a16:creationId xmlns:a16="http://schemas.microsoft.com/office/drawing/2014/main" id="{77C4F2BC-EBE0-2E4A-ACB1-354C1C8BBE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42AFA-6D50-F949-8C55-C0D5730A94A6}" type="slidenum">
              <a:rPr lang="es-ES_tradnl" smtClean="0"/>
              <a:t>‹Nº›</a:t>
            </a:fld>
            <a:endParaRPr lang="es-ES_tradnl"/>
          </a:p>
        </p:txBody>
      </p:sp>
    </p:spTree>
    <p:extLst>
      <p:ext uri="{BB962C8B-B14F-4D97-AF65-F5344CB8AC3E}">
        <p14:creationId xmlns:p14="http://schemas.microsoft.com/office/powerpoint/2010/main" val="115397453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53" r:id="rId4"/>
    <p:sldLayoutId id="2147483667" r:id="rId5"/>
    <p:sldLayoutId id="2147483654" r:id="rId6"/>
    <p:sldLayoutId id="2147483655" r:id="rId7"/>
  </p:sldLayoutIdLst>
  <p:txStyles>
    <p:titleStyle>
      <a:lvl1pPr algn="l" defTabSz="914400" rtl="0" eaLnBrk="1" latinLnBrk="0" hangingPunct="1">
        <a:lnSpc>
          <a:spcPct val="90000"/>
        </a:lnSpc>
        <a:spcBef>
          <a:spcPct val="0"/>
        </a:spcBef>
        <a:buNone/>
        <a:defRPr sz="4400" b="1" i="0" kern="1200">
          <a:solidFill>
            <a:schemeClr val="tx1"/>
          </a:solidFill>
          <a:latin typeface="Barlow SemiBold"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arlow"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arlow"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arlow"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arlow"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a:xfrm>
            <a:off x="474338" y="1664401"/>
            <a:ext cx="11510516" cy="1457768"/>
          </a:xfrm>
        </p:spPr>
        <p:txBody>
          <a:bodyPr>
            <a:normAutofit fontScale="90000"/>
          </a:bodyPr>
          <a:lstStyle/>
          <a:p>
            <a:pPr algn="ctr"/>
            <a:r>
              <a:rPr lang="es-ES_tradnl" altLang="x-none" sz="6000" dirty="0"/>
              <a:t>Límites de justicia tributaria formal: El principio de irretroactividad</a:t>
            </a:r>
            <a:endParaRPr lang="es-ES_tradnl" dirty="0"/>
          </a:p>
        </p:txBody>
      </p:sp>
      <p:sp>
        <p:nvSpPr>
          <p:cNvPr id="3" name="Text Placeholder 2">
            <a:extLst>
              <a:ext uri="{FF2B5EF4-FFF2-40B4-BE49-F238E27FC236}">
                <a16:creationId xmlns:a16="http://schemas.microsoft.com/office/drawing/2014/main" id="{8C765047-4BE7-A64A-ACF1-BBAE1011DEBB}"/>
              </a:ext>
            </a:extLst>
          </p:cNvPr>
          <p:cNvSpPr>
            <a:spLocks noGrp="1"/>
          </p:cNvSpPr>
          <p:nvPr>
            <p:ph type="body" idx="1"/>
          </p:nvPr>
        </p:nvSpPr>
        <p:spPr/>
        <p:txBody>
          <a:bodyPr>
            <a:normAutofit/>
          </a:bodyPr>
          <a:lstStyle/>
          <a:p>
            <a:pPr algn="ctr" eaLnBrk="1" hangingPunct="1">
              <a:defRPr/>
            </a:pPr>
            <a:r>
              <a:rPr lang="es-ES_tradnl" altLang="x-none" sz="4000" dirty="0"/>
              <a:t>Tema séptimo</a:t>
            </a:r>
          </a:p>
          <a:p>
            <a:pPr algn="ctr" eaLnBrk="1" hangingPunct="1">
              <a:defRPr/>
            </a:pPr>
            <a:r>
              <a:rPr lang="es-ES_tradnl" altLang="x-none" sz="4000" dirty="0"/>
              <a:t>Prof. Lorna Medina Calvo</a:t>
            </a:r>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2E9EBE-F805-4312-A7E0-658FB880F4CF}"/>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BA59CC0D-BB25-4B53-B65C-C01B95D9A678}"/>
              </a:ext>
            </a:extLst>
          </p:cNvPr>
          <p:cNvSpPr>
            <a:spLocks noGrp="1"/>
          </p:cNvSpPr>
          <p:nvPr>
            <p:ph sz="half" idx="1"/>
          </p:nvPr>
        </p:nvSpPr>
        <p:spPr/>
        <p:txBody>
          <a:bodyPr/>
          <a:lstStyle/>
          <a:p>
            <a:pPr eaLnBrk="1" hangingPunct="1">
              <a:lnSpc>
                <a:spcPct val="80000"/>
              </a:lnSpc>
              <a:defRPr/>
            </a:pPr>
            <a:r>
              <a:rPr lang="es-ES_tradnl" altLang="x-none" sz="2400" dirty="0"/>
              <a:t>Principio de jerarquía de las normas:</a:t>
            </a:r>
          </a:p>
          <a:p>
            <a:pPr lvl="1" eaLnBrk="1" hangingPunct="1">
              <a:lnSpc>
                <a:spcPct val="80000"/>
              </a:lnSpc>
              <a:defRPr/>
            </a:pPr>
            <a:r>
              <a:rPr lang="es-ES_tradnl" altLang="x-none" sz="2000" dirty="0"/>
              <a:t>No se recoge expresamente, pero se infiere del entramado constitucional.</a:t>
            </a:r>
          </a:p>
          <a:p>
            <a:pPr lvl="1" eaLnBrk="1" hangingPunct="1">
              <a:lnSpc>
                <a:spcPct val="80000"/>
              </a:lnSpc>
              <a:defRPr/>
            </a:pPr>
            <a:r>
              <a:rPr lang="es-ES_tradnl" altLang="x-none" sz="2000" dirty="0"/>
              <a:t>Principio de división de poderes</a:t>
            </a:r>
          </a:p>
          <a:p>
            <a:pPr lvl="1" eaLnBrk="1" hangingPunct="1">
              <a:lnSpc>
                <a:spcPct val="80000"/>
              </a:lnSpc>
              <a:defRPr/>
            </a:pPr>
            <a:r>
              <a:rPr lang="es-ES_tradnl" altLang="x-none" sz="2000" dirty="0"/>
              <a:t>Artículo 7 COPOL:</a:t>
            </a:r>
          </a:p>
          <a:p>
            <a:pPr lvl="1" eaLnBrk="1" hangingPunct="1">
              <a:lnSpc>
                <a:spcPct val="80000"/>
              </a:lnSpc>
              <a:buFontTx/>
              <a:buNone/>
              <a:defRPr/>
            </a:pPr>
            <a:r>
              <a:rPr lang="es-ES" altLang="x-none" sz="2000" dirty="0"/>
              <a:t>	</a:t>
            </a:r>
            <a:r>
              <a:rPr lang="es-ES" altLang="x-none" sz="2000" i="1" dirty="0"/>
              <a:t>“Los tratados públicos, los convenios internacionales y los concordatos debidamente aprobados por la Asamblea Legislativa, tendrán desde su promulgación o desde el día que ellos designen, autoridad superior a las leyes.</a:t>
            </a:r>
          </a:p>
          <a:p>
            <a:pPr lvl="1" eaLnBrk="1" hangingPunct="1">
              <a:lnSpc>
                <a:spcPct val="80000"/>
              </a:lnSpc>
              <a:buFontTx/>
              <a:buNone/>
              <a:defRPr/>
            </a:pPr>
            <a:r>
              <a:rPr lang="es-ES" altLang="x-none" sz="2000" i="1" dirty="0"/>
              <a:t>	Los tratados públicos y los convenios internacionales referentes a la integridad territorial o la organización política del país, requerirán aprobación de la Asamblea Legislativa, por votación no menor de las tres cuartas partes de la totalidad de sus miembros, y la de los dos tercios de los miembros de una Asamblea Constituyente, convocada al efecto.”</a:t>
            </a:r>
          </a:p>
          <a:p>
            <a:endParaRPr lang="es-CR" dirty="0"/>
          </a:p>
        </p:txBody>
      </p:sp>
    </p:spTree>
    <p:extLst>
      <p:ext uri="{BB962C8B-B14F-4D97-AF65-F5344CB8AC3E}">
        <p14:creationId xmlns:p14="http://schemas.microsoft.com/office/powerpoint/2010/main" val="123387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BEEAB0-5778-428E-A5F1-5606C13AA6C8}"/>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C2CCD85C-36D6-4646-889D-5BB137177B7B}"/>
              </a:ext>
            </a:extLst>
          </p:cNvPr>
          <p:cNvSpPr>
            <a:spLocks noGrp="1"/>
          </p:cNvSpPr>
          <p:nvPr>
            <p:ph sz="half" idx="1"/>
          </p:nvPr>
        </p:nvSpPr>
        <p:spPr/>
        <p:txBody>
          <a:bodyPr/>
          <a:lstStyle/>
          <a:p>
            <a:pPr eaLnBrk="1" hangingPunct="1">
              <a:lnSpc>
                <a:spcPct val="90000"/>
              </a:lnSpc>
              <a:defRPr/>
            </a:pPr>
            <a:r>
              <a:rPr lang="es-ES_tradnl" altLang="x-none" sz="2800" dirty="0"/>
              <a:t>Principio de reserva de ley</a:t>
            </a:r>
          </a:p>
          <a:p>
            <a:pPr lvl="1" eaLnBrk="1" hangingPunct="1">
              <a:lnSpc>
                <a:spcPct val="90000"/>
              </a:lnSpc>
              <a:defRPr/>
            </a:pPr>
            <a:r>
              <a:rPr lang="es-ES_tradnl" altLang="x-none" sz="2400" dirty="0"/>
              <a:t>Articulo 121 COPOL:</a:t>
            </a:r>
          </a:p>
          <a:p>
            <a:pPr lvl="1" eaLnBrk="1" hangingPunct="1">
              <a:lnSpc>
                <a:spcPct val="90000"/>
              </a:lnSpc>
              <a:buFontTx/>
              <a:buNone/>
              <a:defRPr/>
            </a:pPr>
            <a:r>
              <a:rPr lang="es-ES" altLang="x-none" sz="2400" dirty="0"/>
              <a:t>	</a:t>
            </a:r>
            <a:r>
              <a:rPr lang="es-ES" altLang="x-none" sz="2400" i="1" dirty="0"/>
              <a:t>“Además de las otras atribuciones que le confiere esta Constitución, corresponde exclusivamente a la Asamblea Legislativa:</a:t>
            </a:r>
          </a:p>
          <a:p>
            <a:pPr lvl="1" eaLnBrk="1" hangingPunct="1">
              <a:lnSpc>
                <a:spcPct val="90000"/>
              </a:lnSpc>
              <a:buFontTx/>
              <a:buNone/>
              <a:defRPr/>
            </a:pPr>
            <a:r>
              <a:rPr lang="es-ES" altLang="x-none" sz="2400" i="1" dirty="0"/>
              <a:t>	1) Dictar las leyes, reformarlas, derogarlas y darles interpretación auténtica, salvo lo dicho en el capítulo referente al Tribunal Supremo de Elecciones;</a:t>
            </a:r>
          </a:p>
          <a:p>
            <a:pPr lvl="1" eaLnBrk="1" hangingPunct="1">
              <a:lnSpc>
                <a:spcPct val="90000"/>
              </a:lnSpc>
              <a:buFontTx/>
              <a:buNone/>
              <a:defRPr/>
            </a:pPr>
            <a:r>
              <a:rPr lang="es-ES_tradnl" altLang="x-none" sz="2400" i="1" dirty="0"/>
              <a:t>	(…)</a:t>
            </a:r>
          </a:p>
          <a:p>
            <a:pPr lvl="1" eaLnBrk="1" hangingPunct="1">
              <a:lnSpc>
                <a:spcPct val="90000"/>
              </a:lnSpc>
              <a:buFontTx/>
              <a:buNone/>
              <a:defRPr/>
            </a:pPr>
            <a:r>
              <a:rPr lang="es-ES" altLang="x-none" sz="2400" i="1" dirty="0"/>
              <a:t>	13) Establecer los impuestos y contribuciones nacionales, y autorizar los municipales; (…)” </a:t>
            </a:r>
            <a:r>
              <a:rPr lang="es-ES" altLang="x-none" sz="2400" dirty="0"/>
              <a:t>(Principio de reserva de ley en materia tributaria)</a:t>
            </a:r>
          </a:p>
          <a:p>
            <a:endParaRPr lang="es-CR" dirty="0"/>
          </a:p>
        </p:txBody>
      </p:sp>
    </p:spTree>
    <p:extLst>
      <p:ext uri="{BB962C8B-B14F-4D97-AF65-F5344CB8AC3E}">
        <p14:creationId xmlns:p14="http://schemas.microsoft.com/office/powerpoint/2010/main" val="2851460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C24CC5-20ED-41AC-8DE4-8D4AF1E525C9}"/>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31C403E1-2B39-449E-8FC0-F6779AB85B64}"/>
              </a:ext>
            </a:extLst>
          </p:cNvPr>
          <p:cNvSpPr>
            <a:spLocks noGrp="1"/>
          </p:cNvSpPr>
          <p:nvPr>
            <p:ph sz="half" idx="1"/>
          </p:nvPr>
        </p:nvSpPr>
        <p:spPr/>
        <p:txBody>
          <a:bodyPr/>
          <a:lstStyle/>
          <a:p>
            <a:pPr eaLnBrk="1" hangingPunct="1">
              <a:defRPr/>
            </a:pPr>
            <a:r>
              <a:rPr lang="es-MX" altLang="x-none" dirty="0"/>
              <a:t>Artículo 154 Constitucional: </a:t>
            </a:r>
            <a:r>
              <a:rPr lang="es-MX" altLang="x-none" i="1" dirty="0"/>
              <a:t>“El poder Judicial está sometido únicamente a la Constitución y a la Ley (…)”</a:t>
            </a:r>
          </a:p>
          <a:p>
            <a:pPr eaLnBrk="1" hangingPunct="1">
              <a:defRPr/>
            </a:pPr>
            <a:r>
              <a:rPr lang="es-MX" altLang="x-none" dirty="0"/>
              <a:t>Inciso 3 y 18 del artículo 140, le corresponde al Poder ejecutivo ejecutar y reglamentar las leyes para su pronta ejecución; velar por su exacto cumplimiento.</a:t>
            </a:r>
            <a:endParaRPr lang="es-ES" altLang="x-none" dirty="0"/>
          </a:p>
          <a:p>
            <a:endParaRPr lang="es-CR" dirty="0"/>
          </a:p>
        </p:txBody>
      </p:sp>
    </p:spTree>
    <p:extLst>
      <p:ext uri="{BB962C8B-B14F-4D97-AF65-F5344CB8AC3E}">
        <p14:creationId xmlns:p14="http://schemas.microsoft.com/office/powerpoint/2010/main" val="792400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3EBF6A-7CB1-45D8-A5B9-20BC50D789A8}"/>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CE7FAECC-6591-46AA-9FFD-A24859749DCA}"/>
              </a:ext>
            </a:extLst>
          </p:cNvPr>
          <p:cNvSpPr>
            <a:spLocks noGrp="1"/>
          </p:cNvSpPr>
          <p:nvPr>
            <p:ph sz="half" idx="1"/>
          </p:nvPr>
        </p:nvSpPr>
        <p:spPr/>
        <p:txBody>
          <a:bodyPr/>
          <a:lstStyle/>
          <a:p>
            <a:pPr eaLnBrk="1" hangingPunct="1">
              <a:defRPr/>
            </a:pPr>
            <a:r>
              <a:rPr lang="es-ES_tradnl" altLang="x-none" dirty="0"/>
              <a:t>Principio publicidad de las normas:</a:t>
            </a:r>
          </a:p>
          <a:p>
            <a:pPr lvl="1" eaLnBrk="1" hangingPunct="1">
              <a:defRPr/>
            </a:pPr>
            <a:r>
              <a:rPr lang="es-MX" altLang="x-none" dirty="0"/>
              <a:t>párrafos 1 y 2  del artículo 129 COPOL:</a:t>
            </a:r>
          </a:p>
          <a:p>
            <a:pPr lvl="1" eaLnBrk="1" hangingPunct="1">
              <a:buFontTx/>
              <a:buNone/>
              <a:defRPr/>
            </a:pPr>
            <a:r>
              <a:rPr lang="es-MX" altLang="x-none" dirty="0"/>
              <a:t>	“</a:t>
            </a:r>
            <a:r>
              <a:rPr lang="es-MX" altLang="x-none" i="1" dirty="0"/>
              <a:t>Las leyes son obligatorias y surten efectos desde el día que ellas designen; a falta de este requisito, diez días después de su publicación en el Diario oficial.</a:t>
            </a:r>
          </a:p>
          <a:p>
            <a:pPr lvl="1" eaLnBrk="1" hangingPunct="1">
              <a:buFontTx/>
              <a:buNone/>
              <a:defRPr/>
            </a:pPr>
            <a:r>
              <a:rPr lang="es-MX" altLang="x-none" i="1" dirty="0"/>
              <a:t>	Nadie puede alegar ignorancia de la ley, salvo en los casos que la misma la autorice. (…)”</a:t>
            </a:r>
            <a:r>
              <a:rPr lang="es-MX" altLang="x-none" dirty="0"/>
              <a:t> </a:t>
            </a:r>
            <a:endParaRPr lang="es-ES" altLang="x-none" dirty="0"/>
          </a:p>
          <a:p>
            <a:endParaRPr lang="es-CR" dirty="0"/>
          </a:p>
        </p:txBody>
      </p:sp>
    </p:spTree>
    <p:extLst>
      <p:ext uri="{BB962C8B-B14F-4D97-AF65-F5344CB8AC3E}">
        <p14:creationId xmlns:p14="http://schemas.microsoft.com/office/powerpoint/2010/main" val="1443259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533A7C-A7DF-4242-878D-78A698BB93DA}"/>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00E4D2EE-C3A9-4CCC-B209-78513D93C1F3}"/>
              </a:ext>
            </a:extLst>
          </p:cNvPr>
          <p:cNvSpPr>
            <a:spLocks noGrp="1"/>
          </p:cNvSpPr>
          <p:nvPr>
            <p:ph sz="half" idx="1"/>
          </p:nvPr>
        </p:nvSpPr>
        <p:spPr/>
        <p:txBody>
          <a:bodyPr/>
          <a:lstStyle/>
          <a:p>
            <a:pPr eaLnBrk="1" hangingPunct="1">
              <a:defRPr/>
            </a:pPr>
            <a:r>
              <a:rPr lang="es-ES_tradnl" altLang="x-none" dirty="0"/>
              <a:t>Formación de las leyes:</a:t>
            </a:r>
          </a:p>
          <a:p>
            <a:pPr lvl="1" eaLnBrk="1" hangingPunct="1">
              <a:defRPr/>
            </a:pPr>
            <a:r>
              <a:rPr lang="es-ES_tradnl" altLang="x-none" dirty="0"/>
              <a:t>Artículos 124 a 129 COPOL</a:t>
            </a:r>
          </a:p>
          <a:p>
            <a:pPr eaLnBrk="1" hangingPunct="1">
              <a:defRPr/>
            </a:pPr>
            <a:r>
              <a:rPr lang="es-ES_tradnl" altLang="x-none" dirty="0"/>
              <a:t>Principio de irretroactividad:</a:t>
            </a:r>
          </a:p>
          <a:p>
            <a:pPr lvl="1" eaLnBrk="1" hangingPunct="1">
              <a:defRPr/>
            </a:pPr>
            <a:r>
              <a:rPr lang="es-ES_tradnl" altLang="x-none" dirty="0"/>
              <a:t>Artículo 34 COPOL:</a:t>
            </a:r>
          </a:p>
          <a:p>
            <a:pPr lvl="1" eaLnBrk="1" hangingPunct="1">
              <a:buFontTx/>
              <a:buNone/>
              <a:defRPr/>
            </a:pPr>
            <a:r>
              <a:rPr lang="es-ES" altLang="x-none" dirty="0"/>
              <a:t>	</a:t>
            </a:r>
            <a:r>
              <a:rPr lang="es-ES" altLang="x-none" i="1" dirty="0"/>
              <a:t>“A ninguna ley se le dará efecto retroactivo en perjuicio de persona alguna, o de sus derechos patrimoniales adquiridos o de situaciones jurídicas consolidadas.”</a:t>
            </a:r>
          </a:p>
          <a:p>
            <a:endParaRPr lang="es-CR" dirty="0"/>
          </a:p>
        </p:txBody>
      </p:sp>
    </p:spTree>
    <p:extLst>
      <p:ext uri="{BB962C8B-B14F-4D97-AF65-F5344CB8AC3E}">
        <p14:creationId xmlns:p14="http://schemas.microsoft.com/office/powerpoint/2010/main" val="1858598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37996-A856-478E-814A-CFECB48036DD}"/>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0B620ED2-8720-43F4-9159-3829B1D58E4D}"/>
              </a:ext>
            </a:extLst>
          </p:cNvPr>
          <p:cNvSpPr>
            <a:spLocks noGrp="1"/>
          </p:cNvSpPr>
          <p:nvPr>
            <p:ph sz="half" idx="1"/>
          </p:nvPr>
        </p:nvSpPr>
        <p:spPr/>
        <p:txBody>
          <a:bodyPr/>
          <a:lstStyle/>
          <a:p>
            <a:r>
              <a:rPr lang="es-MX" altLang="x-none" dirty="0"/>
              <a:t>Este conjunto de principios y requisitos establecidos por nuestra Constitución, constituyen un conjunto de garantías como medio para la interdicción de la arbitrariedad y la consecución del fin público del Estado, y en especial para la certeza  y la confianza de los administrados (seguridad jurídica) y la protección de sus derechos e intereses legítimos.</a:t>
            </a:r>
            <a:endParaRPr lang="es-ES" altLang="x-none" dirty="0"/>
          </a:p>
          <a:p>
            <a:endParaRPr lang="es-CR" dirty="0"/>
          </a:p>
        </p:txBody>
      </p:sp>
    </p:spTree>
    <p:extLst>
      <p:ext uri="{BB962C8B-B14F-4D97-AF65-F5344CB8AC3E}">
        <p14:creationId xmlns:p14="http://schemas.microsoft.com/office/powerpoint/2010/main" val="1891947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85690B-6F67-4321-90FD-E295D9B24165}"/>
              </a:ext>
            </a:extLst>
          </p:cNvPr>
          <p:cNvSpPr>
            <a:spLocks noGrp="1"/>
          </p:cNvSpPr>
          <p:nvPr>
            <p:ph type="title"/>
          </p:nvPr>
        </p:nvSpPr>
        <p:spPr/>
        <p:txBody>
          <a:bodyPr>
            <a:noAutofit/>
          </a:bodyPr>
          <a:lstStyle/>
          <a:p>
            <a:pPr algn="ctr"/>
            <a:r>
              <a:rPr lang="es-ES_tradnl" altLang="x-none" sz="4000" dirty="0"/>
              <a:t>Principio de irretroactividad de las normas</a:t>
            </a:r>
            <a:endParaRPr lang="es-CR" sz="4000" dirty="0"/>
          </a:p>
        </p:txBody>
      </p:sp>
      <p:sp>
        <p:nvSpPr>
          <p:cNvPr id="3" name="Marcador de contenido 2">
            <a:extLst>
              <a:ext uri="{FF2B5EF4-FFF2-40B4-BE49-F238E27FC236}">
                <a16:creationId xmlns:a16="http://schemas.microsoft.com/office/drawing/2014/main" id="{63260BE4-14A0-47F4-8631-ECC6E4284821}"/>
              </a:ext>
            </a:extLst>
          </p:cNvPr>
          <p:cNvSpPr>
            <a:spLocks noGrp="1"/>
          </p:cNvSpPr>
          <p:nvPr>
            <p:ph sz="half" idx="1"/>
          </p:nvPr>
        </p:nvSpPr>
        <p:spPr/>
        <p:txBody>
          <a:bodyPr/>
          <a:lstStyle/>
          <a:p>
            <a:pPr eaLnBrk="1" hangingPunct="1">
              <a:lnSpc>
                <a:spcPct val="90000"/>
              </a:lnSpc>
              <a:defRPr/>
            </a:pPr>
            <a:r>
              <a:rPr lang="es-CR" altLang="x-none" sz="2800" dirty="0"/>
              <a:t>El principio de irretroactividad de la ley esta expresado en la Constitución política con carácter de precepto constitucional</a:t>
            </a:r>
            <a:r>
              <a:rPr lang="es-ES" altLang="x-none" sz="2800" dirty="0"/>
              <a:t>.</a:t>
            </a:r>
          </a:p>
          <a:p>
            <a:pPr eaLnBrk="1" hangingPunct="1">
              <a:lnSpc>
                <a:spcPct val="90000"/>
              </a:lnSpc>
              <a:defRPr/>
            </a:pPr>
            <a:r>
              <a:rPr lang="es-ES_tradnl" altLang="x-none" sz="2800" dirty="0"/>
              <a:t>Artículo 34 COPOL: </a:t>
            </a:r>
            <a:r>
              <a:rPr lang="es-ES" altLang="x-none" sz="2800" i="1" dirty="0"/>
              <a:t>“A ninguna ley se le dará efecto retroactivo en perjuicio de persona alguna, o de sus derechos patrimoniales adquiridos o de situaciones jurídicas consolidadas.”</a:t>
            </a:r>
          </a:p>
          <a:p>
            <a:pPr eaLnBrk="1" hangingPunct="1">
              <a:lnSpc>
                <a:spcPct val="90000"/>
              </a:lnSpc>
              <a:defRPr/>
            </a:pPr>
            <a:r>
              <a:rPr lang="es-ES_tradnl" altLang="x-none" sz="2800" u="sng" dirty="0"/>
              <a:t>En consecuencia, ninguna norma o acto administrativo puede pretender surtir efectos jurídicos sobre situaciones de hecho ya pasadas o derechos adquiridos o situaciones jurídicas consolidadas</a:t>
            </a:r>
            <a:endParaRPr lang="es-ES" altLang="x-none" sz="2800" u="sng" dirty="0"/>
          </a:p>
          <a:p>
            <a:endParaRPr lang="es-CR" dirty="0"/>
          </a:p>
        </p:txBody>
      </p:sp>
    </p:spTree>
    <p:extLst>
      <p:ext uri="{BB962C8B-B14F-4D97-AF65-F5344CB8AC3E}">
        <p14:creationId xmlns:p14="http://schemas.microsoft.com/office/powerpoint/2010/main" val="3268126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80F57C-7758-469B-87CA-11198E6A56B1}"/>
              </a:ext>
            </a:extLst>
          </p:cNvPr>
          <p:cNvSpPr>
            <a:spLocks noGrp="1"/>
          </p:cNvSpPr>
          <p:nvPr>
            <p:ph type="title"/>
          </p:nvPr>
        </p:nvSpPr>
        <p:spPr/>
        <p:txBody>
          <a:bodyPr/>
          <a:lstStyle/>
          <a:p>
            <a:pPr algn="ctr"/>
            <a:r>
              <a:rPr lang="es-ES_tradnl" altLang="x-none" sz="4400" dirty="0"/>
              <a:t>Derecho adquirido – situaciones jurídicas consolidadas</a:t>
            </a:r>
            <a:endParaRPr lang="es-CR" dirty="0"/>
          </a:p>
        </p:txBody>
      </p:sp>
      <p:sp>
        <p:nvSpPr>
          <p:cNvPr id="3" name="Marcador de contenido 2">
            <a:extLst>
              <a:ext uri="{FF2B5EF4-FFF2-40B4-BE49-F238E27FC236}">
                <a16:creationId xmlns:a16="http://schemas.microsoft.com/office/drawing/2014/main" id="{EB09B0F4-1AB1-4C82-961D-DC2740217EBF}"/>
              </a:ext>
            </a:extLst>
          </p:cNvPr>
          <p:cNvSpPr>
            <a:spLocks noGrp="1"/>
          </p:cNvSpPr>
          <p:nvPr>
            <p:ph sz="half" idx="1"/>
          </p:nvPr>
        </p:nvSpPr>
        <p:spPr/>
        <p:txBody>
          <a:bodyPr/>
          <a:lstStyle/>
          <a:p>
            <a:pPr marL="457200" indent="-457200" eaLnBrk="1" hangingPunct="1">
              <a:lnSpc>
                <a:spcPct val="80000"/>
              </a:lnSpc>
              <a:defRPr/>
            </a:pPr>
            <a:r>
              <a:rPr lang="es-ES" altLang="x-none" sz="2800" dirty="0"/>
              <a:t>Sala Constitucional Voto </a:t>
            </a:r>
            <a:r>
              <a:rPr lang="es-ES" altLang="x-none" sz="2800" dirty="0" err="1"/>
              <a:t>Nº</a:t>
            </a:r>
            <a:r>
              <a:rPr lang="es-ES" altLang="x-none" sz="2800" dirty="0"/>
              <a:t> 2765-1997:</a:t>
            </a:r>
          </a:p>
          <a:p>
            <a:pPr marL="838200" lvl="1" indent="-381000" eaLnBrk="1" hangingPunct="1">
              <a:lnSpc>
                <a:spcPct val="80000"/>
              </a:lnSpc>
              <a:defRPr/>
            </a:pPr>
            <a:r>
              <a:rPr lang="es-ES" altLang="x-none" sz="2400" i="1" dirty="0"/>
              <a:t>Derechos adquiridos:</a:t>
            </a:r>
          </a:p>
          <a:p>
            <a:pPr marL="838200" lvl="1" indent="-381000" eaLnBrk="1" hangingPunct="1">
              <a:lnSpc>
                <a:spcPct val="80000"/>
              </a:lnSpc>
              <a:buFontTx/>
              <a:buNone/>
              <a:defRPr/>
            </a:pPr>
            <a:r>
              <a:rPr lang="es-ES" altLang="x-none" sz="2400" i="1" dirty="0"/>
              <a:t>	“Aquella circunstancia consumada en la que una cosa-material o inmaterial, trátese de un bien previamente ajeno o de un derecho antes inexistente- ha ingresado en (o incidido) la esfera patrimonial de la persona, de manera que esta experimenta una ventaja o beneficio constatable.”</a:t>
            </a:r>
          </a:p>
          <a:p>
            <a:pPr marL="838200" lvl="1" indent="-381000" eaLnBrk="1" hangingPunct="1">
              <a:lnSpc>
                <a:spcPct val="80000"/>
              </a:lnSpc>
              <a:defRPr/>
            </a:pPr>
            <a:r>
              <a:rPr lang="es-ES" altLang="x-none" sz="2400" dirty="0"/>
              <a:t>Situaciones jurídicas consolidadas</a:t>
            </a:r>
          </a:p>
          <a:p>
            <a:pPr marL="838200" lvl="1" indent="-381000" eaLnBrk="1" hangingPunct="1">
              <a:lnSpc>
                <a:spcPct val="80000"/>
              </a:lnSpc>
              <a:buFontTx/>
              <a:buNone/>
              <a:defRPr/>
            </a:pPr>
            <a:r>
              <a:rPr lang="es-ES" altLang="x-none" sz="2400" i="1" dirty="0"/>
              <a:t>	“Representa no tanto un plus patrimonial, sino un estado de cosas definido plenamente en cuanto a sus características  jurídicas y a sus efectos, aun cuando estos efectos no se hayan extinguido aun.”</a:t>
            </a:r>
            <a:endParaRPr lang="es-ES" altLang="x-none" sz="2400" dirty="0"/>
          </a:p>
          <a:p>
            <a:endParaRPr lang="es-CR" dirty="0"/>
          </a:p>
        </p:txBody>
      </p:sp>
    </p:spTree>
    <p:extLst>
      <p:ext uri="{BB962C8B-B14F-4D97-AF65-F5344CB8AC3E}">
        <p14:creationId xmlns:p14="http://schemas.microsoft.com/office/powerpoint/2010/main" val="1373948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2C73F9-B91C-4285-AF61-70EFED90021D}"/>
              </a:ext>
            </a:extLst>
          </p:cNvPr>
          <p:cNvSpPr>
            <a:spLocks noGrp="1"/>
          </p:cNvSpPr>
          <p:nvPr>
            <p:ph type="title"/>
          </p:nvPr>
        </p:nvSpPr>
        <p:spPr/>
        <p:txBody>
          <a:bodyPr/>
          <a:lstStyle/>
          <a:p>
            <a:pPr algn="ctr"/>
            <a:r>
              <a:rPr lang="es-ES_tradnl" altLang="x-none" sz="4400" dirty="0"/>
              <a:t>Derecho adquirido – situaciones jurídicas consolidadas</a:t>
            </a:r>
            <a:endParaRPr lang="es-CR" dirty="0"/>
          </a:p>
        </p:txBody>
      </p:sp>
      <p:sp>
        <p:nvSpPr>
          <p:cNvPr id="3" name="Marcador de contenido 2">
            <a:extLst>
              <a:ext uri="{FF2B5EF4-FFF2-40B4-BE49-F238E27FC236}">
                <a16:creationId xmlns:a16="http://schemas.microsoft.com/office/drawing/2014/main" id="{17078881-9FE5-43F9-9B5D-C818AE1B00C5}"/>
              </a:ext>
            </a:extLst>
          </p:cNvPr>
          <p:cNvSpPr>
            <a:spLocks noGrp="1"/>
          </p:cNvSpPr>
          <p:nvPr>
            <p:ph sz="half" idx="1"/>
          </p:nvPr>
        </p:nvSpPr>
        <p:spPr/>
        <p:txBody>
          <a:bodyPr/>
          <a:lstStyle/>
          <a:p>
            <a:pPr eaLnBrk="1" hangingPunct="1">
              <a:lnSpc>
                <a:spcPct val="80000"/>
              </a:lnSpc>
              <a:defRPr/>
            </a:pPr>
            <a:r>
              <a:rPr lang="es-ES" altLang="x-none" sz="2800" dirty="0"/>
              <a:t>En otras palabras, se consideran como adquiridos aquellos derechos definitivamente incorporados en la esfera patrimonial de una persona, adquiridos al amparo de leyes anteriores o del ejercicio de su capacidad contractual, afirmándose que los hechos plenamente consumados antes de la vigencia de una norma jurídica no pueden ni deben ser regidos por esta sino por la ley que hubiera estado vigente en el momento en que hayan ocurrido. </a:t>
            </a:r>
          </a:p>
          <a:p>
            <a:pPr eaLnBrk="1" hangingPunct="1">
              <a:lnSpc>
                <a:spcPct val="80000"/>
              </a:lnSpc>
              <a:defRPr/>
            </a:pPr>
            <a:r>
              <a:rPr lang="es-ES" altLang="x-none" sz="2800" dirty="0"/>
              <a:t>En relación con las situaciones jurídicas consolidadas, lo importante no es que los efectos aun existan o no  sino que haya surgido, ya a la vida jurídica  una regla clara y definida, que conecta a un hecho condicionante con una consecuencia dada.</a:t>
            </a:r>
          </a:p>
          <a:p>
            <a:endParaRPr lang="es-CR" dirty="0"/>
          </a:p>
        </p:txBody>
      </p:sp>
    </p:spTree>
    <p:extLst>
      <p:ext uri="{BB962C8B-B14F-4D97-AF65-F5344CB8AC3E}">
        <p14:creationId xmlns:p14="http://schemas.microsoft.com/office/powerpoint/2010/main" val="1912828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3A5317-6201-43ED-9CCE-281490B2E3EC}"/>
              </a:ext>
            </a:extLst>
          </p:cNvPr>
          <p:cNvSpPr>
            <a:spLocks noGrp="1"/>
          </p:cNvSpPr>
          <p:nvPr>
            <p:ph type="title"/>
          </p:nvPr>
        </p:nvSpPr>
        <p:spPr/>
        <p:txBody>
          <a:bodyPr/>
          <a:lstStyle/>
          <a:p>
            <a:pPr algn="ctr"/>
            <a:r>
              <a:rPr lang="es-ES_tradnl" altLang="x-none" dirty="0"/>
              <a:t>Principio de irretroactividad</a:t>
            </a:r>
            <a:endParaRPr lang="es-CR" dirty="0"/>
          </a:p>
        </p:txBody>
      </p:sp>
      <p:sp>
        <p:nvSpPr>
          <p:cNvPr id="3" name="Marcador de contenido 2">
            <a:extLst>
              <a:ext uri="{FF2B5EF4-FFF2-40B4-BE49-F238E27FC236}">
                <a16:creationId xmlns:a16="http://schemas.microsoft.com/office/drawing/2014/main" id="{DC2B495F-89A5-4576-A97B-45E7A8FC11A6}"/>
              </a:ext>
            </a:extLst>
          </p:cNvPr>
          <p:cNvSpPr>
            <a:spLocks noGrp="1"/>
          </p:cNvSpPr>
          <p:nvPr>
            <p:ph sz="half" idx="1"/>
          </p:nvPr>
        </p:nvSpPr>
        <p:spPr/>
        <p:txBody>
          <a:bodyPr/>
          <a:lstStyle/>
          <a:p>
            <a:pPr eaLnBrk="1" hangingPunct="1">
              <a:lnSpc>
                <a:spcPct val="90000"/>
              </a:lnSpc>
              <a:defRPr/>
            </a:pPr>
            <a:r>
              <a:rPr lang="es-ES" altLang="x-none" sz="2800" dirty="0"/>
              <a:t>Retroactividad  es entonces que una ley pretenda unir una consecuencia jurídica a un presupuesto de hecho consumado en el pasado. SC Voto 4948-98 2346-98</a:t>
            </a:r>
          </a:p>
          <a:p>
            <a:pPr eaLnBrk="1" hangingPunct="1">
              <a:lnSpc>
                <a:spcPct val="90000"/>
              </a:lnSpc>
              <a:defRPr/>
            </a:pPr>
            <a:r>
              <a:rPr lang="es-ES" altLang="x-none" sz="2800" i="1" dirty="0"/>
              <a:t>“La garantía constitucional de la irretroactividad de la ley se da en la certidumbre de que un cambio en el ordenamiento no  genera la consecuencia de sustraer el bien o el derecho ya adquirido del patrimonio de la persona, o de provocar que si se había dado el presupuesto fáctico anterior a la reforma legal, ya no surja la consecuencia (provechosa) que el interesado esperaba de la situación jurídica consolidada.”</a:t>
            </a:r>
            <a:r>
              <a:rPr lang="es-ES" altLang="x-none" sz="2800" dirty="0"/>
              <a:t> </a:t>
            </a:r>
            <a:r>
              <a:rPr lang="es-MX" altLang="x-none" sz="2800" dirty="0"/>
              <a:t>Sala Constitucional Voto </a:t>
            </a:r>
            <a:r>
              <a:rPr lang="es-MX" altLang="x-none" sz="2800" dirty="0" err="1"/>
              <a:t>Nº</a:t>
            </a:r>
            <a:r>
              <a:rPr lang="es-MX" altLang="x-none" sz="2800" dirty="0"/>
              <a:t> 2765-1997. </a:t>
            </a:r>
            <a:endParaRPr lang="es-ES" altLang="x-none" sz="2800" dirty="0"/>
          </a:p>
          <a:p>
            <a:endParaRPr lang="es-CR" dirty="0"/>
          </a:p>
        </p:txBody>
      </p:sp>
    </p:spTree>
    <p:extLst>
      <p:ext uri="{BB962C8B-B14F-4D97-AF65-F5344CB8AC3E}">
        <p14:creationId xmlns:p14="http://schemas.microsoft.com/office/powerpoint/2010/main" val="2719555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00A7DF-EFAA-452E-BD27-C119382F3BD5}"/>
              </a:ext>
            </a:extLst>
          </p:cNvPr>
          <p:cNvSpPr>
            <a:spLocks noGrp="1"/>
          </p:cNvSpPr>
          <p:nvPr>
            <p:ph type="title"/>
          </p:nvPr>
        </p:nvSpPr>
        <p:spPr/>
        <p:txBody>
          <a:bodyPr/>
          <a:lstStyle/>
          <a:p>
            <a:pPr algn="ctr"/>
            <a:r>
              <a:rPr lang="es-ES_tradnl" altLang="x-none" sz="4400" dirty="0"/>
              <a:t>El concepto de irretroactividad de la normas</a:t>
            </a:r>
            <a:endParaRPr lang="es-CR" dirty="0"/>
          </a:p>
        </p:txBody>
      </p:sp>
      <p:sp>
        <p:nvSpPr>
          <p:cNvPr id="3" name="Marcador de contenido 2">
            <a:extLst>
              <a:ext uri="{FF2B5EF4-FFF2-40B4-BE49-F238E27FC236}">
                <a16:creationId xmlns:a16="http://schemas.microsoft.com/office/drawing/2014/main" id="{E25A5E80-255F-4F9B-9AB6-AC4BE258CA5C}"/>
              </a:ext>
            </a:extLst>
          </p:cNvPr>
          <p:cNvSpPr>
            <a:spLocks noGrp="1"/>
          </p:cNvSpPr>
          <p:nvPr>
            <p:ph sz="half" idx="1"/>
          </p:nvPr>
        </p:nvSpPr>
        <p:spPr/>
        <p:txBody>
          <a:bodyPr/>
          <a:lstStyle/>
          <a:p>
            <a:pPr eaLnBrk="1" hangingPunct="1">
              <a:defRPr/>
            </a:pPr>
            <a:r>
              <a:rPr lang="es-ES_tradnl" altLang="x-none" sz="2800" dirty="0"/>
              <a:t>Se basa en el principio de seguridad jurídica. </a:t>
            </a:r>
          </a:p>
          <a:p>
            <a:pPr eaLnBrk="1" hangingPunct="1">
              <a:defRPr/>
            </a:pPr>
            <a:r>
              <a:rPr lang="es-ES_tradnl" altLang="x-none" sz="2800" dirty="0"/>
              <a:t>Proporcionada confianza al contribuyente permitiéndole prever objetivamente el marco normativo aplicable a su situación</a:t>
            </a:r>
          </a:p>
          <a:p>
            <a:pPr eaLnBrk="1" hangingPunct="1">
              <a:defRPr/>
            </a:pPr>
            <a:r>
              <a:rPr lang="es-ES_tradnl" altLang="x-none" sz="2800" dirty="0"/>
              <a:t>Le brinda conocimiento y certeza sobre la normativa vigente, excluyendo cambios sorpresivos en el régimen tributario aplicable o que se le aplique una nueva normativa en su perjuicio.</a:t>
            </a:r>
          </a:p>
          <a:p>
            <a:endParaRPr lang="es-CR" dirty="0"/>
          </a:p>
        </p:txBody>
      </p:sp>
    </p:spTree>
    <p:extLst>
      <p:ext uri="{BB962C8B-B14F-4D97-AF65-F5344CB8AC3E}">
        <p14:creationId xmlns:p14="http://schemas.microsoft.com/office/powerpoint/2010/main" val="32550227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00BEA4-F853-48AE-9108-CBEC2D7F49DD}"/>
              </a:ext>
            </a:extLst>
          </p:cNvPr>
          <p:cNvSpPr>
            <a:spLocks noGrp="1"/>
          </p:cNvSpPr>
          <p:nvPr>
            <p:ph type="title"/>
          </p:nvPr>
        </p:nvSpPr>
        <p:spPr/>
        <p:txBody>
          <a:bodyPr/>
          <a:lstStyle/>
          <a:p>
            <a:pPr algn="ctr"/>
            <a:r>
              <a:rPr lang="es-ES_tradnl" altLang="x-none" dirty="0"/>
              <a:t>Principio de irretroactividad</a:t>
            </a:r>
            <a:endParaRPr lang="es-CR" dirty="0"/>
          </a:p>
        </p:txBody>
      </p:sp>
      <p:sp>
        <p:nvSpPr>
          <p:cNvPr id="3" name="Marcador de contenido 2">
            <a:extLst>
              <a:ext uri="{FF2B5EF4-FFF2-40B4-BE49-F238E27FC236}">
                <a16:creationId xmlns:a16="http://schemas.microsoft.com/office/drawing/2014/main" id="{7BF4F044-6D28-4194-BD0A-778C9D1E6340}"/>
              </a:ext>
            </a:extLst>
          </p:cNvPr>
          <p:cNvSpPr>
            <a:spLocks noGrp="1"/>
          </p:cNvSpPr>
          <p:nvPr>
            <p:ph sz="half" idx="1"/>
          </p:nvPr>
        </p:nvSpPr>
        <p:spPr/>
        <p:txBody>
          <a:bodyPr>
            <a:normAutofit lnSpcReduction="10000"/>
          </a:bodyPr>
          <a:lstStyle/>
          <a:p>
            <a:pPr eaLnBrk="1" hangingPunct="1">
              <a:lnSpc>
                <a:spcPct val="80000"/>
              </a:lnSpc>
              <a:defRPr/>
            </a:pPr>
            <a:r>
              <a:rPr lang="es-CR" altLang="x-none" sz="2800" i="1" dirty="0"/>
              <a:t>“El ordenamiento se basa en la certeza de que las relaciones se deciden conforme a las reglas vigentes cuando se dieron esos vínculos,</a:t>
            </a:r>
            <a:r>
              <a:rPr lang="es-CR" altLang="x-none" sz="2800" b="1" i="1" dirty="0"/>
              <a:t> lo vedado no es la retroactividad en si misma, sino la retroactividad perjudicial, </a:t>
            </a:r>
            <a:r>
              <a:rPr lang="es-CR" altLang="x-none" sz="2800" i="1" dirty="0"/>
              <a:t>porque causa daño irreparable en razón de que va contra la certeza.”</a:t>
            </a:r>
            <a:r>
              <a:rPr lang="es-CR" altLang="x-none" sz="2800" dirty="0"/>
              <a:t> </a:t>
            </a:r>
            <a:r>
              <a:rPr lang="es-MX" altLang="x-none" sz="2800" dirty="0"/>
              <a:t>Sala Constitucional, Voto </a:t>
            </a:r>
            <a:r>
              <a:rPr lang="es-MX" altLang="x-none" sz="2800" dirty="0" err="1"/>
              <a:t>N°</a:t>
            </a:r>
            <a:r>
              <a:rPr lang="es-MX" altLang="x-none" sz="2800" dirty="0"/>
              <a:t> 259-91.</a:t>
            </a:r>
            <a:endParaRPr lang="es-CR" altLang="x-none" sz="2800" dirty="0"/>
          </a:p>
          <a:p>
            <a:pPr eaLnBrk="1" hangingPunct="1">
              <a:lnSpc>
                <a:spcPct val="80000"/>
              </a:lnSpc>
              <a:defRPr/>
            </a:pPr>
            <a:r>
              <a:rPr lang="es-MX" altLang="x-none" sz="2800" dirty="0"/>
              <a:t>Sala Constitucional, Voto N°2791-96 </a:t>
            </a:r>
            <a:r>
              <a:rPr lang="es-MX" altLang="x-none" sz="2800" i="1" dirty="0"/>
              <a:t>“la retroactividad  a que hace alusión el artículo 34 de la CP es la que pretende interferir con derechos adquiridos y situaciones jurídicas consolidadas, nacidas con anterioridad a la promulgación de la ley, o sea, aquellas con características de validez y eficacia perfeccionadas bajo el imperio de otras regulaciones de forma que sus efectos y consecuencias no pueden ser variadas por nuevas disposiciones, excepto si conlleva beneficio para los interesados”.</a:t>
            </a:r>
            <a:endParaRPr lang="es-ES" altLang="x-none" sz="2800" i="1" dirty="0"/>
          </a:p>
          <a:p>
            <a:endParaRPr lang="es-CR" dirty="0"/>
          </a:p>
        </p:txBody>
      </p:sp>
    </p:spTree>
    <p:extLst>
      <p:ext uri="{BB962C8B-B14F-4D97-AF65-F5344CB8AC3E}">
        <p14:creationId xmlns:p14="http://schemas.microsoft.com/office/powerpoint/2010/main" val="2904736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C612C3-1293-4BE5-B0BE-398373499886}"/>
              </a:ext>
            </a:extLst>
          </p:cNvPr>
          <p:cNvSpPr>
            <a:spLocks noGrp="1"/>
          </p:cNvSpPr>
          <p:nvPr>
            <p:ph type="title"/>
          </p:nvPr>
        </p:nvSpPr>
        <p:spPr/>
        <p:txBody>
          <a:bodyPr/>
          <a:lstStyle/>
          <a:p>
            <a:pPr algn="ctr"/>
            <a:r>
              <a:rPr lang="es-ES_tradnl" altLang="x-none" sz="4400" dirty="0"/>
              <a:t>Sala Constitucional Voto 1147-90</a:t>
            </a:r>
            <a:endParaRPr lang="es-CR" dirty="0"/>
          </a:p>
        </p:txBody>
      </p:sp>
      <p:sp>
        <p:nvSpPr>
          <p:cNvPr id="3" name="Marcador de contenido 2">
            <a:extLst>
              <a:ext uri="{FF2B5EF4-FFF2-40B4-BE49-F238E27FC236}">
                <a16:creationId xmlns:a16="http://schemas.microsoft.com/office/drawing/2014/main" id="{4FBEBFA2-6CA6-4736-84DE-73701879B7CF}"/>
              </a:ext>
            </a:extLst>
          </p:cNvPr>
          <p:cNvSpPr>
            <a:spLocks noGrp="1"/>
          </p:cNvSpPr>
          <p:nvPr>
            <p:ph sz="half" idx="1"/>
          </p:nvPr>
        </p:nvSpPr>
        <p:spPr/>
        <p:txBody>
          <a:bodyPr/>
          <a:lstStyle/>
          <a:p>
            <a:r>
              <a:rPr lang="es-CR" altLang="x-none" i="1" dirty="0"/>
              <a:t>	</a:t>
            </a:r>
            <a:r>
              <a:rPr lang="es-CR" altLang="x-none" sz="2800" i="1" dirty="0"/>
              <a:t>“…el principio de </a:t>
            </a:r>
            <a:r>
              <a:rPr lang="es-CR" altLang="x-none" sz="2800" i="1" dirty="0" err="1"/>
              <a:t>iretroactividad</a:t>
            </a:r>
            <a:r>
              <a:rPr lang="es-CR" altLang="x-none" sz="2800" i="1" dirty="0"/>
              <a:t>, al igual que los demás relativos a los derechos o libertades fundamentales, no es tan solo formal, si no también y sobre todo material, de modo que resulta violado, no solo cuando una nueva norma o la reforma de una anterior altera ilegítimamente derechos adquiridos o situaciones consolidadas al amparo de la dicha norma anterior, si no también cuando los efectos, la interpretación o la aplicación de esta ultima produce un perjuicio irrazonable o desproporcionado al titular del derecho o situación que ella misma consagra.”</a:t>
            </a:r>
            <a:endParaRPr lang="es-ES" altLang="x-none" sz="2800" i="1" dirty="0"/>
          </a:p>
          <a:p>
            <a:endParaRPr lang="es-CR" dirty="0"/>
          </a:p>
        </p:txBody>
      </p:sp>
    </p:spTree>
    <p:extLst>
      <p:ext uri="{BB962C8B-B14F-4D97-AF65-F5344CB8AC3E}">
        <p14:creationId xmlns:p14="http://schemas.microsoft.com/office/powerpoint/2010/main" val="3893850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B7446C-5F9D-4CBD-B3C2-3BE77F9C887F}"/>
              </a:ext>
            </a:extLst>
          </p:cNvPr>
          <p:cNvSpPr>
            <a:spLocks noGrp="1"/>
          </p:cNvSpPr>
          <p:nvPr>
            <p:ph type="title"/>
          </p:nvPr>
        </p:nvSpPr>
        <p:spPr/>
        <p:txBody>
          <a:bodyPr/>
          <a:lstStyle/>
          <a:p>
            <a:pPr algn="ctr"/>
            <a:r>
              <a:rPr lang="es-ES_tradnl" altLang="x-none" sz="4400" dirty="0"/>
              <a:t>Sala Constitucional Voto 6771-97</a:t>
            </a:r>
            <a:endParaRPr lang="es-CR" dirty="0"/>
          </a:p>
        </p:txBody>
      </p:sp>
      <p:sp>
        <p:nvSpPr>
          <p:cNvPr id="3" name="Marcador de contenido 2">
            <a:extLst>
              <a:ext uri="{FF2B5EF4-FFF2-40B4-BE49-F238E27FC236}">
                <a16:creationId xmlns:a16="http://schemas.microsoft.com/office/drawing/2014/main" id="{36AB16E5-4227-4946-BAA1-0B565E5937BF}"/>
              </a:ext>
            </a:extLst>
          </p:cNvPr>
          <p:cNvSpPr>
            <a:spLocks noGrp="1"/>
          </p:cNvSpPr>
          <p:nvPr>
            <p:ph sz="half" idx="1"/>
          </p:nvPr>
        </p:nvSpPr>
        <p:spPr/>
        <p:txBody>
          <a:bodyPr/>
          <a:lstStyle/>
          <a:p>
            <a:r>
              <a:rPr lang="es-CR" altLang="x-none" sz="2800" i="1" dirty="0"/>
              <a:t>	“… En efecto el poder de innovar el ordenamiento es una atribución soberana del legislador, de donde nadie puede aducir que una norma que crea un estado de cosas que le resulta provechoso, nunca podrá variar. En esta hipótesis la Sala enfatiza que lo que si puede exigir es respeto para los derechos adquiridos y situaciones jurídicas consolidadas nacidas bajo el manto de aquellas, aun cuando sus efectos se estén desplegando aun o incluso no hayan comenzado a hacerlo al momento en que la regla jurídica cambia o es derogada.”</a:t>
            </a:r>
            <a:endParaRPr lang="es-ES" altLang="x-none" sz="2800" i="1" dirty="0"/>
          </a:p>
          <a:p>
            <a:endParaRPr lang="es-CR" dirty="0"/>
          </a:p>
        </p:txBody>
      </p:sp>
    </p:spTree>
    <p:extLst>
      <p:ext uri="{BB962C8B-B14F-4D97-AF65-F5344CB8AC3E}">
        <p14:creationId xmlns:p14="http://schemas.microsoft.com/office/powerpoint/2010/main" val="3516637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A7C433-ACDA-452C-8AF4-597A58456819}"/>
              </a:ext>
            </a:extLst>
          </p:cNvPr>
          <p:cNvSpPr>
            <a:spLocks noGrp="1"/>
          </p:cNvSpPr>
          <p:nvPr>
            <p:ph type="title"/>
          </p:nvPr>
        </p:nvSpPr>
        <p:spPr/>
        <p:txBody>
          <a:bodyPr/>
          <a:lstStyle/>
          <a:p>
            <a:pPr algn="ctr"/>
            <a:r>
              <a:rPr lang="es-ES_tradnl" altLang="x-none" dirty="0"/>
              <a:t>Grados de retroactividad</a:t>
            </a:r>
            <a:endParaRPr lang="es-CR" dirty="0"/>
          </a:p>
        </p:txBody>
      </p:sp>
      <p:sp>
        <p:nvSpPr>
          <p:cNvPr id="3" name="Marcador de contenido 2">
            <a:extLst>
              <a:ext uri="{FF2B5EF4-FFF2-40B4-BE49-F238E27FC236}">
                <a16:creationId xmlns:a16="http://schemas.microsoft.com/office/drawing/2014/main" id="{3C0B053B-880A-4A3E-B975-B2062A4D43B0}"/>
              </a:ext>
            </a:extLst>
          </p:cNvPr>
          <p:cNvSpPr>
            <a:spLocks noGrp="1"/>
          </p:cNvSpPr>
          <p:nvPr>
            <p:ph sz="half" idx="1"/>
          </p:nvPr>
        </p:nvSpPr>
        <p:spPr/>
        <p:txBody>
          <a:bodyPr/>
          <a:lstStyle/>
          <a:p>
            <a:pPr eaLnBrk="1" hangingPunct="1">
              <a:lnSpc>
                <a:spcPct val="80000"/>
              </a:lnSpc>
              <a:defRPr/>
            </a:pPr>
            <a:r>
              <a:rPr lang="es-ES" altLang="x-none" sz="2800" dirty="0"/>
              <a:t>Determinar  cuando una norma tributaria de carácter retroactivo vulnera la seguridad jurídica de los ciudadanos es una cuestión que sólo se puede resolver caso por caso, teniendo en cuenta, el grado de retroactividad de la norma cuestionada, y de otro lado, las circunstancias específicas que concurren en cada supuesto. </a:t>
            </a:r>
            <a:endParaRPr lang="es-MX" altLang="x-none" sz="2800" dirty="0"/>
          </a:p>
          <a:p>
            <a:pPr eaLnBrk="1" hangingPunct="1">
              <a:lnSpc>
                <a:spcPct val="80000"/>
              </a:lnSpc>
              <a:defRPr/>
            </a:pPr>
            <a:r>
              <a:rPr lang="es-MX" altLang="x-none" sz="2800" dirty="0"/>
              <a:t>La </a:t>
            </a:r>
            <a:r>
              <a:rPr lang="es-MX" altLang="x-none" sz="2800" b="1" dirty="0"/>
              <a:t>retroactividad auténtica o de grado máximo</a:t>
            </a:r>
            <a:r>
              <a:rPr lang="es-MX" altLang="x-none" sz="2800" dirty="0"/>
              <a:t> se produce cuando la nueva disposición incide sobre los efectos de situaciones de hecho producidas con anterioridad a la propia ley y ya se han consumado al amparo de la ley anterior.</a:t>
            </a:r>
          </a:p>
          <a:p>
            <a:pPr eaLnBrk="1" hangingPunct="1">
              <a:lnSpc>
                <a:spcPct val="80000"/>
              </a:lnSpc>
              <a:defRPr/>
            </a:pPr>
            <a:r>
              <a:rPr lang="es-MX" altLang="x-none" sz="2800" dirty="0"/>
              <a:t>La </a:t>
            </a:r>
            <a:r>
              <a:rPr lang="es-MX" altLang="x-none" sz="2800" b="1" dirty="0"/>
              <a:t>retroactividad impropia o de grado medio</a:t>
            </a:r>
            <a:r>
              <a:rPr lang="es-MX" altLang="x-none" sz="2800" dirty="0"/>
              <a:t> se produce cuando la nueva ley  “incide sobre situaciones actuales aun no concluidas”.</a:t>
            </a:r>
            <a:endParaRPr lang="es-ES" altLang="x-none" sz="2800" dirty="0"/>
          </a:p>
          <a:p>
            <a:endParaRPr lang="es-CR" dirty="0"/>
          </a:p>
        </p:txBody>
      </p:sp>
    </p:spTree>
    <p:extLst>
      <p:ext uri="{BB962C8B-B14F-4D97-AF65-F5344CB8AC3E}">
        <p14:creationId xmlns:p14="http://schemas.microsoft.com/office/powerpoint/2010/main" val="2376664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EB2149-D8D7-4F0D-AD3B-D50B01253413}"/>
              </a:ext>
            </a:extLst>
          </p:cNvPr>
          <p:cNvSpPr>
            <a:spLocks noGrp="1"/>
          </p:cNvSpPr>
          <p:nvPr>
            <p:ph type="title"/>
          </p:nvPr>
        </p:nvSpPr>
        <p:spPr/>
        <p:txBody>
          <a:bodyPr/>
          <a:lstStyle/>
          <a:p>
            <a:pPr algn="ctr"/>
            <a:r>
              <a:rPr lang="es-ES_tradnl" altLang="x-none" dirty="0"/>
              <a:t>Grados de irretroactividad</a:t>
            </a:r>
            <a:endParaRPr lang="es-CR" dirty="0"/>
          </a:p>
        </p:txBody>
      </p:sp>
      <p:sp>
        <p:nvSpPr>
          <p:cNvPr id="3" name="Marcador de contenido 2">
            <a:extLst>
              <a:ext uri="{FF2B5EF4-FFF2-40B4-BE49-F238E27FC236}">
                <a16:creationId xmlns:a16="http://schemas.microsoft.com/office/drawing/2014/main" id="{45C55A28-AA94-4921-B1E1-FE23ADD70BB6}"/>
              </a:ext>
            </a:extLst>
          </p:cNvPr>
          <p:cNvSpPr>
            <a:spLocks noGrp="1"/>
          </p:cNvSpPr>
          <p:nvPr>
            <p:ph sz="half" idx="1"/>
          </p:nvPr>
        </p:nvSpPr>
        <p:spPr/>
        <p:txBody>
          <a:bodyPr/>
          <a:lstStyle/>
          <a:p>
            <a:pPr eaLnBrk="1" hangingPunct="1">
              <a:defRPr/>
            </a:pPr>
            <a:r>
              <a:rPr lang="es-ES" altLang="x-none" dirty="0"/>
              <a:t>En cuanto a la retroactividad autentica sólo exigencias cualificadas de interés general podrían imponer el sacrificio del principio de seguridad jurídica. </a:t>
            </a:r>
          </a:p>
          <a:p>
            <a:pPr eaLnBrk="1" hangingPunct="1">
              <a:defRPr/>
            </a:pPr>
            <a:r>
              <a:rPr lang="es-ES" altLang="x-none" dirty="0"/>
              <a:t>En cuanto a la retroactividad impropia, la licitud o ilicitud de la disposición dependerá de la ponderación de bienes llevada a cabo caso por caso. </a:t>
            </a:r>
          </a:p>
          <a:p>
            <a:endParaRPr lang="es-CR" dirty="0"/>
          </a:p>
        </p:txBody>
      </p:sp>
    </p:spTree>
    <p:extLst>
      <p:ext uri="{BB962C8B-B14F-4D97-AF65-F5344CB8AC3E}">
        <p14:creationId xmlns:p14="http://schemas.microsoft.com/office/powerpoint/2010/main" val="603361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B35F7-56E0-41FA-BB3F-98CA167F5F0E}"/>
              </a:ext>
            </a:extLst>
          </p:cNvPr>
          <p:cNvSpPr>
            <a:spLocks noGrp="1"/>
          </p:cNvSpPr>
          <p:nvPr>
            <p:ph type="title"/>
          </p:nvPr>
        </p:nvSpPr>
        <p:spPr/>
        <p:txBody>
          <a:bodyPr/>
          <a:lstStyle/>
          <a:p>
            <a:pPr algn="ctr"/>
            <a:r>
              <a:rPr lang="es-ES_tradnl" altLang="x-none" sz="4400" dirty="0"/>
              <a:t>Alcance del principio en la Constitución</a:t>
            </a:r>
            <a:endParaRPr lang="es-CR" dirty="0"/>
          </a:p>
        </p:txBody>
      </p:sp>
      <p:sp>
        <p:nvSpPr>
          <p:cNvPr id="3" name="Marcador de contenido 2">
            <a:extLst>
              <a:ext uri="{FF2B5EF4-FFF2-40B4-BE49-F238E27FC236}">
                <a16:creationId xmlns:a16="http://schemas.microsoft.com/office/drawing/2014/main" id="{4A4008EB-B963-4B5E-B9A1-55241B4055DB}"/>
              </a:ext>
            </a:extLst>
          </p:cNvPr>
          <p:cNvSpPr>
            <a:spLocks noGrp="1"/>
          </p:cNvSpPr>
          <p:nvPr>
            <p:ph sz="half" idx="1"/>
          </p:nvPr>
        </p:nvSpPr>
        <p:spPr/>
        <p:txBody>
          <a:bodyPr/>
          <a:lstStyle/>
          <a:p>
            <a:pPr eaLnBrk="1" hangingPunct="1">
              <a:lnSpc>
                <a:spcPct val="80000"/>
              </a:lnSpc>
              <a:defRPr/>
            </a:pPr>
            <a:r>
              <a:rPr lang="es-ES_tradnl" altLang="x-none" sz="2800" dirty="0"/>
              <a:t>Constitucionalmente se consagra el principio de irretroactividad de las normas cuando perjudiquen al individuo o afecten derechos adquiridos o situaciones jurídicas consolidadas.</a:t>
            </a:r>
          </a:p>
          <a:p>
            <a:pPr eaLnBrk="1" hangingPunct="1">
              <a:lnSpc>
                <a:spcPct val="80000"/>
              </a:lnSpc>
              <a:defRPr/>
            </a:pPr>
            <a:r>
              <a:rPr lang="es-ES_tradnl" altLang="x-none" sz="2800" dirty="0"/>
              <a:t>Legalmente, se permite la retroactividad de la norma más favorable para el reo: artículo 12 Código Penal.</a:t>
            </a:r>
          </a:p>
          <a:p>
            <a:pPr eaLnBrk="1" hangingPunct="1">
              <a:lnSpc>
                <a:spcPct val="80000"/>
              </a:lnSpc>
              <a:defRPr/>
            </a:pPr>
            <a:r>
              <a:rPr lang="es-MX" altLang="x-none" sz="2800" dirty="0"/>
              <a:t>SC, Voto </a:t>
            </a:r>
            <a:r>
              <a:rPr lang="es-MX" altLang="x-none" sz="2800" dirty="0" err="1"/>
              <a:t>N°</a:t>
            </a:r>
            <a:r>
              <a:rPr lang="es-MX" altLang="x-none" sz="2800" dirty="0"/>
              <a:t> 3929-95 de las 15:24 horas del 18 de julio de 1995   </a:t>
            </a:r>
            <a:r>
              <a:rPr lang="es-MX" altLang="x-none" sz="2800" i="1" dirty="0"/>
              <a:t>“En el artículo 12 del código penal establece que si con posterioridad a la comisión de un hecho punible se promulgare una nueva ley, aquel se regirá por la que sea más favorable al reo, en el caso particular que se juzgue”</a:t>
            </a:r>
            <a:r>
              <a:rPr lang="es-ES" altLang="x-none" sz="2800" i="1" dirty="0"/>
              <a:t> </a:t>
            </a:r>
            <a:endParaRPr lang="es-ES_tradnl" altLang="x-none" sz="2800" i="1" dirty="0"/>
          </a:p>
          <a:p>
            <a:pPr eaLnBrk="1" hangingPunct="1">
              <a:lnSpc>
                <a:spcPct val="80000"/>
              </a:lnSpc>
              <a:defRPr/>
            </a:pPr>
            <a:r>
              <a:rPr lang="es-ES_tradnl" altLang="x-none" sz="2800" dirty="0"/>
              <a:t>Igual se aplica en materia tributaria.</a:t>
            </a:r>
            <a:endParaRPr lang="es-ES" altLang="x-none" sz="2800" dirty="0"/>
          </a:p>
          <a:p>
            <a:endParaRPr lang="es-CR" dirty="0"/>
          </a:p>
        </p:txBody>
      </p:sp>
    </p:spTree>
    <p:extLst>
      <p:ext uri="{BB962C8B-B14F-4D97-AF65-F5344CB8AC3E}">
        <p14:creationId xmlns:p14="http://schemas.microsoft.com/office/powerpoint/2010/main" val="2957142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CF72F5-E440-4E92-9B59-08AC80D115C3}"/>
              </a:ext>
            </a:extLst>
          </p:cNvPr>
          <p:cNvSpPr>
            <a:spLocks noGrp="1"/>
          </p:cNvSpPr>
          <p:nvPr>
            <p:ph type="title"/>
          </p:nvPr>
        </p:nvSpPr>
        <p:spPr/>
        <p:txBody>
          <a:bodyPr/>
          <a:lstStyle/>
          <a:p>
            <a:pPr algn="ctr"/>
            <a:r>
              <a:rPr lang="es-ES_tradnl" altLang="x-none" sz="4400" dirty="0"/>
              <a:t>Retroactividad y hecho generador</a:t>
            </a:r>
            <a:endParaRPr lang="es-CR" dirty="0"/>
          </a:p>
        </p:txBody>
      </p:sp>
      <p:sp>
        <p:nvSpPr>
          <p:cNvPr id="3" name="Marcador de contenido 2">
            <a:extLst>
              <a:ext uri="{FF2B5EF4-FFF2-40B4-BE49-F238E27FC236}">
                <a16:creationId xmlns:a16="http://schemas.microsoft.com/office/drawing/2014/main" id="{5C578EBC-C69F-4668-B144-645254A67354}"/>
              </a:ext>
            </a:extLst>
          </p:cNvPr>
          <p:cNvSpPr>
            <a:spLocks noGrp="1"/>
          </p:cNvSpPr>
          <p:nvPr>
            <p:ph sz="half" idx="1"/>
          </p:nvPr>
        </p:nvSpPr>
        <p:spPr/>
        <p:txBody>
          <a:bodyPr>
            <a:normAutofit lnSpcReduction="10000"/>
          </a:bodyPr>
          <a:lstStyle/>
          <a:p>
            <a:pPr marL="342900" indent="-342900" fontAlgn="base">
              <a:lnSpc>
                <a:spcPct val="100000"/>
              </a:lnSpc>
              <a:spcBef>
                <a:spcPct val="20000"/>
              </a:spcBef>
              <a:spcAft>
                <a:spcPct val="0"/>
              </a:spcAft>
              <a:buNone/>
              <a:defRPr/>
            </a:pPr>
            <a:r>
              <a:rPr lang="es-ES" altLang="x-none" sz="2200" dirty="0">
                <a:latin typeface="+mn-lt"/>
              </a:rPr>
              <a:t>En materia tributaria esto puede ocurrir en las siguientes situaciones:</a:t>
            </a:r>
          </a:p>
          <a:p>
            <a:pPr marL="342900" indent="-342900" fontAlgn="base">
              <a:lnSpc>
                <a:spcPct val="100000"/>
              </a:lnSpc>
              <a:spcBef>
                <a:spcPct val="20000"/>
              </a:spcBef>
              <a:spcAft>
                <a:spcPct val="0"/>
              </a:spcAft>
              <a:buNone/>
              <a:defRPr/>
            </a:pPr>
            <a:r>
              <a:rPr lang="es-ES" altLang="x-none" sz="2200" dirty="0">
                <a:latin typeface="+mn-lt"/>
              </a:rPr>
              <a:t>(Israel Hernández)</a:t>
            </a:r>
          </a:p>
          <a:p>
            <a:pPr marL="342900" indent="-342900" fontAlgn="base">
              <a:lnSpc>
                <a:spcPct val="100000"/>
              </a:lnSpc>
              <a:spcBef>
                <a:spcPct val="20000"/>
              </a:spcBef>
              <a:spcAft>
                <a:spcPct val="0"/>
              </a:spcAft>
              <a:buNone/>
              <a:defRPr/>
            </a:pPr>
            <a:r>
              <a:rPr lang="es-ES" altLang="x-none" sz="2200" dirty="0">
                <a:latin typeface="+mn-lt"/>
              </a:rPr>
              <a:t>	</a:t>
            </a:r>
          </a:p>
          <a:p>
            <a:pPr marL="342900" indent="-342900" fontAlgn="base">
              <a:lnSpc>
                <a:spcPct val="100000"/>
              </a:lnSpc>
              <a:spcBef>
                <a:spcPct val="20000"/>
              </a:spcBef>
              <a:spcAft>
                <a:spcPct val="0"/>
              </a:spcAft>
              <a:buNone/>
              <a:defRPr/>
            </a:pPr>
            <a:r>
              <a:rPr lang="es-ES" altLang="x-none" sz="2200" dirty="0">
                <a:latin typeface="+mn-lt"/>
              </a:rPr>
              <a:t>	1) Cuando el legislador crea un impuesto, que producirá una deuda a cargo de los contribuyentes, a partir de un hecho o  un  acto ocurrido con anterioridad a la fecha de ser promulgada la ley. </a:t>
            </a:r>
          </a:p>
          <a:p>
            <a:pPr marL="342900" indent="-342900" fontAlgn="base">
              <a:lnSpc>
                <a:spcPct val="100000"/>
              </a:lnSpc>
              <a:spcBef>
                <a:spcPct val="20000"/>
              </a:spcBef>
              <a:spcAft>
                <a:spcPct val="0"/>
              </a:spcAft>
              <a:buNone/>
              <a:defRPr/>
            </a:pPr>
            <a:endParaRPr lang="es-ES_tradnl" altLang="x-none" sz="2200" dirty="0">
              <a:latin typeface="+mn-lt"/>
            </a:endParaRPr>
          </a:p>
          <a:p>
            <a:pPr marL="342900" indent="-342900" fontAlgn="base">
              <a:lnSpc>
                <a:spcPct val="100000"/>
              </a:lnSpc>
              <a:spcBef>
                <a:spcPct val="20000"/>
              </a:spcBef>
              <a:spcAft>
                <a:spcPct val="0"/>
              </a:spcAft>
              <a:buNone/>
              <a:defRPr/>
            </a:pPr>
            <a:r>
              <a:rPr lang="es-ES" altLang="x-none" sz="2200" dirty="0">
                <a:latin typeface="+mn-lt"/>
              </a:rPr>
              <a:t>	De esta situación no hay ningún caso concreto en nuestro país, pero si ocurrió en Argentina con un impuesto municipal, que había sido establecido por un período fijo. Al vencer el plazo las municipalidades continuaron cobrándolo, pero simultáneamente  remitieron un proyecto de ley a la Asamblea legislativa para prorrogar el impuesto. Unos meses después fue aprobada una nueva ley, que tenía efectos retroactivos hasta el vencimiento de la ley anterior.</a:t>
            </a:r>
          </a:p>
          <a:p>
            <a:endParaRPr lang="es-CR" dirty="0"/>
          </a:p>
        </p:txBody>
      </p:sp>
    </p:spTree>
    <p:extLst>
      <p:ext uri="{BB962C8B-B14F-4D97-AF65-F5344CB8AC3E}">
        <p14:creationId xmlns:p14="http://schemas.microsoft.com/office/powerpoint/2010/main" val="22579266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2B73FD-1D67-4856-9413-A25C848011AE}"/>
              </a:ext>
            </a:extLst>
          </p:cNvPr>
          <p:cNvSpPr>
            <a:spLocks noGrp="1"/>
          </p:cNvSpPr>
          <p:nvPr>
            <p:ph type="title"/>
          </p:nvPr>
        </p:nvSpPr>
        <p:spPr/>
        <p:txBody>
          <a:bodyPr/>
          <a:lstStyle/>
          <a:p>
            <a:r>
              <a:rPr lang="es-ES_tradnl" altLang="x-none" sz="4400" dirty="0"/>
              <a:t>Retroactividad y hecho generador</a:t>
            </a:r>
            <a:endParaRPr lang="es-CR" dirty="0"/>
          </a:p>
        </p:txBody>
      </p:sp>
      <p:sp>
        <p:nvSpPr>
          <p:cNvPr id="3" name="Marcador de contenido 2">
            <a:extLst>
              <a:ext uri="{FF2B5EF4-FFF2-40B4-BE49-F238E27FC236}">
                <a16:creationId xmlns:a16="http://schemas.microsoft.com/office/drawing/2014/main" id="{E7D402CE-AC6A-4C3A-BDF2-F2A03754C812}"/>
              </a:ext>
            </a:extLst>
          </p:cNvPr>
          <p:cNvSpPr>
            <a:spLocks noGrp="1"/>
          </p:cNvSpPr>
          <p:nvPr>
            <p:ph sz="half" idx="1"/>
          </p:nvPr>
        </p:nvSpPr>
        <p:spPr/>
        <p:txBody>
          <a:bodyPr>
            <a:normAutofit fontScale="85000" lnSpcReduction="20000"/>
          </a:bodyPr>
          <a:lstStyle/>
          <a:p>
            <a:pPr marL="342900" indent="-342900" fontAlgn="base">
              <a:lnSpc>
                <a:spcPct val="100000"/>
              </a:lnSpc>
              <a:spcBef>
                <a:spcPct val="20000"/>
              </a:spcBef>
              <a:spcAft>
                <a:spcPct val="0"/>
              </a:spcAft>
              <a:buFontTx/>
              <a:buNone/>
              <a:defRPr/>
            </a:pPr>
            <a:r>
              <a:rPr lang="es-ES" altLang="x-none" sz="2800" dirty="0"/>
              <a:t>2</a:t>
            </a:r>
            <a:r>
              <a:rPr lang="es-ES" altLang="x-none" sz="2300" dirty="0">
                <a:latin typeface="+mn-lt"/>
              </a:rPr>
              <a:t>) Cuando   el   legislador deroga una ley anterior, en la cual se concedían exoneraciones por un plazo fijo a los contribuyentes que cumplieran determinados requisitos, tales como realizar inversiones en hotelería, en polos de desarrollo, etc. Particularmente cuando no se protege la situación de quienes han adquirido derechos al amparo de contratos o resoluciones administrativos.</a:t>
            </a:r>
          </a:p>
          <a:p>
            <a:pPr marL="342900" indent="-342900" fontAlgn="base">
              <a:lnSpc>
                <a:spcPct val="100000"/>
              </a:lnSpc>
              <a:spcBef>
                <a:spcPct val="20000"/>
              </a:spcBef>
              <a:spcAft>
                <a:spcPct val="0"/>
              </a:spcAft>
              <a:buFontTx/>
              <a:buNone/>
              <a:defRPr/>
            </a:pPr>
            <a:endParaRPr lang="es-ES" altLang="x-none" sz="2300" dirty="0">
              <a:latin typeface="+mn-lt"/>
            </a:endParaRPr>
          </a:p>
          <a:p>
            <a:pPr marL="342900" indent="-342900" fontAlgn="base">
              <a:lnSpc>
                <a:spcPct val="100000"/>
              </a:lnSpc>
              <a:spcBef>
                <a:spcPct val="20000"/>
              </a:spcBef>
              <a:spcAft>
                <a:spcPct val="0"/>
              </a:spcAft>
              <a:buFontTx/>
              <a:buNone/>
              <a:defRPr/>
            </a:pPr>
            <a:r>
              <a:rPr lang="es-ES" altLang="x-none" sz="2300" dirty="0">
                <a:latin typeface="+mn-lt"/>
              </a:rPr>
              <a:t>	Esta situación se ha presentado en Costa Rica, con referencia a la Ley 7293, derogatoria de todas las exoneraciones promulgadas en 1992, que no hizo salvedades para   quienes estaban amparados a contratos de exportación, inversiones hoteleras, etc.</a:t>
            </a:r>
          </a:p>
          <a:p>
            <a:pPr marL="342900" indent="-342900" fontAlgn="base">
              <a:lnSpc>
                <a:spcPct val="100000"/>
              </a:lnSpc>
              <a:spcBef>
                <a:spcPct val="20000"/>
              </a:spcBef>
              <a:spcAft>
                <a:spcPct val="0"/>
              </a:spcAft>
              <a:defRPr/>
            </a:pPr>
            <a:endParaRPr lang="es-ES" altLang="x-none" sz="2300" dirty="0">
              <a:latin typeface="+mn-lt"/>
            </a:endParaRPr>
          </a:p>
          <a:p>
            <a:pPr marL="342900" indent="-342900" fontAlgn="base">
              <a:lnSpc>
                <a:spcPct val="100000"/>
              </a:lnSpc>
              <a:spcBef>
                <a:spcPct val="20000"/>
              </a:spcBef>
              <a:spcAft>
                <a:spcPct val="0"/>
              </a:spcAft>
              <a:buFontTx/>
              <a:buNone/>
              <a:defRPr/>
            </a:pPr>
            <a:r>
              <a:rPr lang="es-ES" altLang="x-none" sz="2300" dirty="0">
                <a:latin typeface="+mn-lt"/>
              </a:rPr>
              <a:t>	En España el Tribunal Supremo al efecto ha dicho:</a:t>
            </a:r>
          </a:p>
          <a:p>
            <a:pPr marL="342900" indent="-342900" fontAlgn="base">
              <a:lnSpc>
                <a:spcPct val="100000"/>
              </a:lnSpc>
              <a:spcBef>
                <a:spcPct val="20000"/>
              </a:spcBef>
              <a:spcAft>
                <a:spcPct val="0"/>
              </a:spcAft>
              <a:buFontTx/>
              <a:buNone/>
              <a:defRPr/>
            </a:pPr>
            <a:r>
              <a:rPr lang="es-ES" altLang="x-none" sz="2300" dirty="0">
                <a:latin typeface="+mn-lt"/>
              </a:rPr>
              <a:t>	“Que por ello, pues nos encontramos en el presente caso ante un supuesto de </a:t>
            </a:r>
            <a:r>
              <a:rPr lang="es-ES" altLang="x-none" sz="2300" dirty="0" err="1">
                <a:latin typeface="+mn-lt"/>
              </a:rPr>
              <a:t>utractividad</a:t>
            </a:r>
            <a:r>
              <a:rPr lang="es-ES" altLang="x-none" sz="2300" dirty="0">
                <a:latin typeface="+mn-lt"/>
              </a:rPr>
              <a:t> de la normativa derogada en cuanto debe continuar regulando los ulteriores efectos en las relaciones jurídicas nacidas a su amparo, a fin de respetar los denominados derechos adquiridos, cuyo respeto no debe confundirse con el principio de irretroactividad”</a:t>
            </a:r>
          </a:p>
          <a:p>
            <a:endParaRPr lang="es-CR" dirty="0"/>
          </a:p>
        </p:txBody>
      </p:sp>
    </p:spTree>
    <p:extLst>
      <p:ext uri="{BB962C8B-B14F-4D97-AF65-F5344CB8AC3E}">
        <p14:creationId xmlns:p14="http://schemas.microsoft.com/office/powerpoint/2010/main" val="299776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536863-581F-4F08-8C45-8E16D2A7F22F}"/>
              </a:ext>
            </a:extLst>
          </p:cNvPr>
          <p:cNvSpPr>
            <a:spLocks noGrp="1"/>
          </p:cNvSpPr>
          <p:nvPr>
            <p:ph type="title"/>
          </p:nvPr>
        </p:nvSpPr>
        <p:spPr/>
        <p:txBody>
          <a:bodyPr/>
          <a:lstStyle/>
          <a:p>
            <a:pPr algn="ctr"/>
            <a:r>
              <a:rPr lang="es-ES_tradnl" altLang="x-none" sz="4400" dirty="0"/>
              <a:t>Retroactividad y hecho generador</a:t>
            </a:r>
            <a:endParaRPr lang="es-CR" dirty="0"/>
          </a:p>
        </p:txBody>
      </p:sp>
      <p:sp>
        <p:nvSpPr>
          <p:cNvPr id="3" name="Marcador de contenido 2">
            <a:extLst>
              <a:ext uri="{FF2B5EF4-FFF2-40B4-BE49-F238E27FC236}">
                <a16:creationId xmlns:a16="http://schemas.microsoft.com/office/drawing/2014/main" id="{6304626D-C197-45A7-BC5A-4ACBD3059C8F}"/>
              </a:ext>
            </a:extLst>
          </p:cNvPr>
          <p:cNvSpPr>
            <a:spLocks noGrp="1"/>
          </p:cNvSpPr>
          <p:nvPr>
            <p:ph sz="half" idx="1"/>
          </p:nvPr>
        </p:nvSpPr>
        <p:spPr/>
        <p:txBody>
          <a:bodyPr>
            <a:normAutofit/>
          </a:bodyPr>
          <a:lstStyle/>
          <a:p>
            <a:pPr marL="342900" indent="-342900" fontAlgn="base">
              <a:spcBef>
                <a:spcPct val="20000"/>
              </a:spcBef>
              <a:spcAft>
                <a:spcPct val="0"/>
              </a:spcAft>
              <a:buNone/>
              <a:defRPr/>
            </a:pPr>
            <a:r>
              <a:rPr lang="es-ES" altLang="x-none" sz="2600" dirty="0">
                <a:latin typeface="+mn-lt"/>
              </a:rPr>
              <a:t>	3) Cuando se modifican los impuestos de ciclo anual, antes de vencer cada período. </a:t>
            </a:r>
          </a:p>
          <a:p>
            <a:pPr marL="342900" indent="-342900" fontAlgn="base">
              <a:spcBef>
                <a:spcPct val="20000"/>
              </a:spcBef>
              <a:spcAft>
                <a:spcPct val="0"/>
              </a:spcAft>
              <a:buNone/>
              <a:defRPr/>
            </a:pPr>
            <a:r>
              <a:rPr lang="es-ES" altLang="x-none" sz="2600" dirty="0">
                <a:latin typeface="+mn-lt"/>
              </a:rPr>
              <a:t>	En Costa Rica ha ocurrido varias veces. </a:t>
            </a:r>
          </a:p>
          <a:p>
            <a:pPr marL="342900" indent="-342900" fontAlgn="base">
              <a:spcBef>
                <a:spcPct val="20000"/>
              </a:spcBef>
              <a:spcAft>
                <a:spcPct val="0"/>
              </a:spcAft>
              <a:buNone/>
              <a:defRPr/>
            </a:pPr>
            <a:endParaRPr lang="es-ES" altLang="x-none" sz="2600" dirty="0">
              <a:latin typeface="+mn-lt"/>
            </a:endParaRPr>
          </a:p>
          <a:p>
            <a:pPr marL="342900" indent="-342900" fontAlgn="base">
              <a:spcBef>
                <a:spcPct val="20000"/>
              </a:spcBef>
              <a:spcAft>
                <a:spcPct val="0"/>
              </a:spcAft>
              <a:buNone/>
              <a:defRPr/>
            </a:pPr>
            <a:r>
              <a:rPr lang="es-ES" altLang="x-none" sz="2600" dirty="0">
                <a:latin typeface="+mn-lt"/>
              </a:rPr>
              <a:t>	4) En general cuando una ley tributaria, viene a restringir o  desconocer derechos adquiridos por los contribuyentes, en virtud de leyes anteriores. </a:t>
            </a:r>
          </a:p>
          <a:p>
            <a:pPr marL="342900" indent="-342900" fontAlgn="base">
              <a:spcBef>
                <a:spcPct val="20000"/>
              </a:spcBef>
              <a:spcAft>
                <a:spcPct val="0"/>
              </a:spcAft>
              <a:buNone/>
              <a:defRPr/>
            </a:pPr>
            <a:r>
              <a:rPr lang="es-ES" altLang="x-none" sz="2600" dirty="0">
                <a:latin typeface="+mn-lt"/>
              </a:rPr>
              <a:t>	En Costa Rica se presentó esta situación con referencia a la Ley de Justicia Tributaria que había condonado los impuestos pendientes de pago hasta 1991. Posteriormente, la Ley 7543 de 1995 vino a restringir el alcance de la condonación. </a:t>
            </a:r>
          </a:p>
          <a:p>
            <a:endParaRPr lang="es-CR" dirty="0"/>
          </a:p>
        </p:txBody>
      </p:sp>
    </p:spTree>
    <p:extLst>
      <p:ext uri="{BB962C8B-B14F-4D97-AF65-F5344CB8AC3E}">
        <p14:creationId xmlns:p14="http://schemas.microsoft.com/office/powerpoint/2010/main" val="247021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A9B1E8-5084-424E-9E3C-16F6237430B3}"/>
              </a:ext>
            </a:extLst>
          </p:cNvPr>
          <p:cNvSpPr>
            <a:spLocks noGrp="1"/>
          </p:cNvSpPr>
          <p:nvPr>
            <p:ph type="title"/>
          </p:nvPr>
        </p:nvSpPr>
        <p:spPr/>
        <p:txBody>
          <a:bodyPr/>
          <a:lstStyle/>
          <a:p>
            <a:pPr algn="ctr"/>
            <a:r>
              <a:rPr lang="es-ES_tradnl" altLang="x-none" dirty="0"/>
              <a:t>Seguridad jurídica</a:t>
            </a:r>
            <a:endParaRPr lang="es-CR" dirty="0"/>
          </a:p>
        </p:txBody>
      </p:sp>
      <p:sp>
        <p:nvSpPr>
          <p:cNvPr id="3" name="Marcador de contenido 2">
            <a:extLst>
              <a:ext uri="{FF2B5EF4-FFF2-40B4-BE49-F238E27FC236}">
                <a16:creationId xmlns:a16="http://schemas.microsoft.com/office/drawing/2014/main" id="{B79B284E-9759-4DA9-97E4-E3C697575B1C}"/>
              </a:ext>
            </a:extLst>
          </p:cNvPr>
          <p:cNvSpPr>
            <a:spLocks noGrp="1"/>
          </p:cNvSpPr>
          <p:nvPr>
            <p:ph sz="half" idx="1"/>
          </p:nvPr>
        </p:nvSpPr>
        <p:spPr/>
        <p:txBody>
          <a:bodyPr/>
          <a:lstStyle/>
          <a:p>
            <a:pPr eaLnBrk="1" hangingPunct="1">
              <a:defRPr/>
            </a:pPr>
            <a:r>
              <a:rPr lang="es-MX" altLang="x-none" sz="2800" dirty="0"/>
              <a:t>La jurisprudencia constitucional ha venido aplicando este principio en su triple dimensión:</a:t>
            </a:r>
          </a:p>
          <a:p>
            <a:pPr lvl="1" eaLnBrk="1" hangingPunct="1">
              <a:defRPr/>
            </a:pPr>
            <a:r>
              <a:rPr lang="es-MX" altLang="x-none" sz="2400" dirty="0"/>
              <a:t>Como conocimiento y certeza del derecho positivo.</a:t>
            </a:r>
          </a:p>
          <a:p>
            <a:pPr lvl="1" eaLnBrk="1" hangingPunct="1">
              <a:defRPr/>
            </a:pPr>
            <a:r>
              <a:rPr lang="es-MX" altLang="x-none" sz="2400" dirty="0"/>
              <a:t>Como confianza de los ciudadanos en las instituciones públicas y en el orden jurídico en general, en cuanto a garantes de la paz social.</a:t>
            </a:r>
          </a:p>
          <a:p>
            <a:pPr lvl="1" eaLnBrk="1" hangingPunct="1">
              <a:defRPr/>
            </a:pPr>
            <a:r>
              <a:rPr lang="es-MX" altLang="x-none" sz="2400" dirty="0"/>
              <a:t>Como posibilidad de los efectos que se derivan de la aplicación de las normas y de las propias acciones o de las conductas de terceros.</a:t>
            </a:r>
            <a:endParaRPr lang="es-ES" altLang="x-none" sz="2400" dirty="0"/>
          </a:p>
          <a:p>
            <a:endParaRPr lang="es-CR" dirty="0"/>
          </a:p>
        </p:txBody>
      </p:sp>
    </p:spTree>
    <p:extLst>
      <p:ext uri="{BB962C8B-B14F-4D97-AF65-F5344CB8AC3E}">
        <p14:creationId xmlns:p14="http://schemas.microsoft.com/office/powerpoint/2010/main" val="3080003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66C249-7B25-4CFA-A5BB-4473D816F9CA}"/>
              </a:ext>
            </a:extLst>
          </p:cNvPr>
          <p:cNvSpPr>
            <a:spLocks noGrp="1"/>
          </p:cNvSpPr>
          <p:nvPr>
            <p:ph type="title"/>
          </p:nvPr>
        </p:nvSpPr>
        <p:spPr/>
        <p:txBody>
          <a:bodyPr/>
          <a:lstStyle/>
          <a:p>
            <a:pPr algn="ctr"/>
            <a:r>
              <a:rPr lang="es-ES_tradnl" altLang="x-none" dirty="0"/>
              <a:t>Principio de seguridad jurídica</a:t>
            </a:r>
            <a:endParaRPr lang="es-CR" dirty="0"/>
          </a:p>
        </p:txBody>
      </p:sp>
      <p:sp>
        <p:nvSpPr>
          <p:cNvPr id="3" name="Marcador de contenido 2">
            <a:extLst>
              <a:ext uri="{FF2B5EF4-FFF2-40B4-BE49-F238E27FC236}">
                <a16:creationId xmlns:a16="http://schemas.microsoft.com/office/drawing/2014/main" id="{57CFFFFE-18E8-4B41-AC16-3653F36F0A71}"/>
              </a:ext>
            </a:extLst>
          </p:cNvPr>
          <p:cNvSpPr>
            <a:spLocks noGrp="1"/>
          </p:cNvSpPr>
          <p:nvPr>
            <p:ph sz="half" idx="1"/>
          </p:nvPr>
        </p:nvSpPr>
        <p:spPr/>
        <p:txBody>
          <a:bodyPr/>
          <a:lstStyle/>
          <a:p>
            <a:r>
              <a:rPr lang="es-ES_tradnl" altLang="x-none" dirty="0"/>
              <a:t>Principio que se deriva de la interpretación sistemática y finalista de la constitución y que se refleja en varias normas </a:t>
            </a:r>
            <a:r>
              <a:rPr lang="es-ES" altLang="x-none" dirty="0"/>
              <a:t>constitucionales y va íntimamente ligado al principio de interdicción de la arbitrariedad.</a:t>
            </a:r>
          </a:p>
          <a:p>
            <a:endParaRPr lang="es-CR" dirty="0"/>
          </a:p>
        </p:txBody>
      </p:sp>
    </p:spTree>
    <p:extLst>
      <p:ext uri="{BB962C8B-B14F-4D97-AF65-F5344CB8AC3E}">
        <p14:creationId xmlns:p14="http://schemas.microsoft.com/office/powerpoint/2010/main" val="4217044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02C21A-4FE2-4E0A-967D-03447518393F}"/>
              </a:ext>
            </a:extLst>
          </p:cNvPr>
          <p:cNvSpPr>
            <a:spLocks noGrp="1"/>
          </p:cNvSpPr>
          <p:nvPr>
            <p:ph type="title"/>
          </p:nvPr>
        </p:nvSpPr>
        <p:spPr/>
        <p:txBody>
          <a:bodyPr/>
          <a:lstStyle/>
          <a:p>
            <a:pPr algn="ctr"/>
            <a:r>
              <a:rPr lang="es-ES_tradnl" altLang="x-none" sz="4400" dirty="0"/>
              <a:t>Sala Constitucional Voto 10153-01*</a:t>
            </a:r>
            <a:endParaRPr lang="es-CR" dirty="0"/>
          </a:p>
        </p:txBody>
      </p:sp>
      <p:sp>
        <p:nvSpPr>
          <p:cNvPr id="3" name="Marcador de contenido 2">
            <a:extLst>
              <a:ext uri="{FF2B5EF4-FFF2-40B4-BE49-F238E27FC236}">
                <a16:creationId xmlns:a16="http://schemas.microsoft.com/office/drawing/2014/main" id="{C4173D87-50E7-4E43-8A8C-7E83FA869387}"/>
              </a:ext>
            </a:extLst>
          </p:cNvPr>
          <p:cNvSpPr>
            <a:spLocks noGrp="1"/>
          </p:cNvSpPr>
          <p:nvPr>
            <p:ph sz="half" idx="1"/>
          </p:nvPr>
        </p:nvSpPr>
        <p:spPr/>
        <p:txBody>
          <a:bodyPr>
            <a:normAutofit fontScale="77500" lnSpcReduction="20000"/>
          </a:bodyPr>
          <a:lstStyle/>
          <a:p>
            <a:r>
              <a:rPr lang="es-CR" altLang="x-none" sz="2800" i="1" dirty="0"/>
              <a:t>	“</a:t>
            </a:r>
            <a:r>
              <a:rPr lang="es-CR" altLang="x-none" sz="2800" i="1" u="sng" dirty="0"/>
              <a:t>De allí que las leyes y, en general, las normas y los actos de autoridad requieran para su validez, no sólo haber sido promulgados por órganos competentes y procedimientos debidos, sino también pasar la revisión de fondo por su concordancia con las normas, principios y valores supremos de la Constitución (formal y material), como son los de orden, paz, seguridad, justicia, libertad, etc., que se configuran como patrones de razonabilidad</a:t>
            </a:r>
            <a:r>
              <a:rPr lang="es-CR" altLang="x-none" sz="2800" i="1" dirty="0"/>
              <a:t>. Es decir, que una norma o acto público o privado sólo es válido cuando, además de su conformidad formal con la Constitución, esté razonablemente fundado y justificado conforme a la ideología constitucional. </a:t>
            </a:r>
            <a:r>
              <a:rPr lang="es-CR" altLang="x-none" sz="2800" b="1" i="1" dirty="0"/>
              <a:t>De esta manera se procura, no sólo que la ley no sea irracional, arbitraria o caprichosa, sino además que los medios seleccionados tengan una relación real y sustancial con su objeto</a:t>
            </a:r>
            <a:r>
              <a:rPr lang="es-CR" altLang="x-none" sz="2800" i="1" dirty="0"/>
              <a:t>. Se distingue entonces entre </a:t>
            </a:r>
            <a:r>
              <a:rPr lang="es-CR" altLang="x-none" sz="2800" b="1" i="1" dirty="0"/>
              <a:t>razonabilidad técnica</a:t>
            </a:r>
            <a:r>
              <a:rPr lang="es-CR" altLang="x-none" sz="2800" i="1" dirty="0"/>
              <a:t>, que es, como se dijo, la </a:t>
            </a:r>
            <a:r>
              <a:rPr lang="es-CR" altLang="x-none" sz="2800" i="1" u="sng" dirty="0"/>
              <a:t>proporcionalidad entre medios y fines</a:t>
            </a:r>
            <a:r>
              <a:rPr lang="es-CR" altLang="x-none" sz="2800" i="1" dirty="0"/>
              <a:t>; </a:t>
            </a:r>
            <a:r>
              <a:rPr lang="es-CR" altLang="x-none" sz="2800" b="1" i="1" dirty="0"/>
              <a:t>razonabilidad jurídica</a:t>
            </a:r>
            <a:r>
              <a:rPr lang="es-CR" altLang="x-none" sz="2800" i="1" dirty="0"/>
              <a:t>, o la </a:t>
            </a:r>
            <a:r>
              <a:rPr lang="es-CR" altLang="x-none" sz="2800" i="1" u="sng" dirty="0"/>
              <a:t>adecuación a la Constitución</a:t>
            </a:r>
            <a:r>
              <a:rPr lang="es-CR" altLang="x-none" sz="2800" i="1" dirty="0"/>
              <a:t> en general, y en especial, a los derechos y libertades reconocidos o supuestos por ella; y finalmente, </a:t>
            </a:r>
            <a:r>
              <a:rPr lang="es-CR" altLang="x-none" sz="2800" b="1" i="1" dirty="0"/>
              <a:t>razonabilidad de los efectos</a:t>
            </a:r>
            <a:r>
              <a:rPr lang="es-CR" altLang="x-none" sz="2800" i="1" dirty="0"/>
              <a:t> sobre los derechos personales, en el sentido de </a:t>
            </a:r>
            <a:r>
              <a:rPr lang="es-CR" altLang="x-none" sz="2800" i="1" u="sng" dirty="0"/>
              <a:t>no imponer a esos derechos otras limitaciones o cargas que las razonablemente derivadas de la naturaleza y régimen de los derechos mismos, ni mayores que las indispensables para que funcionen razonablemente en la vida de la sociedad</a:t>
            </a:r>
            <a:r>
              <a:rPr lang="es-CR" altLang="x-none" sz="2800" i="1" dirty="0"/>
              <a:t>” </a:t>
            </a:r>
            <a:r>
              <a:rPr lang="es-CR" altLang="x-none" sz="2800" i="1" dirty="0">
                <a:sym typeface="Symbol" charset="2"/>
              </a:rPr>
              <a:t></a:t>
            </a:r>
            <a:r>
              <a:rPr lang="es-CR" altLang="x-none" sz="2800" i="1" dirty="0"/>
              <a:t>...</a:t>
            </a:r>
            <a:r>
              <a:rPr lang="es-CR" altLang="x-none" sz="2800" i="1" dirty="0">
                <a:sym typeface="Symbol" charset="2"/>
              </a:rPr>
              <a:t></a:t>
            </a:r>
            <a:r>
              <a:rPr lang="es-CR" altLang="x-none" sz="2800" i="1" dirty="0"/>
              <a:t>.</a:t>
            </a:r>
            <a:endParaRPr lang="es-ES" altLang="x-none" sz="2800" i="1" dirty="0"/>
          </a:p>
          <a:p>
            <a:endParaRPr lang="es-CR" dirty="0"/>
          </a:p>
        </p:txBody>
      </p:sp>
    </p:spTree>
    <p:extLst>
      <p:ext uri="{BB962C8B-B14F-4D97-AF65-F5344CB8AC3E}">
        <p14:creationId xmlns:p14="http://schemas.microsoft.com/office/powerpoint/2010/main" val="338960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C3AC59-7A4D-4186-90BD-981AC2B7E25C}"/>
              </a:ext>
            </a:extLst>
          </p:cNvPr>
          <p:cNvSpPr>
            <a:spLocks noGrp="1"/>
          </p:cNvSpPr>
          <p:nvPr>
            <p:ph type="title"/>
          </p:nvPr>
        </p:nvSpPr>
        <p:spPr/>
        <p:txBody>
          <a:bodyPr/>
          <a:lstStyle/>
          <a:p>
            <a:pPr algn="ctr"/>
            <a:r>
              <a:rPr lang="es-ES_tradnl" altLang="x-none" sz="4400" dirty="0"/>
              <a:t>Sala Constitucional Voto </a:t>
            </a:r>
            <a:r>
              <a:rPr lang="es-MX" altLang="x-none" sz="4400" dirty="0"/>
              <a:t>05236-99* </a:t>
            </a:r>
            <a:endParaRPr lang="es-CR" dirty="0"/>
          </a:p>
        </p:txBody>
      </p:sp>
      <p:sp>
        <p:nvSpPr>
          <p:cNvPr id="3" name="Marcador de contenido 2">
            <a:extLst>
              <a:ext uri="{FF2B5EF4-FFF2-40B4-BE49-F238E27FC236}">
                <a16:creationId xmlns:a16="http://schemas.microsoft.com/office/drawing/2014/main" id="{0A6CA24E-828E-44A0-A44F-5B5DF2DD906F}"/>
              </a:ext>
            </a:extLst>
          </p:cNvPr>
          <p:cNvSpPr>
            <a:spLocks noGrp="1"/>
          </p:cNvSpPr>
          <p:nvPr>
            <p:ph sz="half" idx="1"/>
          </p:nvPr>
        </p:nvSpPr>
        <p:spPr/>
        <p:txBody>
          <a:bodyPr>
            <a:normAutofit fontScale="92500" lnSpcReduction="20000"/>
          </a:bodyPr>
          <a:lstStyle/>
          <a:p>
            <a:r>
              <a:rPr lang="es-ES_tradnl" altLang="x-none" dirty="0"/>
              <a:t>	</a:t>
            </a:r>
            <a:r>
              <a:rPr lang="es-MX" altLang="x-none" sz="2800" i="1" dirty="0"/>
              <a:t>“Para realizar el juicio de razonabilidad la doctrina estadounidense examina en primer término la llamada “</a:t>
            </a:r>
            <a:r>
              <a:rPr lang="es-MX" altLang="x-none" sz="2800" b="1" i="1" dirty="0"/>
              <a:t>razonabilidad técnica” </a:t>
            </a:r>
            <a:r>
              <a:rPr lang="es-MX" altLang="x-none" sz="2800" i="1" dirty="0"/>
              <a:t> dentro de la que se examina la norma en concreto. Posterior a esto se examina la “</a:t>
            </a:r>
            <a:r>
              <a:rPr lang="es-MX" altLang="x-none" sz="2800" b="1" i="1" dirty="0"/>
              <a:t>razonabilidad jurídica”  </a:t>
            </a:r>
            <a:r>
              <a:rPr lang="es-MX" altLang="x-none" sz="2800" i="1" dirty="0"/>
              <a:t>dentro de la cual se examina a) la </a:t>
            </a:r>
            <a:r>
              <a:rPr lang="es-MX" altLang="x-none" sz="2800" b="1" i="1" dirty="0"/>
              <a:t>“razonabilidad ponderativa” </a:t>
            </a:r>
            <a:r>
              <a:rPr lang="es-MX" altLang="x-none" sz="2800" i="1" dirty="0"/>
              <a:t> ante la existencia de un determinado antecedente (ej. Ingreso) exige una determinada prestación (ej. Tributo) debiendo establecerse si la misma es equivalente o proporcionada. b) la </a:t>
            </a:r>
            <a:r>
              <a:rPr lang="es-MX" altLang="x-none" sz="2800" b="1" i="1" dirty="0"/>
              <a:t>“razonabilidad de igualdad” </a:t>
            </a:r>
            <a:r>
              <a:rPr lang="es-MX" altLang="x-none" sz="2800" i="1" dirty="0"/>
              <a:t> ante iguales antecedentes debe de haber iguales consecuencias, sin excepciones arbitrarias y c) la </a:t>
            </a:r>
            <a:r>
              <a:rPr lang="es-MX" altLang="x-none" sz="2800" b="1" i="1" dirty="0"/>
              <a:t>“razonabilidad con el fin” </a:t>
            </a:r>
            <a:r>
              <a:rPr lang="es-MX" altLang="x-none" sz="2800" i="1" dirty="0"/>
              <a:t> si el objeto a alcanzar, no ofende los fines previstos en la constitución; es necesario, además, verificar la índole y el tamaño de la limitación, si al mismo fin se puede llegar buscando otro medio que produzca una limitación menos gravosa los derechos personales, el medio escogido no es razonable.”</a:t>
            </a:r>
            <a:endParaRPr lang="es-ES" altLang="x-none" sz="2800" i="1" dirty="0"/>
          </a:p>
          <a:p>
            <a:endParaRPr lang="es-CR" dirty="0"/>
          </a:p>
        </p:txBody>
      </p:sp>
    </p:spTree>
    <p:extLst>
      <p:ext uri="{BB962C8B-B14F-4D97-AF65-F5344CB8AC3E}">
        <p14:creationId xmlns:p14="http://schemas.microsoft.com/office/powerpoint/2010/main" val="1807502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5F6E8E-0324-44BC-A19A-1BFFAAB9B7B3}"/>
              </a:ext>
            </a:extLst>
          </p:cNvPr>
          <p:cNvSpPr>
            <a:spLocks noGrp="1"/>
          </p:cNvSpPr>
          <p:nvPr>
            <p:ph type="title"/>
          </p:nvPr>
        </p:nvSpPr>
        <p:spPr/>
        <p:txBody>
          <a:bodyPr/>
          <a:lstStyle/>
          <a:p>
            <a:pPr algn="ctr"/>
            <a:r>
              <a:rPr lang="es-ES_tradnl" altLang="x-none" sz="4400" dirty="0"/>
              <a:t>Sala Constitucional Voto </a:t>
            </a:r>
            <a:r>
              <a:rPr lang="es-MX" altLang="x-none" sz="4400" dirty="0"/>
              <a:t>03933-98* </a:t>
            </a:r>
            <a:endParaRPr lang="es-CR" dirty="0"/>
          </a:p>
        </p:txBody>
      </p:sp>
      <p:sp>
        <p:nvSpPr>
          <p:cNvPr id="3" name="Marcador de contenido 2">
            <a:extLst>
              <a:ext uri="{FF2B5EF4-FFF2-40B4-BE49-F238E27FC236}">
                <a16:creationId xmlns:a16="http://schemas.microsoft.com/office/drawing/2014/main" id="{5911FFD4-0E96-49CC-8896-C7767579B70E}"/>
              </a:ext>
            </a:extLst>
          </p:cNvPr>
          <p:cNvSpPr>
            <a:spLocks noGrp="1"/>
          </p:cNvSpPr>
          <p:nvPr>
            <p:ph sz="half" idx="1"/>
          </p:nvPr>
        </p:nvSpPr>
        <p:spPr/>
        <p:txBody>
          <a:bodyPr>
            <a:normAutofit fontScale="92500" lnSpcReduction="20000"/>
          </a:bodyPr>
          <a:lstStyle/>
          <a:p>
            <a:r>
              <a:rPr lang="es-MX" altLang="x-none" i="1" dirty="0"/>
              <a:t>	</a:t>
            </a:r>
            <a:r>
              <a:rPr lang="es-MX" altLang="x-none" sz="2800" i="1" dirty="0"/>
              <a:t>“….</a:t>
            </a:r>
            <a:r>
              <a:rPr lang="es-MX" altLang="x-none" sz="2800" i="1" u="sng" dirty="0"/>
              <a:t>La injerencia del Estado es la esfera privada es constitucional hasta tanto sea indispensable para una razonable protección de los intereses públicos</a:t>
            </a:r>
            <a:r>
              <a:rPr lang="es-MX" altLang="x-none" sz="2800" i="1" dirty="0"/>
              <a:t>. </a:t>
            </a:r>
            <a:r>
              <a:rPr lang="es-MX" altLang="x-none" sz="2800" b="1" i="1" dirty="0"/>
              <a:t>Los elementos del principio de razonabilidad son: legitimidad, idoneidad, necesidad y proporcionalidad en sentido estricto</a:t>
            </a:r>
            <a:r>
              <a:rPr lang="es-MX" altLang="x-none" sz="2800" i="1" dirty="0"/>
              <a:t>. La </a:t>
            </a:r>
            <a:r>
              <a:rPr lang="es-MX" altLang="x-none" sz="2800" b="1" i="1" dirty="0"/>
              <a:t>legitimidad</a:t>
            </a:r>
            <a:r>
              <a:rPr lang="es-MX" altLang="x-none" sz="2800" i="1" dirty="0"/>
              <a:t> se refiere al objeto pretendido con el acto o disposición impugnada, no debe estar al menos legalmente prohibido. La </a:t>
            </a:r>
            <a:r>
              <a:rPr lang="es-MX" altLang="x-none" sz="2800" b="1" i="1" dirty="0"/>
              <a:t>idoneidad </a:t>
            </a:r>
            <a:r>
              <a:rPr lang="es-MX" altLang="x-none" sz="2800" i="1" dirty="0"/>
              <a:t>indica que la medida estatal cuestionada debe ser apta para alcanzar efectivamente el objetivo pretendido. La </a:t>
            </a:r>
            <a:r>
              <a:rPr lang="es-MX" altLang="x-none" sz="2800" b="1" i="1" dirty="0"/>
              <a:t>necesidad</a:t>
            </a:r>
            <a:r>
              <a:rPr lang="es-MX" altLang="x-none" sz="2800" i="1" dirty="0"/>
              <a:t> significa que entre varias medidas igualmente aptas para alcanzar tal objetivo, debe la autoridad competente elegir aquella que afecte lo menos posible la esfera jurídica de la persona. La </a:t>
            </a:r>
            <a:r>
              <a:rPr lang="es-MX" altLang="x-none" sz="2800" b="1" i="1" dirty="0"/>
              <a:t>proporcionalidad </a:t>
            </a:r>
            <a:r>
              <a:rPr lang="es-MX" altLang="x-none" sz="2800" i="1" dirty="0"/>
              <a:t>en sentido estricto dispone que aparte del requisito de que la norma sea apta y necesaria, lo ordenado por ella no debe estar fuera de proporción con respecto al objetivo pretendido, es decir, no le sea “inexigible” al individuo””.</a:t>
            </a:r>
            <a:endParaRPr lang="es-ES" altLang="x-none" sz="2800" i="1" dirty="0"/>
          </a:p>
          <a:p>
            <a:endParaRPr lang="es-CR" dirty="0"/>
          </a:p>
        </p:txBody>
      </p:sp>
    </p:spTree>
    <p:extLst>
      <p:ext uri="{BB962C8B-B14F-4D97-AF65-F5344CB8AC3E}">
        <p14:creationId xmlns:p14="http://schemas.microsoft.com/office/powerpoint/2010/main" val="1747030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B97E04-8889-4ECE-8936-54D2741F52A2}"/>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80269496-F8BD-4C5C-835E-1C68D0339613}"/>
              </a:ext>
            </a:extLst>
          </p:cNvPr>
          <p:cNvSpPr>
            <a:spLocks noGrp="1"/>
          </p:cNvSpPr>
          <p:nvPr>
            <p:ph sz="half" idx="1"/>
          </p:nvPr>
        </p:nvSpPr>
        <p:spPr/>
        <p:txBody>
          <a:bodyPr/>
          <a:lstStyle/>
          <a:p>
            <a:pPr eaLnBrk="1" hangingPunct="1">
              <a:lnSpc>
                <a:spcPct val="90000"/>
              </a:lnSpc>
              <a:defRPr/>
            </a:pPr>
            <a:r>
              <a:rPr lang="es-ES_tradnl" altLang="x-none" sz="2400" dirty="0"/>
              <a:t>Principios de división de poderes, prohibición de delegación de funciones y responsabilidad del Estado:</a:t>
            </a:r>
          </a:p>
          <a:p>
            <a:pPr lvl="1" eaLnBrk="1" hangingPunct="1">
              <a:lnSpc>
                <a:spcPct val="90000"/>
              </a:lnSpc>
              <a:defRPr/>
            </a:pPr>
            <a:r>
              <a:rPr lang="es-ES_tradnl" altLang="x-none" sz="2000" dirty="0"/>
              <a:t>Artículo 9 COPOL: </a:t>
            </a:r>
          </a:p>
          <a:p>
            <a:pPr lvl="1" eaLnBrk="1" hangingPunct="1">
              <a:lnSpc>
                <a:spcPct val="90000"/>
              </a:lnSpc>
              <a:buFontTx/>
              <a:buNone/>
              <a:defRPr/>
            </a:pPr>
            <a:r>
              <a:rPr lang="es-CR" altLang="x-none" sz="2000" i="1" dirty="0"/>
              <a:t>	“El Gobierno de la República es popular, representativo, participativo, alternativo y responsable. Lo ejercen el Pueblo y tres Poderes distintos e independientes entre sí. El Legislativo, el Ejecutivo y el Judicial. (*)</a:t>
            </a:r>
          </a:p>
          <a:p>
            <a:pPr lvl="1" eaLnBrk="1" hangingPunct="1">
              <a:lnSpc>
                <a:spcPct val="90000"/>
              </a:lnSpc>
              <a:buFontTx/>
              <a:buNone/>
              <a:defRPr/>
            </a:pPr>
            <a:r>
              <a:rPr lang="es-CR" altLang="x-none" sz="2000" i="1" dirty="0"/>
              <a:t>	</a:t>
            </a:r>
            <a:r>
              <a:rPr lang="es-CR" altLang="x-none" sz="2000" b="1" i="1" dirty="0"/>
              <a:t>Ninguno de los Poderes puede delegar el ejercicio de funciones que le son propias.</a:t>
            </a:r>
          </a:p>
          <a:p>
            <a:pPr lvl="1" eaLnBrk="1" hangingPunct="1">
              <a:lnSpc>
                <a:spcPct val="90000"/>
              </a:lnSpc>
              <a:buFontTx/>
              <a:buNone/>
              <a:defRPr/>
            </a:pPr>
            <a:r>
              <a:rPr lang="es-CR" altLang="x-none" sz="2000" i="1" dirty="0"/>
              <a:t>	Un Tribunal Supremo de Elecciones, con el rango e independencia de los Poderes del Estado, tiene a su cargo en forma exclusiva e independiente la organización, dirección y vigilancia de los actos relativos al sufragio, así como las demás funciones que le atribuyen esta Constitución y las leyes.”</a:t>
            </a:r>
          </a:p>
          <a:p>
            <a:endParaRPr lang="es-CR" dirty="0"/>
          </a:p>
        </p:txBody>
      </p:sp>
    </p:spTree>
    <p:extLst>
      <p:ext uri="{BB962C8B-B14F-4D97-AF65-F5344CB8AC3E}">
        <p14:creationId xmlns:p14="http://schemas.microsoft.com/office/powerpoint/2010/main" val="3293019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752C7E-B0D8-4562-B394-289290FEF49D}"/>
              </a:ext>
            </a:extLst>
          </p:cNvPr>
          <p:cNvSpPr>
            <a:spLocks noGrp="1"/>
          </p:cNvSpPr>
          <p:nvPr>
            <p:ph type="title"/>
          </p:nvPr>
        </p:nvSpPr>
        <p:spPr/>
        <p:txBody>
          <a:bodyPr>
            <a:noAutofit/>
          </a:bodyPr>
          <a:lstStyle/>
          <a:p>
            <a:pPr algn="ctr"/>
            <a:r>
              <a:rPr lang="es-ES_tradnl" altLang="x-none" sz="3600" dirty="0"/>
              <a:t>Principios constitucionales de los que deriva la seguridad jurídica y la interdicción de la arbitrariedad</a:t>
            </a:r>
            <a:endParaRPr lang="es-CR" sz="3600" dirty="0"/>
          </a:p>
        </p:txBody>
      </p:sp>
      <p:sp>
        <p:nvSpPr>
          <p:cNvPr id="3" name="Marcador de contenido 2">
            <a:extLst>
              <a:ext uri="{FF2B5EF4-FFF2-40B4-BE49-F238E27FC236}">
                <a16:creationId xmlns:a16="http://schemas.microsoft.com/office/drawing/2014/main" id="{2CD80035-BFEF-4096-809C-98A04308D2A7}"/>
              </a:ext>
            </a:extLst>
          </p:cNvPr>
          <p:cNvSpPr>
            <a:spLocks noGrp="1"/>
          </p:cNvSpPr>
          <p:nvPr>
            <p:ph sz="half" idx="1"/>
          </p:nvPr>
        </p:nvSpPr>
        <p:spPr/>
        <p:txBody>
          <a:bodyPr/>
          <a:lstStyle/>
          <a:p>
            <a:pPr eaLnBrk="1" hangingPunct="1">
              <a:lnSpc>
                <a:spcPct val="90000"/>
              </a:lnSpc>
              <a:defRPr/>
            </a:pPr>
            <a:r>
              <a:rPr lang="es-ES_tradnl" altLang="x-none" sz="2400" dirty="0"/>
              <a:t>Principio de legalidad:</a:t>
            </a:r>
          </a:p>
          <a:p>
            <a:pPr lvl="1" eaLnBrk="1" hangingPunct="1">
              <a:lnSpc>
                <a:spcPct val="90000"/>
              </a:lnSpc>
              <a:defRPr/>
            </a:pPr>
            <a:r>
              <a:rPr lang="es-ES_tradnl" altLang="x-none" sz="2000" dirty="0"/>
              <a:t>Artículo 11 COPOL:</a:t>
            </a:r>
          </a:p>
          <a:p>
            <a:pPr lvl="1" eaLnBrk="1" hangingPunct="1">
              <a:lnSpc>
                <a:spcPct val="90000"/>
              </a:lnSpc>
              <a:buFontTx/>
              <a:buNone/>
              <a:defRPr/>
            </a:pPr>
            <a:r>
              <a:rPr lang="es-ES" altLang="x-none" sz="2000" dirty="0"/>
              <a:t>	</a:t>
            </a:r>
            <a:r>
              <a:rPr lang="es-ES" altLang="x-none" sz="2000" i="1" dirty="0"/>
              <a:t>“Los funcionarios públicos son simples depositarios de la autoridad. Están obligados a cumplir los deberes que la ley les impone y no pueden arrogarse facultades no concedidas en ella. Deben prestar juramento de observar y cumplir esta Constitución y las leyes. La acción para exigirles la responsabilidad penal por sus actos es pública.</a:t>
            </a:r>
          </a:p>
          <a:p>
            <a:pPr lvl="1" eaLnBrk="1" hangingPunct="1">
              <a:lnSpc>
                <a:spcPct val="90000"/>
              </a:lnSpc>
              <a:buFontTx/>
              <a:buNone/>
              <a:defRPr/>
            </a:pPr>
            <a:r>
              <a:rPr lang="es-ES" altLang="x-none" sz="2000" i="1" dirty="0"/>
              <a:t>	La Administración Pública en sentido amplio, estará sometida a un procedimiento de evaluación de resultados y rendición de cuentas, con la consecuente responsabilidad personal para los funcionarios en el cumplimiento de sus deberes. La ley señalará los medios para que este control de resultados y rendición de cuentas opere como un sistema que cubra todas las instituciones públicas.”</a:t>
            </a:r>
          </a:p>
          <a:p>
            <a:endParaRPr lang="es-CR" dirty="0"/>
          </a:p>
        </p:txBody>
      </p:sp>
    </p:spTree>
    <p:extLst>
      <p:ext uri="{BB962C8B-B14F-4D97-AF65-F5344CB8AC3E}">
        <p14:creationId xmlns:p14="http://schemas.microsoft.com/office/powerpoint/2010/main" val="3492532258"/>
      </p:ext>
    </p:extLst>
  </p:cSld>
  <p:clrMapOvr>
    <a:masterClrMapping/>
  </p:clrMapOvr>
</p:sld>
</file>

<file path=ppt/theme/theme1.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2.xml><?xml version="1.0" encoding="utf-8"?>
<a:theme xmlns:a="http://schemas.openxmlformats.org/drawingml/2006/main" name="Principal Azul">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21E463-9042-E049-8462-9D56BF9D53BA}"/>
    </a:ext>
  </a:extLst>
</a:theme>
</file>

<file path=ppt/theme/theme3.xml><?xml version="1.0" encoding="utf-8"?>
<a:theme xmlns:a="http://schemas.openxmlformats.org/drawingml/2006/main" name="Sección Anaranaj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7F3C2A67-4D81-434B-8437-434C5A7CA9A5}"/>
    </a:ext>
  </a:extLst>
</a:theme>
</file>

<file path=ppt/theme/theme4.xml><?xml version="1.0" encoding="utf-8"?>
<a:theme xmlns:a="http://schemas.openxmlformats.org/drawingml/2006/main" name="Sección Morada">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27935772-539B-0F4E-AD6B-25A4EB94CA29}"/>
    </a:ext>
  </a:extLst>
</a:theme>
</file>

<file path=ppt/theme/theme5.xml><?xml version="1.0" encoding="utf-8"?>
<a:theme xmlns:a="http://schemas.openxmlformats.org/drawingml/2006/main" name="Sección Rojo Viv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03B892B2-1885-4C4A-AE08-7D7466B7CFC7}"/>
    </a:ext>
  </a:ext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Verde</Template>
  <TotalTime>49</TotalTime>
  <Words>3140</Words>
  <Application>Microsoft Office PowerPoint</Application>
  <PresentationFormat>Panorámica</PresentationFormat>
  <Paragraphs>118</Paragraphs>
  <Slides>28</Slides>
  <Notes>1</Notes>
  <HiddenSlides>0</HiddenSlides>
  <MMClips>0</MMClips>
  <ScaleCrop>false</ScaleCrop>
  <HeadingPairs>
    <vt:vector size="6" baseType="variant">
      <vt:variant>
        <vt:lpstr>Fuentes usadas</vt:lpstr>
      </vt:variant>
      <vt:variant>
        <vt:i4>5</vt:i4>
      </vt:variant>
      <vt:variant>
        <vt:lpstr>Tema</vt:lpstr>
      </vt:variant>
      <vt:variant>
        <vt:i4>5</vt:i4>
      </vt:variant>
      <vt:variant>
        <vt:lpstr>Títulos de diapositiva</vt:lpstr>
      </vt:variant>
      <vt:variant>
        <vt:i4>28</vt:i4>
      </vt:variant>
    </vt:vector>
  </HeadingPairs>
  <TitlesOfParts>
    <vt:vector size="38" baseType="lpstr">
      <vt:lpstr>Arial</vt:lpstr>
      <vt:lpstr>Barlow</vt:lpstr>
      <vt:lpstr>Barlow Medium</vt:lpstr>
      <vt:lpstr>Barlow SemiBold</vt:lpstr>
      <vt:lpstr>Calibri</vt:lpstr>
      <vt:lpstr>Principal Verde</vt:lpstr>
      <vt:lpstr>Principal Azul</vt:lpstr>
      <vt:lpstr>Sección Anaranajada</vt:lpstr>
      <vt:lpstr>Sección Morada</vt:lpstr>
      <vt:lpstr>Sección Rojo Vivo</vt:lpstr>
      <vt:lpstr>Límites de justicia tributaria formal: El principio de irretroactividad</vt:lpstr>
      <vt:lpstr>El concepto de irretroactividad de la normas</vt:lpstr>
      <vt:lpstr>Seguridad jurídica</vt:lpstr>
      <vt:lpstr>Principio de seguridad jurídica</vt:lpstr>
      <vt:lpstr>Sala Constitucional Voto 10153-01*</vt:lpstr>
      <vt:lpstr>Sala Constitucional Voto 05236-99* </vt:lpstr>
      <vt:lpstr>Sala Constitucional Voto 03933-98* </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Principios constitucionales de los que deriva la seguridad jurídica y la interdicción de la arbitrariedad</vt:lpstr>
      <vt:lpstr>Principio de irretroactividad de las normas</vt:lpstr>
      <vt:lpstr>Derecho adquirido – situaciones jurídicas consolidadas</vt:lpstr>
      <vt:lpstr>Derecho adquirido – situaciones jurídicas consolidadas</vt:lpstr>
      <vt:lpstr>Principio de irretroactividad</vt:lpstr>
      <vt:lpstr>Principio de irretroactividad</vt:lpstr>
      <vt:lpstr>Sala Constitucional Voto 1147-90</vt:lpstr>
      <vt:lpstr>Sala Constitucional Voto 6771-97</vt:lpstr>
      <vt:lpstr>Grados de retroactividad</vt:lpstr>
      <vt:lpstr>Grados de irretroactividad</vt:lpstr>
      <vt:lpstr>Alcance del principio en la Constitución</vt:lpstr>
      <vt:lpstr>Retroactividad y hecho generador</vt:lpstr>
      <vt:lpstr>Retroactividad y hecho generador</vt:lpstr>
      <vt:lpstr>Retroactividad y hecho generador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de presentaciones</dc:title>
  <dc:creator>Microsoft Office User</dc:creator>
  <cp:lastModifiedBy>Wendy Vives</cp:lastModifiedBy>
  <cp:revision>8</cp:revision>
  <cp:lastPrinted>2018-06-20T11:59:15Z</cp:lastPrinted>
  <dcterms:created xsi:type="dcterms:W3CDTF">2018-06-20T21:30:45Z</dcterms:created>
  <dcterms:modified xsi:type="dcterms:W3CDTF">2023-06-01T16:28:34Z</dcterms:modified>
</cp:coreProperties>
</file>