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2" r:id="rId5"/>
    <p:sldId id="258" r:id="rId6"/>
    <p:sldId id="259" r:id="rId7"/>
    <p:sldId id="260" r:id="rId8"/>
    <p:sldId id="294" r:id="rId9"/>
    <p:sldId id="295" r:id="rId10"/>
    <p:sldId id="263" r:id="rId11"/>
    <p:sldId id="290" r:id="rId12"/>
    <p:sldId id="296" r:id="rId13"/>
    <p:sldId id="297" r:id="rId14"/>
    <p:sldId id="265" r:id="rId15"/>
    <p:sldId id="298" r:id="rId16"/>
    <p:sldId id="301" r:id="rId17"/>
    <p:sldId id="299" r:id="rId18"/>
    <p:sldId id="300" r:id="rId19"/>
    <p:sldId id="302" r:id="rId20"/>
    <p:sldId id="303" r:id="rId21"/>
    <p:sldId id="304" r:id="rId22"/>
    <p:sldId id="305" r:id="rId23"/>
    <p:sldId id="270" r:id="rId24"/>
    <p:sldId id="279" r:id="rId25"/>
    <p:sldId id="278" r:id="rId26"/>
    <p:sldId id="280" r:id="rId27"/>
    <p:sldId id="292" r:id="rId28"/>
    <p:sldId id="281" r:id="rId29"/>
    <p:sldId id="306" r:id="rId30"/>
    <p:sldId id="307" r:id="rId31"/>
    <p:sldId id="309" r:id="rId3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A4E0632-0A19-4B0C-8375-B83AACEA3A03}" type="datetimeFigureOut">
              <a:rPr lang="es-ES" smtClean="0"/>
              <a:pPr/>
              <a:t>18/05/2016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271141B-241B-4B87-98C2-1828C8002F83}"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4E0632-0A19-4B0C-8375-B83AACEA3A03}" type="datetimeFigureOut">
              <a:rPr lang="es-ES" smtClean="0"/>
              <a:pPr/>
              <a:t>18/05/2016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1141B-241B-4B87-98C2-1828C8002F83}"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tributaciondigital.hacienda.go.cr/irj/portal/anonymous" TargetMode="External"/><Relationship Id="rId2" Type="http://schemas.openxmlformats.org/officeDocument/2006/relationships/hyperlink" Target="http://www.hacienda.go.cr/docs/552ff531a9bd5_D-171.jpg" TargetMode="External"/><Relationship Id="rId1" Type="http://schemas.openxmlformats.org/officeDocument/2006/relationships/slideLayout" Target="../slideLayouts/slideLayout2.xml"/><Relationship Id="rId4" Type="http://schemas.openxmlformats.org/officeDocument/2006/relationships/hyperlink" Target="http://www.pgrweb.go.cr/scij/Busqueda/Normativa/Normas/nrm_texto_completo.aspx?param1=NRTC&amp;param2=3&amp;nValor1=1&amp;nValor2=66572&amp;nValor3=78370&amp;strTipM=TC&amp;lResultado=21&amp;nValor4=1&amp;strSelect=sel"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tributaciondigital.hacienda.go.cr/irj/portal/anonymous" TargetMode="External"/><Relationship Id="rId2" Type="http://schemas.openxmlformats.org/officeDocument/2006/relationships/hyperlink" Target="http://www.hacienda.go.cr/docs/545bab80df272_112.JPG" TargetMode="External"/><Relationship Id="rId1" Type="http://schemas.openxmlformats.org/officeDocument/2006/relationships/slideLayout" Target="../slideLayouts/slideLayout2.xml"/><Relationship Id="rId4" Type="http://schemas.openxmlformats.org/officeDocument/2006/relationships/hyperlink" Target="http://www.pgrweb.go.cr/scij/Busqueda/Normativa/Normas/nrm_texto_completo.aspx?param1=NRTC&amp;param2=3&amp;nValor1=1&amp;nValor2=66572&amp;nValor3=78370&amp;strTipM=TC&amp;lResultado=29&amp;nValor4=1&amp;strSelect=se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Impuestos específicos de consumo</a:t>
            </a:r>
            <a:endParaRPr lang="es-ES" dirty="0"/>
          </a:p>
        </p:txBody>
      </p:sp>
      <p:sp>
        <p:nvSpPr>
          <p:cNvPr id="3" name="2 Subtítulo"/>
          <p:cNvSpPr>
            <a:spLocks noGrp="1"/>
          </p:cNvSpPr>
          <p:nvPr>
            <p:ph type="subTitle" idx="1"/>
          </p:nvPr>
        </p:nvSpPr>
        <p:spPr>
          <a:xfrm>
            <a:off x="3635896" y="4293096"/>
            <a:ext cx="4136504" cy="1345704"/>
          </a:xfrm>
        </p:spPr>
        <p:txBody>
          <a:bodyPr>
            <a:normAutofit/>
          </a:bodyPr>
          <a:lstStyle/>
          <a:p>
            <a:r>
              <a:rPr lang="es-ES" dirty="0" smtClean="0"/>
              <a:t>LIC. GERARDO DANILO SOTO GAMBOA</a:t>
            </a:r>
            <a:endParaRPr lang="es-E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764704"/>
            <a:ext cx="8229600" cy="1143000"/>
          </a:xfrm>
        </p:spPr>
        <p:txBody>
          <a:bodyPr/>
          <a:lstStyle/>
          <a:p>
            <a:r>
              <a:rPr lang="es-ES" dirty="0" smtClean="0"/>
              <a:t>Unidades de volumen</a:t>
            </a:r>
            <a:endParaRPr lang="es-ES" dirty="0"/>
          </a:p>
        </p:txBody>
      </p:sp>
      <p:sp>
        <p:nvSpPr>
          <p:cNvPr id="3" name="2 Marcador de contenido"/>
          <p:cNvSpPr>
            <a:spLocks noGrp="1"/>
          </p:cNvSpPr>
          <p:nvPr>
            <p:ph idx="1"/>
          </p:nvPr>
        </p:nvSpPr>
        <p:spPr>
          <a:xfrm>
            <a:off x="467544" y="1988840"/>
            <a:ext cx="8229600" cy="4525963"/>
          </a:xfrm>
        </p:spPr>
        <p:txBody>
          <a:bodyPr/>
          <a:lstStyle/>
          <a:p>
            <a:r>
              <a:rPr lang="es-ES" dirty="0" smtClean="0"/>
              <a:t>Cervezas 				350 ml</a:t>
            </a:r>
          </a:p>
          <a:p>
            <a:r>
              <a:rPr lang="es-ES" dirty="0" smtClean="0"/>
              <a:t>Vinos y sidras				125 ml</a:t>
            </a:r>
          </a:p>
          <a:p>
            <a:r>
              <a:rPr lang="es-ES" dirty="0" smtClean="0"/>
              <a:t>Cremas, rompopes, jerez		75 ml</a:t>
            </a:r>
          </a:p>
          <a:p>
            <a:r>
              <a:rPr lang="es-ES" dirty="0" smtClean="0"/>
              <a:t>Otras bebidas	alcohólicas		31.25 ml.</a:t>
            </a:r>
          </a:p>
          <a:p>
            <a:endParaRPr lang="es-ES" dirty="0" smtClean="0"/>
          </a:p>
          <a:p>
            <a:r>
              <a:rPr lang="es-ES" dirty="0" smtClean="0"/>
              <a:t>Proporcional al envase utilizado</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836712"/>
            <a:ext cx="8229600" cy="1143000"/>
          </a:xfrm>
        </p:spPr>
        <p:txBody>
          <a:bodyPr/>
          <a:lstStyle/>
          <a:p>
            <a:r>
              <a:rPr lang="es-ES" dirty="0" smtClean="0"/>
              <a:t>Tarifas y contenido alcohólico</a:t>
            </a:r>
            <a:endParaRPr lang="es-ES" dirty="0"/>
          </a:p>
        </p:txBody>
      </p:sp>
      <p:sp>
        <p:nvSpPr>
          <p:cNvPr id="3" name="2 Marcador de contenido"/>
          <p:cNvSpPr>
            <a:spLocks noGrp="1"/>
          </p:cNvSpPr>
          <p:nvPr>
            <p:ph idx="1"/>
          </p:nvPr>
        </p:nvSpPr>
        <p:spPr>
          <a:xfrm>
            <a:off x="467544" y="2060848"/>
            <a:ext cx="8229600" cy="4525963"/>
          </a:xfrm>
        </p:spPr>
        <p:txBody>
          <a:bodyPr>
            <a:normAutofit fontScale="92500" lnSpcReduction="10000"/>
          </a:bodyPr>
          <a:lstStyle/>
          <a:p>
            <a:r>
              <a:rPr lang="es-ES" dirty="0"/>
              <a:t>La Administración Tributaria actualiza de oficio trimestralmente, el monto de este impuesto conforme con la variación del índice de precios al consumidor que determine el Instituto Nacional de Estadística y Censos y en ningún caso cada ajuste trimestral podrá ser superior a un tres por ciento (3%).</a:t>
            </a:r>
          </a:p>
          <a:p>
            <a:r>
              <a:rPr lang="es-ES" dirty="0"/>
              <a:t>Esta actualización debe efectuarse, a partir del primer día de cada uno de los meses de febrero, mayo, agosto y noviembre.</a:t>
            </a:r>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980728"/>
            <a:ext cx="8229600" cy="1800200"/>
          </a:xfrm>
        </p:spPr>
        <p:txBody>
          <a:bodyPr>
            <a:normAutofit fontScale="90000"/>
          </a:bodyPr>
          <a:lstStyle/>
          <a:p>
            <a:r>
              <a:rPr lang="es-ES" dirty="0" smtClean="0"/>
              <a:t>Tarifas </a:t>
            </a:r>
            <a:r>
              <a:rPr lang="es-ES" dirty="0"/>
              <a:t>vigentes según la resolución N° </a:t>
            </a:r>
            <a:r>
              <a:rPr lang="es-ES" b="1" dirty="0"/>
              <a:t>RES-DGH-021-2016</a:t>
            </a:r>
            <a:r>
              <a:rPr lang="es-ES" dirty="0"/>
              <a:t>,  publicada en la Gaceta N° 62 del 25 de abril de 2016</a:t>
            </a:r>
            <a:endParaRPr lang="es-C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554004580"/>
              </p:ext>
            </p:extLst>
          </p:nvPr>
        </p:nvGraphicFramePr>
        <p:xfrm>
          <a:off x="595312" y="2996953"/>
          <a:ext cx="7953375" cy="2160239"/>
        </p:xfrm>
        <a:graphic>
          <a:graphicData uri="http://schemas.openxmlformats.org/drawingml/2006/table">
            <a:tbl>
              <a:tblPr/>
              <a:tblGrid>
                <a:gridCol w="3264944"/>
                <a:gridCol w="4688431"/>
              </a:tblGrid>
              <a:tr h="612229">
                <a:tc>
                  <a:txBody>
                    <a:bodyPr/>
                    <a:lstStyle/>
                    <a:p>
                      <a:pPr marL="0" marR="0" algn="l" fontAlgn="t">
                        <a:spcBef>
                          <a:spcPts val="0"/>
                        </a:spcBef>
                        <a:spcAft>
                          <a:spcPts val="0"/>
                        </a:spcAft>
                      </a:pPr>
                      <a:r>
                        <a:rPr lang="es-CR" sz="1800" b="1" dirty="0">
                          <a:solidFill>
                            <a:srgbClr val="000000"/>
                          </a:solidFill>
                          <a:effectLst/>
                          <a:latin typeface="Arial" panose="020B0604020202020204" pitchFamily="34" charset="0"/>
                        </a:rPr>
                        <a:t>Porcentaje de alcohol por volumen</a:t>
                      </a:r>
                      <a:endParaRPr lang="es-CR" sz="1800" dirty="0">
                        <a:solidFill>
                          <a:srgbClr val="000000"/>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c>
                  <a:txBody>
                    <a:bodyPr/>
                    <a:lstStyle/>
                    <a:p>
                      <a:pPr marL="0" marR="0" algn="l" fontAlgn="t">
                        <a:spcBef>
                          <a:spcPts val="0"/>
                        </a:spcBef>
                        <a:spcAft>
                          <a:spcPts val="0"/>
                        </a:spcAft>
                      </a:pPr>
                      <a:r>
                        <a:rPr lang="es-ES" sz="1800" b="1">
                          <a:solidFill>
                            <a:srgbClr val="000000"/>
                          </a:solidFill>
                          <a:effectLst/>
                          <a:latin typeface="Arial" panose="020B0604020202020204" pitchFamily="34" charset="0"/>
                        </a:rPr>
                        <a:t>Impuesto (colones por mililitro de alcohol absoluto)</a:t>
                      </a:r>
                      <a:endParaRPr lang="es-ES" sz="1800">
                        <a:solidFill>
                          <a:srgbClr val="000000"/>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r>
              <a:tr h="0">
                <a:tc>
                  <a:txBody>
                    <a:bodyPr/>
                    <a:lstStyle/>
                    <a:p>
                      <a:pPr marL="0" marR="0" algn="l" fontAlgn="t">
                        <a:spcBef>
                          <a:spcPts val="0"/>
                        </a:spcBef>
                        <a:spcAft>
                          <a:spcPts val="0"/>
                        </a:spcAft>
                      </a:pPr>
                      <a:r>
                        <a:rPr lang="es-CR" sz="1800" dirty="0">
                          <a:solidFill>
                            <a:srgbClr val="000000"/>
                          </a:solidFill>
                          <a:effectLst/>
                          <a:latin typeface="Arial" panose="020B0604020202020204" pitchFamily="34" charset="0"/>
                        </a:rPr>
                        <a:t>Hasta 15%</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tcPr>
                </a:tc>
                <a:tc>
                  <a:txBody>
                    <a:bodyPr/>
                    <a:lstStyle/>
                    <a:p>
                      <a:pPr marL="0" marR="0" algn="l" fontAlgn="t">
                        <a:spcBef>
                          <a:spcPts val="0"/>
                        </a:spcBef>
                        <a:spcAft>
                          <a:spcPts val="0"/>
                        </a:spcAft>
                      </a:pPr>
                      <a:r>
                        <a:rPr lang="es-CR" sz="1800">
                          <a:solidFill>
                            <a:srgbClr val="000000"/>
                          </a:solidFill>
                          <a:effectLst/>
                          <a:latin typeface="Arial" panose="020B0604020202020204" pitchFamily="34" charset="0"/>
                        </a:rPr>
                        <a:t>¢3.17</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tcPr>
                </a:tc>
              </a:tr>
              <a:tr h="0">
                <a:tc>
                  <a:txBody>
                    <a:bodyPr/>
                    <a:lstStyle/>
                    <a:p>
                      <a:pPr marL="0" marR="0" algn="l" fontAlgn="t">
                        <a:spcBef>
                          <a:spcPts val="0"/>
                        </a:spcBef>
                        <a:spcAft>
                          <a:spcPts val="0"/>
                        </a:spcAft>
                      </a:pPr>
                      <a:r>
                        <a:rPr lang="es-ES" sz="1800">
                          <a:solidFill>
                            <a:srgbClr val="000000"/>
                          </a:solidFill>
                          <a:effectLst/>
                          <a:latin typeface="Arial" panose="020B0604020202020204" pitchFamily="34" charset="0"/>
                        </a:rPr>
                        <a:t>Más de 15% y hasta 30%</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c>
                  <a:txBody>
                    <a:bodyPr/>
                    <a:lstStyle/>
                    <a:p>
                      <a:pPr marL="0" marR="0" algn="l" fontAlgn="t">
                        <a:spcBef>
                          <a:spcPts val="0"/>
                        </a:spcBef>
                        <a:spcAft>
                          <a:spcPts val="0"/>
                        </a:spcAft>
                      </a:pPr>
                      <a:r>
                        <a:rPr lang="es-CR" sz="1800" dirty="0">
                          <a:solidFill>
                            <a:srgbClr val="000000"/>
                          </a:solidFill>
                          <a:effectLst/>
                          <a:latin typeface="Arial" panose="020B0604020202020204" pitchFamily="34" charset="0"/>
                        </a:rPr>
                        <a:t>¢3.80</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r>
              <a:tr h="758159">
                <a:tc>
                  <a:txBody>
                    <a:bodyPr/>
                    <a:lstStyle/>
                    <a:p>
                      <a:pPr marL="0" marR="0" algn="l" fontAlgn="t">
                        <a:spcBef>
                          <a:spcPts val="0"/>
                        </a:spcBef>
                        <a:spcAft>
                          <a:spcPts val="0"/>
                        </a:spcAft>
                      </a:pPr>
                      <a:r>
                        <a:rPr lang="es-CR" sz="1800">
                          <a:solidFill>
                            <a:srgbClr val="000000"/>
                          </a:solidFill>
                          <a:effectLst/>
                          <a:latin typeface="Arial" panose="020B0604020202020204" pitchFamily="34" charset="0"/>
                        </a:rPr>
                        <a:t>Más de 30%</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tcPr>
                </a:tc>
                <a:tc>
                  <a:txBody>
                    <a:bodyPr/>
                    <a:lstStyle/>
                    <a:p>
                      <a:pPr marL="0" marR="0" algn="l" fontAlgn="t">
                        <a:spcBef>
                          <a:spcPts val="0"/>
                        </a:spcBef>
                        <a:spcAft>
                          <a:spcPts val="0"/>
                        </a:spcAft>
                      </a:pPr>
                      <a:r>
                        <a:rPr lang="es-CR" sz="1800" dirty="0">
                          <a:solidFill>
                            <a:srgbClr val="000000"/>
                          </a:solidFill>
                          <a:effectLst/>
                          <a:latin typeface="Arial" panose="020B0604020202020204" pitchFamily="34" charset="0"/>
                        </a:rPr>
                        <a:t>¢4.43</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37807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5976" y="274638"/>
            <a:ext cx="4330824" cy="1143000"/>
          </a:xfrm>
        </p:spPr>
        <p:txBody>
          <a:bodyPr/>
          <a:lstStyle/>
          <a:p>
            <a:r>
              <a:rPr lang="es-CR" dirty="0" smtClean="0"/>
              <a:t>EJEMPLO</a:t>
            </a:r>
            <a:endParaRPr lang="es-CR" dirty="0"/>
          </a:p>
        </p:txBody>
      </p:sp>
      <p:sp>
        <p:nvSpPr>
          <p:cNvPr id="3" name="Marcador de contenido 2"/>
          <p:cNvSpPr>
            <a:spLocks noGrp="1"/>
          </p:cNvSpPr>
          <p:nvPr>
            <p:ph idx="1"/>
          </p:nvPr>
        </p:nvSpPr>
        <p:spPr/>
        <p:txBody>
          <a:bodyPr>
            <a:normAutofit fontScale="92500" lnSpcReduction="10000"/>
          </a:bodyPr>
          <a:lstStyle/>
          <a:p>
            <a:pPr marL="0" indent="0">
              <a:buNone/>
            </a:pPr>
            <a:r>
              <a:rPr lang="es-ES" dirty="0"/>
              <a:t>Producción de guaro:</a:t>
            </a:r>
          </a:p>
          <a:p>
            <a:endParaRPr lang="es-ES" dirty="0" smtClean="0"/>
          </a:p>
          <a:p>
            <a:pPr marL="0" indent="0">
              <a:buNone/>
            </a:pPr>
            <a:r>
              <a:rPr lang="es-ES" dirty="0" smtClean="0"/>
              <a:t>2.500 </a:t>
            </a:r>
            <a:r>
              <a:rPr lang="es-ES" dirty="0"/>
              <a:t>litros de guaro, que contiene 30% de alcohol por volumen</a:t>
            </a:r>
          </a:p>
          <a:p>
            <a:pPr marL="0" indent="0">
              <a:buNone/>
            </a:pPr>
            <a:r>
              <a:rPr lang="es-ES" dirty="0"/>
              <a:t>2.500 X 1.000= 2.500.000 mililitros  producidos</a:t>
            </a:r>
          </a:p>
          <a:p>
            <a:pPr marL="0" indent="0">
              <a:buNone/>
            </a:pPr>
            <a:r>
              <a:rPr lang="es-ES" dirty="0"/>
              <a:t>2.500.000 X 0.30= 750.000 mililitros de alcohol absoluto producidos</a:t>
            </a:r>
          </a:p>
          <a:p>
            <a:pPr marL="0" indent="0">
              <a:buNone/>
            </a:pPr>
            <a:r>
              <a:rPr lang="es-ES" dirty="0"/>
              <a:t>Impuesto por pagar: 750.000 X </a:t>
            </a:r>
            <a:r>
              <a:rPr lang="es-ES" dirty="0" smtClean="0"/>
              <a:t>3.80 </a:t>
            </a:r>
            <a:r>
              <a:rPr lang="es-ES" dirty="0"/>
              <a:t>= ¢</a:t>
            </a:r>
            <a:r>
              <a:rPr lang="es-ES" dirty="0" smtClean="0"/>
              <a:t>2.850.000.00</a:t>
            </a:r>
            <a:endParaRPr lang="es-ES" dirty="0"/>
          </a:p>
          <a:p>
            <a:endParaRPr lang="es-CR" dirty="0"/>
          </a:p>
        </p:txBody>
      </p:sp>
    </p:spTree>
    <p:extLst>
      <p:ext uri="{BB962C8B-B14F-4D97-AF65-F5344CB8AC3E}">
        <p14:creationId xmlns:p14="http://schemas.microsoft.com/office/powerpoint/2010/main" val="2239216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ES" dirty="0" smtClean="0"/>
          </a:p>
          <a:p>
            <a:r>
              <a:rPr lang="es-ES" sz="4000" dirty="0" smtClean="0"/>
              <a:t>Impuesto específico  sobre bebidas envasadas sin contenido alcohólico  y jabón de tocador</a:t>
            </a:r>
            <a:endParaRPr lang="es-ES"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3968" y="274638"/>
            <a:ext cx="4402832" cy="1143000"/>
          </a:xfrm>
        </p:spPr>
        <p:txBody>
          <a:bodyPr/>
          <a:lstStyle/>
          <a:p>
            <a:r>
              <a:rPr lang="es-CR" dirty="0" smtClean="0"/>
              <a:t>OBJETO</a:t>
            </a:r>
            <a:endParaRPr lang="es-CR"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dirty="0"/>
              <a:t>Es un impuesto que se aplica por gramo de jabón de tocador y por unidad de consumo para todas las bebidas envasadas sin contenido alcohólico, incluso el agua, con excepción de la leche y todos los productos contemplados en el registro que, al efecto, llevan el Ministerio de Salud y la Caja Costarricense de Seguro Social, cuando se trata de bebidas terapéuticas y de uso médico, utilizadas en los establecimientos sanitarios y hospitalarios del país</a:t>
            </a:r>
            <a:r>
              <a:rPr lang="es-ES" dirty="0" smtClean="0"/>
              <a:t>.</a:t>
            </a:r>
            <a:r>
              <a:rPr lang="es-ES" dirty="0"/>
              <a:t> </a:t>
            </a:r>
          </a:p>
          <a:p>
            <a:endParaRPr lang="es-CR" dirty="0"/>
          </a:p>
        </p:txBody>
      </p:sp>
    </p:spTree>
    <p:extLst>
      <p:ext uri="{BB962C8B-B14F-4D97-AF65-F5344CB8AC3E}">
        <p14:creationId xmlns:p14="http://schemas.microsoft.com/office/powerpoint/2010/main" val="1405590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11960" y="274638"/>
            <a:ext cx="4474840" cy="1143000"/>
          </a:xfrm>
        </p:spPr>
        <p:txBody>
          <a:bodyPr/>
          <a:lstStyle/>
          <a:p>
            <a:r>
              <a:rPr lang="es-CR" dirty="0" smtClean="0"/>
              <a:t>OBLIGADOS</a:t>
            </a:r>
            <a:endParaRPr lang="es-CR" dirty="0"/>
          </a:p>
        </p:txBody>
      </p:sp>
      <p:sp>
        <p:nvSpPr>
          <p:cNvPr id="3" name="Marcador de contenido 2"/>
          <p:cNvSpPr>
            <a:spLocks noGrp="1"/>
          </p:cNvSpPr>
          <p:nvPr>
            <p:ph idx="1"/>
          </p:nvPr>
        </p:nvSpPr>
        <p:spPr/>
        <p:txBody>
          <a:bodyPr>
            <a:normAutofit fontScale="85000" lnSpcReduction="20000"/>
          </a:bodyPr>
          <a:lstStyle/>
          <a:p>
            <a:pPr marL="0" indent="0" algn="just">
              <a:buNone/>
            </a:pPr>
            <a:r>
              <a:rPr lang="es-ES" dirty="0"/>
              <a:t>· En la producción nacional, los fabricantes o envasadores de bebidas sin contenido alcohólico y jabones de tocador.</a:t>
            </a:r>
          </a:p>
          <a:p>
            <a:pPr marL="0" indent="0" algn="just">
              <a:buNone/>
            </a:pPr>
            <a:r>
              <a:rPr lang="es-ES" dirty="0"/>
              <a:t> </a:t>
            </a:r>
          </a:p>
          <a:p>
            <a:pPr marL="0" indent="0" algn="just">
              <a:buNone/>
            </a:pPr>
            <a:r>
              <a:rPr lang="es-ES" dirty="0"/>
              <a:t>· En la importación o internación el cobro del impuesto lo efectuará la Aduana respectiva y estará a cargo toda persona física o jurídica que introduzca este tipo de producto o a cuyo nombre se importen o internen. No se autorizará la introducción del producto si los interesados no prueban haber pagado antes este impuesto; el pago deberá consignarse por separado en la </a:t>
            </a:r>
            <a:r>
              <a:rPr lang="es-ES" dirty="0" smtClean="0"/>
              <a:t>declaración aduanera.</a:t>
            </a:r>
            <a:r>
              <a:rPr lang="es-ES" dirty="0"/>
              <a:t/>
            </a:r>
            <a:br>
              <a:rPr lang="es-ES" dirty="0"/>
            </a:br>
            <a:endParaRPr lang="es-CR" dirty="0"/>
          </a:p>
        </p:txBody>
      </p:sp>
    </p:spTree>
    <p:extLst>
      <p:ext uri="{BB962C8B-B14F-4D97-AF65-F5344CB8AC3E}">
        <p14:creationId xmlns:p14="http://schemas.microsoft.com/office/powerpoint/2010/main" val="4255544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11960" y="274638"/>
            <a:ext cx="4474840" cy="1143000"/>
          </a:xfrm>
        </p:spPr>
        <p:txBody>
          <a:bodyPr>
            <a:noAutofit/>
          </a:bodyPr>
          <a:lstStyle/>
          <a:p>
            <a:r>
              <a:rPr lang="es-CR" sz="3600" b="1" dirty="0"/>
              <a:t>Unidades de consumo para bebidas sin </a:t>
            </a:r>
            <a:r>
              <a:rPr lang="es-CR" sz="3600" b="1" dirty="0" smtClean="0"/>
              <a:t>licor</a:t>
            </a:r>
            <a:endParaRPr lang="es-CR" sz="3600" dirty="0"/>
          </a:p>
        </p:txBody>
      </p:sp>
      <p:sp>
        <p:nvSpPr>
          <p:cNvPr id="3" name="Marcador de contenido 2"/>
          <p:cNvSpPr>
            <a:spLocks noGrp="1"/>
          </p:cNvSpPr>
          <p:nvPr>
            <p:ph idx="1"/>
          </p:nvPr>
        </p:nvSpPr>
        <p:spPr>
          <a:xfrm>
            <a:off x="457200" y="1600201"/>
            <a:ext cx="8229600" cy="3989040"/>
          </a:xfrm>
        </p:spPr>
        <p:txBody>
          <a:bodyPr>
            <a:normAutofit fontScale="92500" lnSpcReduction="10000"/>
          </a:bodyPr>
          <a:lstStyle/>
          <a:p>
            <a:pPr marL="0" indent="0" algn="just">
              <a:buNone/>
            </a:pPr>
            <a:r>
              <a:rPr lang="es-ES" dirty="0"/>
              <a:t>Las unidades de consumo van a estar relacionadas con los volúmenes de cada bebida, a saber</a:t>
            </a:r>
            <a:r>
              <a:rPr lang="es-ES" dirty="0" smtClean="0"/>
              <a:t>:</a:t>
            </a:r>
            <a:endParaRPr lang="es-ES" dirty="0"/>
          </a:p>
          <a:p>
            <a:pPr algn="just"/>
            <a:r>
              <a:rPr lang="es-ES" dirty="0"/>
              <a:t>Para todas las bebidas líquidas sujetas al impuesto, doscientos cincuenta mililitros (250 ml) y para los concentrados de gaseosas treinta y nueve coma doscientos dieciséis mililitros (39,216 ml). </a:t>
            </a:r>
          </a:p>
          <a:p>
            <a:pPr algn="just"/>
            <a:r>
              <a:rPr lang="es-ES" dirty="0"/>
              <a:t>Para envases de diferentes contenidos el impuesto se aplicará proporcionalmente</a:t>
            </a:r>
            <a:r>
              <a:rPr lang="es-ES" dirty="0" smtClean="0"/>
              <a:t>.</a:t>
            </a:r>
            <a:endParaRPr lang="es-ES" dirty="0"/>
          </a:p>
        </p:txBody>
      </p:sp>
    </p:spTree>
    <p:extLst>
      <p:ext uri="{BB962C8B-B14F-4D97-AF65-F5344CB8AC3E}">
        <p14:creationId xmlns:p14="http://schemas.microsoft.com/office/powerpoint/2010/main" val="3292336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3968" y="274638"/>
            <a:ext cx="4402832" cy="1143000"/>
          </a:xfrm>
        </p:spPr>
        <p:txBody>
          <a:bodyPr>
            <a:noAutofit/>
          </a:bodyPr>
          <a:lstStyle/>
          <a:p>
            <a:r>
              <a:rPr lang="es-CR" sz="3600" b="1" dirty="0"/>
              <a:t>Unidades de consumo para jabón de </a:t>
            </a:r>
            <a:r>
              <a:rPr lang="es-CR" sz="3600" b="1" dirty="0" smtClean="0"/>
              <a:t>tocador</a:t>
            </a:r>
            <a:endParaRPr lang="es-CR" sz="3600" dirty="0"/>
          </a:p>
        </p:txBody>
      </p:sp>
      <p:sp>
        <p:nvSpPr>
          <p:cNvPr id="3" name="Marcador de contenido 2"/>
          <p:cNvSpPr>
            <a:spLocks noGrp="1"/>
          </p:cNvSpPr>
          <p:nvPr>
            <p:ph idx="1"/>
          </p:nvPr>
        </p:nvSpPr>
        <p:spPr/>
        <p:txBody>
          <a:bodyPr>
            <a:normAutofit fontScale="92500" lnSpcReduction="20000"/>
          </a:bodyPr>
          <a:lstStyle/>
          <a:p>
            <a:pPr marL="0" indent="0" algn="just">
              <a:buNone/>
            </a:pPr>
            <a:r>
              <a:rPr lang="es-ES" dirty="0"/>
              <a:t>Para los jabones de tocador se fija el impuesto por gramo de jabón. Para los jabones con distinto peso, el impuesto se aplicará proporcionalmente. </a:t>
            </a:r>
          </a:p>
          <a:p>
            <a:pPr marL="0" indent="0" algn="just">
              <a:buNone/>
            </a:pPr>
            <a:endParaRPr lang="es-ES" dirty="0"/>
          </a:p>
          <a:p>
            <a:pPr marL="0" indent="0" algn="just">
              <a:buNone/>
            </a:pPr>
            <a:r>
              <a:rPr lang="es-ES" dirty="0"/>
              <a:t>Este impuesto recae sobre la producción nacional en las ventas a nivel de fábrica y sobre la importación o internación de estos productos, provenientes tanto de Centroamérica como del resto del mundo, una vez cumplidos los trámites legales. Se exceptúa del pago de estos impuestos el producto destinado a la exportación. </a:t>
            </a:r>
          </a:p>
          <a:p>
            <a:endParaRPr lang="es-CR" dirty="0"/>
          </a:p>
        </p:txBody>
      </p:sp>
    </p:spTree>
    <p:extLst>
      <p:ext uri="{BB962C8B-B14F-4D97-AF65-F5344CB8AC3E}">
        <p14:creationId xmlns:p14="http://schemas.microsoft.com/office/powerpoint/2010/main" val="2893430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11960" y="274638"/>
            <a:ext cx="4474840" cy="1143000"/>
          </a:xfrm>
        </p:spPr>
        <p:txBody>
          <a:bodyPr>
            <a:normAutofit fontScale="90000"/>
          </a:bodyPr>
          <a:lstStyle/>
          <a:p>
            <a:r>
              <a:rPr lang="es-CR" dirty="0" smtClean="0"/>
              <a:t>TARIFA DEL IMPUESTO</a:t>
            </a:r>
            <a:endParaRPr lang="es-CR"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dirty="0"/>
              <a:t>La Administración Tributaria actualizará de oficio trimestralmente, el monto del impuesto conforme con la variación del índice de precios al consumidor que determine el Instituto Nacional de Estadística y Censos y en ningún caso cada ajuste trimestral podrá ser superior a un tres por ciento (3%).</a:t>
            </a:r>
          </a:p>
          <a:p>
            <a:pPr marL="0" indent="0" algn="just">
              <a:buNone/>
            </a:pPr>
            <a:endParaRPr lang="es-ES" dirty="0"/>
          </a:p>
          <a:p>
            <a:pPr marL="0" indent="0" algn="just">
              <a:buNone/>
            </a:pPr>
            <a:r>
              <a:rPr lang="es-ES" dirty="0"/>
              <a:t>Dicha actualización rige a partir del primer día de cada uno de los meses de enero, abril, julio y octubre de cada año.</a:t>
            </a:r>
          </a:p>
          <a:p>
            <a:endParaRPr lang="es-CR" dirty="0"/>
          </a:p>
        </p:txBody>
      </p:sp>
    </p:spTree>
    <p:extLst>
      <p:ext uri="{BB962C8B-B14F-4D97-AF65-F5344CB8AC3E}">
        <p14:creationId xmlns:p14="http://schemas.microsoft.com/office/powerpoint/2010/main" val="1202517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92696"/>
            <a:ext cx="8229600" cy="1143000"/>
          </a:xfrm>
        </p:spPr>
        <p:txBody>
          <a:bodyPr/>
          <a:lstStyle/>
          <a:p>
            <a:r>
              <a:rPr lang="es-ES" dirty="0" smtClean="0"/>
              <a:t>Fundamento legal</a:t>
            </a:r>
            <a:endParaRPr lang="es-ES" dirty="0"/>
          </a:p>
        </p:txBody>
      </p:sp>
      <p:sp>
        <p:nvSpPr>
          <p:cNvPr id="3" name="2 Marcador de contenido"/>
          <p:cNvSpPr>
            <a:spLocks noGrp="1"/>
          </p:cNvSpPr>
          <p:nvPr>
            <p:ph idx="1"/>
          </p:nvPr>
        </p:nvSpPr>
        <p:spPr>
          <a:xfrm>
            <a:off x="467544" y="1772816"/>
            <a:ext cx="8229600" cy="4525963"/>
          </a:xfrm>
        </p:spPr>
        <p:txBody>
          <a:bodyPr>
            <a:normAutofit lnSpcReduction="10000"/>
          </a:bodyPr>
          <a:lstStyle/>
          <a:p>
            <a:r>
              <a:rPr lang="es-ES" dirty="0" smtClean="0"/>
              <a:t>Capítulo I  de Ley 7972  ( 30/01/2004)</a:t>
            </a:r>
          </a:p>
          <a:p>
            <a:pPr algn="just"/>
            <a:r>
              <a:rPr lang="es-ES" dirty="0" smtClean="0"/>
              <a:t>“Creación  de cargas tributarias  sobre licores, cervezas y cigarrillos  para financiar un plan  integral de protección y amparo de la población  adulta mayor, niñas y niños en riesgo social, personas discapacitadas  abandonadas, rehabilitación de alcohólicos y farmacodependientes, apoyo a las labores de la Cruz Roja …”</a:t>
            </a:r>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052736"/>
            <a:ext cx="8229600" cy="1080120"/>
          </a:xfrm>
        </p:spPr>
        <p:txBody>
          <a:bodyPr>
            <a:noAutofit/>
          </a:bodyPr>
          <a:lstStyle/>
          <a:p>
            <a:pPr algn="just"/>
            <a:r>
              <a:rPr lang="es-ES" sz="2800" b="1" dirty="0"/>
              <a:t>Tarifas vigentes según el Decreto N° 39400-H del 7 de diciembre 2015, publicado en la Gaceta N°247 del 21 de diciembre de 2015</a:t>
            </a:r>
            <a:endParaRPr lang="es-CR" sz="2800" b="1"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814105586"/>
              </p:ext>
            </p:extLst>
          </p:nvPr>
        </p:nvGraphicFramePr>
        <p:xfrm>
          <a:off x="638028" y="2780928"/>
          <a:ext cx="7839076" cy="2160240"/>
        </p:xfrm>
        <a:graphic>
          <a:graphicData uri="http://schemas.openxmlformats.org/drawingml/2006/table">
            <a:tbl>
              <a:tblPr/>
              <a:tblGrid>
                <a:gridCol w="1555441"/>
                <a:gridCol w="1674925"/>
                <a:gridCol w="1581043"/>
                <a:gridCol w="1540504"/>
                <a:gridCol w="1487163"/>
              </a:tblGrid>
              <a:tr h="1256867">
                <a:tc>
                  <a:txBody>
                    <a:bodyPr/>
                    <a:lstStyle/>
                    <a:p>
                      <a:pPr marL="0" marR="0" algn="l" fontAlgn="t">
                        <a:spcBef>
                          <a:spcPts val="0"/>
                        </a:spcBef>
                        <a:spcAft>
                          <a:spcPts val="0"/>
                        </a:spcAft>
                      </a:pPr>
                      <a:r>
                        <a:rPr lang="es-CR" sz="1200" b="1">
                          <a:solidFill>
                            <a:srgbClr val="6F6F6E"/>
                          </a:solidFill>
                          <a:effectLst/>
                          <a:latin typeface="Arial" panose="020B0604020202020204" pitchFamily="34" charset="0"/>
                        </a:rPr>
                        <a:t>Tipo de bebida</a:t>
                      </a:r>
                      <a:endParaRPr lang="es-CR" sz="1200">
                        <a:solidFill>
                          <a:srgbClr val="6F6F6E"/>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c>
                  <a:txBody>
                    <a:bodyPr/>
                    <a:lstStyle/>
                    <a:p>
                      <a:pPr marL="0" marR="0" algn="l" fontAlgn="t">
                        <a:spcBef>
                          <a:spcPts val="0"/>
                        </a:spcBef>
                        <a:spcAft>
                          <a:spcPts val="0"/>
                        </a:spcAft>
                      </a:pPr>
                      <a:r>
                        <a:rPr lang="es-ES" sz="1200" b="1">
                          <a:solidFill>
                            <a:srgbClr val="6F6F6E"/>
                          </a:solidFill>
                          <a:effectLst/>
                          <a:latin typeface="Arial" panose="020B0604020202020204" pitchFamily="34" charset="0"/>
                        </a:rPr>
                        <a:t>Bebidas gaseosas y concentrados de gaseosas</a:t>
                      </a:r>
                      <a:endParaRPr lang="es-ES" sz="1200">
                        <a:solidFill>
                          <a:srgbClr val="6F6F6E"/>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c>
                  <a:txBody>
                    <a:bodyPr/>
                    <a:lstStyle/>
                    <a:p>
                      <a:pPr marL="0" marR="0" algn="l" fontAlgn="t">
                        <a:spcBef>
                          <a:spcPts val="0"/>
                        </a:spcBef>
                        <a:spcAft>
                          <a:spcPts val="0"/>
                        </a:spcAft>
                      </a:pPr>
                      <a:r>
                        <a:rPr lang="es-CR" sz="1200" b="1">
                          <a:solidFill>
                            <a:srgbClr val="6F6F6E"/>
                          </a:solidFill>
                          <a:effectLst/>
                          <a:latin typeface="Arial" panose="020B0604020202020204" pitchFamily="34" charset="0"/>
                        </a:rPr>
                        <a:t>Otras bebidas liquidas (agua)</a:t>
                      </a:r>
                      <a:endParaRPr lang="es-CR" sz="1200">
                        <a:solidFill>
                          <a:srgbClr val="6F6F6E"/>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c>
                  <a:txBody>
                    <a:bodyPr/>
                    <a:lstStyle/>
                    <a:p>
                      <a:pPr marL="0" marR="0" algn="l" fontAlgn="t">
                        <a:spcBef>
                          <a:spcPts val="0"/>
                        </a:spcBef>
                        <a:spcAft>
                          <a:spcPts val="0"/>
                        </a:spcAft>
                      </a:pPr>
                      <a:r>
                        <a:rPr lang="es-ES" sz="1200" b="1">
                          <a:solidFill>
                            <a:srgbClr val="6F6F6E"/>
                          </a:solidFill>
                          <a:effectLst/>
                          <a:latin typeface="Arial" panose="020B0604020202020204" pitchFamily="34" charset="0"/>
                        </a:rPr>
                        <a:t>Agua envases de 18 lts  o más</a:t>
                      </a:r>
                      <a:endParaRPr lang="es-ES" sz="1200">
                        <a:solidFill>
                          <a:srgbClr val="6F6F6E"/>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c>
                  <a:txBody>
                    <a:bodyPr/>
                    <a:lstStyle/>
                    <a:p>
                      <a:pPr marL="0" marR="0" algn="l" fontAlgn="t">
                        <a:spcBef>
                          <a:spcPts val="0"/>
                        </a:spcBef>
                        <a:spcAft>
                          <a:spcPts val="0"/>
                        </a:spcAft>
                      </a:pPr>
                      <a:r>
                        <a:rPr lang="es-CR" sz="1200" b="1">
                          <a:solidFill>
                            <a:srgbClr val="6F6F6E"/>
                          </a:solidFill>
                          <a:effectLst/>
                          <a:latin typeface="Arial" panose="020B0604020202020204" pitchFamily="34" charset="0"/>
                        </a:rPr>
                        <a:t>Por gramo de jabón</a:t>
                      </a:r>
                      <a:endParaRPr lang="es-CR" sz="1200">
                        <a:solidFill>
                          <a:srgbClr val="6F6F6E"/>
                        </a:solidFill>
                        <a:effectLst/>
                        <a:latin typeface="Arial" panose="020B0604020202020204" pitchFamily="34" charset="0"/>
                      </a:endParaRP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9F9F9"/>
                    </a:solidFill>
                  </a:tcPr>
                </a:tc>
              </a:tr>
              <a:tr h="903373">
                <a:tc>
                  <a:txBody>
                    <a:bodyPr/>
                    <a:lstStyle/>
                    <a:p>
                      <a:pPr marL="0" marR="0" algn="l" fontAlgn="t">
                        <a:spcBef>
                          <a:spcPts val="0"/>
                        </a:spcBef>
                        <a:spcAft>
                          <a:spcPts val="0"/>
                        </a:spcAft>
                      </a:pPr>
                      <a:r>
                        <a:rPr lang="es-CR" sz="1200">
                          <a:solidFill>
                            <a:srgbClr val="6F6F6E"/>
                          </a:solidFill>
                          <a:effectLst/>
                          <a:latin typeface="Arial" panose="020B0604020202020204" pitchFamily="34" charset="0"/>
                        </a:rPr>
                        <a:t>Imp. p/unidad  consumo ¢</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FFFFF"/>
                    </a:solidFill>
                  </a:tcPr>
                </a:tc>
                <a:tc>
                  <a:txBody>
                    <a:bodyPr/>
                    <a:lstStyle/>
                    <a:p>
                      <a:pPr marL="0" marR="0" algn="l" fontAlgn="t">
                        <a:spcBef>
                          <a:spcPts val="0"/>
                        </a:spcBef>
                        <a:spcAft>
                          <a:spcPts val="0"/>
                        </a:spcAft>
                      </a:pPr>
                      <a:r>
                        <a:rPr lang="es-CR" sz="1200">
                          <a:solidFill>
                            <a:srgbClr val="6F6F6E"/>
                          </a:solidFill>
                          <a:effectLst/>
                          <a:latin typeface="Arial" panose="020B0604020202020204" pitchFamily="34" charset="0"/>
                        </a:rPr>
                        <a:t> 18.11</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FFFFF"/>
                    </a:solidFill>
                  </a:tcPr>
                </a:tc>
                <a:tc>
                  <a:txBody>
                    <a:bodyPr/>
                    <a:lstStyle/>
                    <a:p>
                      <a:pPr marL="0" marR="0" algn="l" fontAlgn="t">
                        <a:spcBef>
                          <a:spcPts val="0"/>
                        </a:spcBef>
                        <a:spcAft>
                          <a:spcPts val="0"/>
                        </a:spcAft>
                      </a:pPr>
                      <a:r>
                        <a:rPr lang="es-CR" sz="1200">
                          <a:solidFill>
                            <a:srgbClr val="6F6F6E"/>
                          </a:solidFill>
                          <a:effectLst/>
                          <a:latin typeface="Arial" panose="020B0604020202020204" pitchFamily="34" charset="0"/>
                        </a:rPr>
                        <a:t>13.43</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FFFFF"/>
                    </a:solidFill>
                  </a:tcPr>
                </a:tc>
                <a:tc>
                  <a:txBody>
                    <a:bodyPr/>
                    <a:lstStyle/>
                    <a:p>
                      <a:pPr marL="0" marR="0" algn="l" fontAlgn="t">
                        <a:spcBef>
                          <a:spcPts val="0"/>
                        </a:spcBef>
                        <a:spcAft>
                          <a:spcPts val="0"/>
                        </a:spcAft>
                      </a:pPr>
                      <a:r>
                        <a:rPr lang="es-CR" sz="1200">
                          <a:solidFill>
                            <a:srgbClr val="6F6F6E"/>
                          </a:solidFill>
                          <a:effectLst/>
                          <a:latin typeface="Arial" panose="020B0604020202020204" pitchFamily="34" charset="0"/>
                        </a:rPr>
                        <a:t>6.25</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FFFFF"/>
                    </a:solidFill>
                  </a:tcPr>
                </a:tc>
                <a:tc>
                  <a:txBody>
                    <a:bodyPr/>
                    <a:lstStyle/>
                    <a:p>
                      <a:pPr marL="0" marR="0" algn="l" fontAlgn="t">
                        <a:spcBef>
                          <a:spcPts val="0"/>
                        </a:spcBef>
                        <a:spcAft>
                          <a:spcPts val="0"/>
                        </a:spcAft>
                      </a:pPr>
                      <a:r>
                        <a:rPr lang="es-CR" sz="1200" dirty="0">
                          <a:solidFill>
                            <a:srgbClr val="6F6F6E"/>
                          </a:solidFill>
                          <a:effectLst/>
                          <a:latin typeface="Arial" panose="020B0604020202020204" pitchFamily="34" charset="0"/>
                        </a:rPr>
                        <a:t>0.229</a:t>
                      </a:r>
                    </a:p>
                  </a:txBody>
                  <a:tcPr marL="50800" marR="50800" marT="50800" marB="50800">
                    <a:lnL w="12700" cap="flat" cmpd="sng" algn="ctr">
                      <a:solidFill>
                        <a:srgbClr val="A3A3A3"/>
                      </a:solidFill>
                      <a:prstDash val="solid"/>
                      <a:round/>
                      <a:headEnd type="none" w="med" len="med"/>
                      <a:tailEnd type="none" w="med" len="med"/>
                    </a:lnL>
                    <a:lnR w="12700" cap="flat" cmpd="sng" algn="ctr">
                      <a:solidFill>
                        <a:srgbClr val="A3A3A3"/>
                      </a:solidFill>
                      <a:prstDash val="solid"/>
                      <a:round/>
                      <a:headEnd type="none" w="med" len="med"/>
                      <a:tailEnd type="none" w="med" len="med"/>
                    </a:lnR>
                    <a:lnT w="12700" cap="flat" cmpd="sng" algn="ctr">
                      <a:solidFill>
                        <a:srgbClr val="A3A3A3"/>
                      </a:solidFill>
                      <a:prstDash val="solid"/>
                      <a:round/>
                      <a:headEnd type="none" w="med" len="med"/>
                      <a:tailEnd type="none" w="med" len="med"/>
                    </a:lnT>
                    <a:lnB w="12700" cap="flat" cmpd="sng" algn="ctr">
                      <a:solidFill>
                        <a:srgbClr val="A3A3A3"/>
                      </a:solidFill>
                      <a:prstDash val="solid"/>
                      <a:round/>
                      <a:headEnd type="none" w="med" len="med"/>
                      <a:tailEnd type="none" w="med" len="med"/>
                    </a:lnB>
                    <a:solidFill>
                      <a:srgbClr val="FFFFFF"/>
                    </a:solidFill>
                  </a:tcPr>
                </a:tc>
              </a:tr>
            </a:tbl>
          </a:graphicData>
        </a:graphic>
      </p:graphicFrame>
      <p:sp>
        <p:nvSpPr>
          <p:cNvPr id="5" name="Rectangle 1"/>
          <p:cNvSpPr>
            <a:spLocks noChangeArrowheads="1"/>
          </p:cNvSpPr>
          <p:nvPr/>
        </p:nvSpPr>
        <p:spPr bwMode="auto">
          <a:xfrm>
            <a:off x="-14434" y="-963216"/>
            <a:ext cx="23756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R" b="0" i="0" u="none" strike="noStrike" cap="none" normalizeH="0" baseline="0" smtClean="0">
                <a:ln>
                  <a:noFill/>
                </a:ln>
                <a:solidFill>
                  <a:srgbClr val="6F6F6E"/>
                </a:solidFill>
                <a:effectLst/>
                <a:cs typeface="Arial" panose="020B0604020202020204" pitchFamily="34" charset="0"/>
              </a:rPr>
              <a:t/>
            </a:r>
            <a:br>
              <a:rPr kumimoji="0" lang="es-CR" b="0" i="0" u="none" strike="noStrike" cap="none" normalizeH="0" baseline="0" smtClean="0">
                <a:ln>
                  <a:noFill/>
                </a:ln>
                <a:solidFill>
                  <a:srgbClr val="6F6F6E"/>
                </a:solidFill>
                <a:effectLst/>
                <a:cs typeface="Arial" panose="020B0604020202020204" pitchFamily="34" charset="0"/>
              </a:rPr>
            </a:br>
            <a:endParaRPr kumimoji="0" lang="es-CR"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R" b="0" i="0" u="none" strike="noStrike" cap="none" normalizeH="0" baseline="0" smtClean="0">
                <a:ln>
                  <a:noFill/>
                </a:ln>
                <a:solidFill>
                  <a:srgbClr val="6F6F6E"/>
                </a:solidFill>
                <a:effectLst/>
                <a:latin typeface="Calibri" panose="020F0502020204030204" pitchFamily="34" charset="0"/>
              </a:rPr>
              <a:t> </a:t>
            </a:r>
            <a:endParaRPr kumimoji="0" lang="es-CR" b="0" i="0" u="none" strike="noStrike" cap="none" normalizeH="0" baseline="0" smtClean="0">
              <a:ln>
                <a:noFill/>
              </a:ln>
              <a:solidFill>
                <a:schemeClr val="tx1"/>
              </a:solidFill>
              <a:effectLst/>
            </a:endParaRPr>
          </a:p>
        </p:txBody>
      </p:sp>
    </p:spTree>
    <p:extLst>
      <p:ext uri="{BB962C8B-B14F-4D97-AF65-F5344CB8AC3E}">
        <p14:creationId xmlns:p14="http://schemas.microsoft.com/office/powerpoint/2010/main" val="2505948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3968" y="274638"/>
            <a:ext cx="4402832" cy="1143000"/>
          </a:xfrm>
        </p:spPr>
        <p:txBody>
          <a:bodyPr/>
          <a:lstStyle/>
          <a:p>
            <a:r>
              <a:rPr lang="es-CR" dirty="0" smtClean="0"/>
              <a:t>DECLARACIÓN</a:t>
            </a:r>
            <a:endParaRPr lang="es-CR" dirty="0"/>
          </a:p>
        </p:txBody>
      </p:sp>
      <p:sp>
        <p:nvSpPr>
          <p:cNvPr id="3" name="Marcador de contenido 2"/>
          <p:cNvSpPr>
            <a:spLocks noGrp="1"/>
          </p:cNvSpPr>
          <p:nvPr>
            <p:ph idx="1"/>
          </p:nvPr>
        </p:nvSpPr>
        <p:spPr>
          <a:xfrm>
            <a:off x="457200" y="1600201"/>
            <a:ext cx="8229600" cy="3989040"/>
          </a:xfrm>
        </p:spPr>
        <p:txBody>
          <a:bodyPr>
            <a:normAutofit fontScale="70000" lnSpcReduction="20000"/>
          </a:bodyPr>
          <a:lstStyle/>
          <a:p>
            <a:pPr marL="0" indent="0" algn="just">
              <a:buNone/>
            </a:pPr>
            <a:r>
              <a:rPr lang="es-ES" dirty="0"/>
              <a:t>El impuesto se autoliquida mediante el formulario </a:t>
            </a:r>
            <a:r>
              <a:rPr lang="es-ES" dirty="0">
                <a:hlinkClick r:id="rId2"/>
              </a:rPr>
              <a:t>Declaración jurada del impuesto específico sobre bebidas envasadas sin contenido alcohólico y jabones de tocador D-171</a:t>
            </a:r>
            <a:r>
              <a:rPr lang="es-ES" dirty="0"/>
              <a:t>, disponible únicamente en versión digital, en el sitio de </a:t>
            </a:r>
            <a:r>
              <a:rPr lang="es-ES" dirty="0">
                <a:hlinkClick r:id="rId3"/>
              </a:rPr>
              <a:t>Tributación Digital</a:t>
            </a:r>
            <a:r>
              <a:rPr lang="es-ES" dirty="0"/>
              <a:t> de conformidad con lo establecido en la resolución </a:t>
            </a:r>
            <a:r>
              <a:rPr lang="es-ES" dirty="0">
                <a:hlinkClick r:id="rId4"/>
              </a:rPr>
              <a:t>DGT-32-09</a:t>
            </a:r>
            <a:r>
              <a:rPr lang="es-ES" dirty="0"/>
              <a:t> publicada en la Gaceta N° 211 del 30 de octubre del 2009</a:t>
            </a:r>
            <a:r>
              <a:rPr lang="es-ES" dirty="0" smtClean="0"/>
              <a:t>.</a:t>
            </a:r>
          </a:p>
          <a:p>
            <a:pPr marL="0" indent="0">
              <a:buNone/>
            </a:pPr>
            <a:r>
              <a:rPr lang="es-ES" b="1" dirty="0"/>
              <a:t>Presentar declaración y pagar el impuesto</a:t>
            </a:r>
            <a:endParaRPr lang="es-ES" dirty="0"/>
          </a:p>
          <a:p>
            <a:pPr marL="0" indent="0" algn="just">
              <a:buNone/>
            </a:pPr>
            <a:r>
              <a:rPr lang="es-ES" dirty="0"/>
              <a:t>La declaración es mensual y se debe presentar  y pagar el impuesto durante los primeros 15 días naturales del mes siguiente al que corresponda la declaración, por todas las ventas efectuadas en el mes anterior. Si la fecha de vencimiento cae en un día inhábil (sábado, domingo o feriado), se prorroga al día hábil siguiente.</a:t>
            </a:r>
          </a:p>
          <a:p>
            <a:pPr marL="0" indent="0" algn="just">
              <a:buNone/>
            </a:pPr>
            <a:endParaRPr lang="es-CR" dirty="0"/>
          </a:p>
        </p:txBody>
      </p:sp>
    </p:spTree>
    <p:extLst>
      <p:ext uri="{BB962C8B-B14F-4D97-AF65-F5344CB8AC3E}">
        <p14:creationId xmlns:p14="http://schemas.microsoft.com/office/powerpoint/2010/main" val="35892344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http://www.hacienda.go.cr/docs/552ff531a9bd5_D-1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19" y="1052736"/>
            <a:ext cx="9321510" cy="5805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0944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836712"/>
            <a:ext cx="8229600" cy="1143000"/>
          </a:xfrm>
        </p:spPr>
        <p:txBody>
          <a:bodyPr/>
          <a:lstStyle/>
          <a:p>
            <a:r>
              <a:rPr lang="es-ES" dirty="0" smtClean="0"/>
              <a:t>Base Legal</a:t>
            </a:r>
            <a:endParaRPr lang="es-ES" dirty="0"/>
          </a:p>
        </p:txBody>
      </p:sp>
      <p:sp>
        <p:nvSpPr>
          <p:cNvPr id="3" name="2 Marcador de contenido"/>
          <p:cNvSpPr>
            <a:spLocks noGrp="1"/>
          </p:cNvSpPr>
          <p:nvPr>
            <p:ph idx="1"/>
          </p:nvPr>
        </p:nvSpPr>
        <p:spPr>
          <a:xfrm>
            <a:off x="395536" y="1916832"/>
            <a:ext cx="8229600" cy="4525963"/>
          </a:xfrm>
        </p:spPr>
        <p:txBody>
          <a:bodyPr/>
          <a:lstStyle/>
          <a:p>
            <a:endParaRPr lang="es-ES" dirty="0" smtClean="0"/>
          </a:p>
          <a:p>
            <a:r>
              <a:rPr lang="es-ES" dirty="0" smtClean="0"/>
              <a:t>Ley de Simplificación y Eficiencia Tributaria  No. 8114  de 2001.</a:t>
            </a:r>
            <a:endParaRPr lang="es-E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ES" dirty="0" smtClean="0"/>
          </a:p>
          <a:p>
            <a:r>
              <a:rPr lang="es-ES" b="1" dirty="0" smtClean="0"/>
              <a:t>IMPUESTO ÚNICO SOBRE LOS COMBUSTIBLES</a:t>
            </a:r>
            <a:endParaRPr lang="es-ES"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066369"/>
            <a:ext cx="8229600" cy="922471"/>
          </a:xfrm>
        </p:spPr>
        <p:txBody>
          <a:bodyPr>
            <a:normAutofit fontScale="90000"/>
          </a:bodyPr>
          <a:lstStyle/>
          <a:p>
            <a:r>
              <a:rPr lang="es-ES" b="1" dirty="0" smtClean="0"/>
              <a:t>OBJETO</a:t>
            </a:r>
            <a:r>
              <a:rPr lang="es-ES" dirty="0" smtClean="0"/>
              <a:t/>
            </a:r>
            <a:br>
              <a:rPr lang="es-ES" dirty="0" smtClean="0"/>
            </a:br>
            <a:endParaRPr lang="es-ES" dirty="0"/>
          </a:p>
        </p:txBody>
      </p:sp>
      <p:sp>
        <p:nvSpPr>
          <p:cNvPr id="3" name="2 Marcador de contenido"/>
          <p:cNvSpPr>
            <a:spLocks noGrp="1"/>
          </p:cNvSpPr>
          <p:nvPr>
            <p:ph idx="1"/>
          </p:nvPr>
        </p:nvSpPr>
        <p:spPr>
          <a:xfrm>
            <a:off x="467544" y="1988840"/>
            <a:ext cx="8229600" cy="4353347"/>
          </a:xfrm>
        </p:spPr>
        <p:txBody>
          <a:bodyPr/>
          <a:lstStyle/>
          <a:p>
            <a:pPr marL="0" indent="0" algn="just">
              <a:buNone/>
            </a:pPr>
            <a:r>
              <a:rPr lang="es-ES" dirty="0" smtClean="0"/>
              <a:t>Este </a:t>
            </a:r>
            <a:r>
              <a:rPr lang="es-ES" dirty="0"/>
              <a:t>impuesto grava la producción nacional y la importación de combustibles con un impuesto único según el tipo de combustible, de conformidad con el artículo 1° de la  Ley N° 8114 de Simplificación y Eficiencia Tributarias.</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24744"/>
            <a:ext cx="8229600" cy="1143000"/>
          </a:xfrm>
        </p:spPr>
        <p:txBody>
          <a:bodyPr>
            <a:normAutofit/>
          </a:bodyPr>
          <a:lstStyle/>
          <a:p>
            <a:r>
              <a:rPr lang="es-ES" b="1" dirty="0" smtClean="0"/>
              <a:t>OBLIGADO</a:t>
            </a:r>
            <a:endParaRPr lang="es-ES" dirty="0"/>
          </a:p>
        </p:txBody>
      </p:sp>
      <p:sp>
        <p:nvSpPr>
          <p:cNvPr id="3" name="2 Marcador de contenido"/>
          <p:cNvSpPr>
            <a:spLocks noGrp="1"/>
          </p:cNvSpPr>
          <p:nvPr>
            <p:ph idx="1"/>
          </p:nvPr>
        </p:nvSpPr>
        <p:spPr>
          <a:xfrm>
            <a:off x="467544" y="2204865"/>
            <a:ext cx="8229600" cy="3384376"/>
          </a:xfrm>
        </p:spPr>
        <p:txBody>
          <a:bodyPr/>
          <a:lstStyle/>
          <a:p>
            <a:pPr marL="0" indent="0">
              <a:buNone/>
            </a:pPr>
            <a:endParaRPr lang="es-ES" dirty="0" smtClean="0"/>
          </a:p>
          <a:p>
            <a:pPr marL="0" indent="0" algn="just">
              <a:buNone/>
            </a:pPr>
            <a:r>
              <a:rPr lang="es-ES" dirty="0"/>
              <a:t>Es contribuyente de este impuesto la Refinadora Costarricense de Petróleo, Sociedad Anónima (</a:t>
            </a:r>
            <a:r>
              <a:rPr lang="es-ES" dirty="0" err="1"/>
              <a:t>Recope</a:t>
            </a:r>
            <a:r>
              <a:rPr lang="es-ES" dirty="0"/>
              <a:t>), ya sea en su condición de productora nacional o de importadora.</a:t>
            </a: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92696"/>
            <a:ext cx="8229600" cy="1143000"/>
          </a:xfrm>
        </p:spPr>
        <p:txBody>
          <a:bodyPr/>
          <a:lstStyle/>
          <a:p>
            <a:r>
              <a:rPr lang="es-ES" dirty="0" smtClean="0"/>
              <a:t>Tarifas vigentes</a:t>
            </a:r>
            <a:endParaRPr lang="es-ES" dirty="0"/>
          </a:p>
        </p:txBody>
      </p:sp>
      <p:sp>
        <p:nvSpPr>
          <p:cNvPr id="3" name="2 Marcador de contenido"/>
          <p:cNvSpPr>
            <a:spLocks noGrp="1"/>
          </p:cNvSpPr>
          <p:nvPr>
            <p:ph idx="1"/>
          </p:nvPr>
        </p:nvSpPr>
        <p:spPr>
          <a:xfrm>
            <a:off x="467544" y="1772817"/>
            <a:ext cx="8229600" cy="3528392"/>
          </a:xfrm>
        </p:spPr>
        <p:txBody>
          <a:bodyPr/>
          <a:lstStyle/>
          <a:p>
            <a:pPr marL="0" indent="0" algn="just">
              <a:buNone/>
            </a:pPr>
            <a:r>
              <a:rPr lang="es-ES" dirty="0"/>
              <a:t>Las tarifas de este impuesto único por tipo de combustible vigentes a partir del 1º de febrero de 2016, según el artículo 1º del decreto ejecutivo N° 39457-H, del 29 de enero de 2016, publicado en La Gaceta Nº 20</a:t>
            </a:r>
            <a:endParaRPr lang="es-E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457200" y="980728"/>
            <a:ext cx="8229600" cy="720080"/>
          </a:xfrm>
        </p:spPr>
        <p:txBody>
          <a:bodyPr>
            <a:noAutofit/>
          </a:bodyPr>
          <a:lstStyle/>
          <a:p>
            <a:pPr algn="just"/>
            <a:r>
              <a:rPr lang="es-ES" sz="1200" dirty="0"/>
              <a:t>Las tarifas de este impuesto se actualizan trimestralmente mediante la publicación de un decreto ejecutivo,  con base en la variación en el Índice de Precios al Consumidor  (IPC) que determine el Instituto Nacional de Estadística y Censos (INEC) y en ningún caso el ajuste trimestral podrá ser superior al tres por ciento (3%)</a:t>
            </a:r>
            <a:endParaRPr lang="es-CR" sz="1200" dirty="0"/>
          </a:p>
        </p:txBody>
      </p:sp>
      <p:graphicFrame>
        <p:nvGraphicFramePr>
          <p:cNvPr id="8" name="Marcador de contenido 7"/>
          <p:cNvGraphicFramePr>
            <a:graphicFrameLocks noGrp="1"/>
          </p:cNvGraphicFramePr>
          <p:nvPr>
            <p:ph idx="1"/>
            <p:extLst>
              <p:ext uri="{D42A27DB-BD31-4B8C-83A1-F6EECF244321}">
                <p14:modId xmlns:p14="http://schemas.microsoft.com/office/powerpoint/2010/main" val="3991018536"/>
              </p:ext>
            </p:extLst>
          </p:nvPr>
        </p:nvGraphicFramePr>
        <p:xfrm>
          <a:off x="457200" y="1700808"/>
          <a:ext cx="4834880" cy="4870092"/>
        </p:xfrm>
        <a:graphic>
          <a:graphicData uri="http://schemas.openxmlformats.org/drawingml/2006/table">
            <a:tbl>
              <a:tblPr/>
              <a:tblGrid>
                <a:gridCol w="2417440"/>
                <a:gridCol w="2417440"/>
              </a:tblGrid>
              <a:tr h="110834">
                <a:tc>
                  <a:txBody>
                    <a:bodyPr/>
                    <a:lstStyle/>
                    <a:p>
                      <a:pPr algn="l" fontAlgn="t"/>
                      <a:r>
                        <a:rPr lang="es-ES" sz="1700" b="1" dirty="0">
                          <a:effectLst/>
                        </a:rPr>
                        <a:t>Tipo de combustible por litro</a:t>
                      </a:r>
                      <a:endParaRPr lang="es-ES" sz="1700" dirty="0">
                        <a:effectLst/>
                      </a:endParaRP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b="1">
                          <a:effectLst/>
                        </a:rPr>
                        <a:t>Impuesto en colones (¢)</a:t>
                      </a:r>
                      <a:endParaRPr lang="es-CR" sz="1700">
                        <a:effectLst/>
                      </a:endParaRP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23283">
                <a:tc>
                  <a:txBody>
                    <a:bodyPr/>
                    <a:lstStyle/>
                    <a:p>
                      <a:pPr algn="l" fontAlgn="t"/>
                      <a:r>
                        <a:rPr lang="es-CR" sz="1700">
                          <a:effectLst/>
                        </a:rPr>
                        <a:t>Gasolina regular</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700">
                          <a:effectLst/>
                        </a:rPr>
                        <a:t>¢233,25</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23283">
                <a:tc>
                  <a:txBody>
                    <a:bodyPr/>
                    <a:lstStyle/>
                    <a:p>
                      <a:pPr algn="l" fontAlgn="t"/>
                      <a:r>
                        <a:rPr lang="es-CR" sz="1700">
                          <a:effectLst/>
                        </a:rPr>
                        <a:t>Gasolina súper</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a:effectLst/>
                        </a:rPr>
                        <a:t>¢244,25</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23283">
                <a:tc>
                  <a:txBody>
                    <a:bodyPr/>
                    <a:lstStyle/>
                    <a:p>
                      <a:pPr algn="l" fontAlgn="t"/>
                      <a:r>
                        <a:rPr lang="es-CR" sz="1700">
                          <a:effectLst/>
                        </a:rPr>
                        <a:t>Diésel</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700">
                          <a:effectLst/>
                        </a:rPr>
                        <a:t>¢138,00</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23283">
                <a:tc>
                  <a:txBody>
                    <a:bodyPr/>
                    <a:lstStyle/>
                    <a:p>
                      <a:pPr algn="l" fontAlgn="t"/>
                      <a:r>
                        <a:rPr lang="es-CR" sz="1700">
                          <a:effectLst/>
                        </a:rPr>
                        <a:t>Asfalto</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a:effectLst/>
                        </a:rPr>
                        <a:t>¢ 47,00</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23283">
                <a:tc>
                  <a:txBody>
                    <a:bodyPr/>
                    <a:lstStyle/>
                    <a:p>
                      <a:pPr algn="l" fontAlgn="t"/>
                      <a:r>
                        <a:rPr lang="es-CR" sz="1700">
                          <a:effectLst/>
                        </a:rPr>
                        <a:t>Emulsión asfáltica</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700">
                          <a:effectLst/>
                        </a:rPr>
                        <a:t>¢ 35,25</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23283">
                <a:tc>
                  <a:txBody>
                    <a:bodyPr/>
                    <a:lstStyle/>
                    <a:p>
                      <a:pPr algn="l" fontAlgn="t"/>
                      <a:r>
                        <a:rPr lang="es-CR" sz="1700">
                          <a:effectLst/>
                        </a:rPr>
                        <a:t>Bunker</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a:effectLst/>
                        </a:rPr>
                        <a:t>¢ 22,75</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23283">
                <a:tc>
                  <a:txBody>
                    <a:bodyPr/>
                    <a:lstStyle/>
                    <a:p>
                      <a:pPr algn="l" fontAlgn="t"/>
                      <a:r>
                        <a:rPr lang="es-CR" sz="1700">
                          <a:effectLst/>
                        </a:rPr>
                        <a:t>LPG</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700">
                          <a:effectLst/>
                        </a:rPr>
                        <a:t>¢ 47,00</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23283">
                <a:tc>
                  <a:txBody>
                    <a:bodyPr/>
                    <a:lstStyle/>
                    <a:p>
                      <a:pPr algn="l" fontAlgn="t"/>
                      <a:r>
                        <a:rPr lang="es-CR" sz="1700">
                          <a:effectLst/>
                        </a:rPr>
                        <a:t>Jet Fuel A 1</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a:effectLst/>
                        </a:rPr>
                        <a:t>¢139,50</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23283">
                <a:tc>
                  <a:txBody>
                    <a:bodyPr/>
                    <a:lstStyle/>
                    <a:p>
                      <a:pPr algn="l" fontAlgn="t"/>
                      <a:r>
                        <a:rPr lang="es-CR" sz="1700" dirty="0" err="1">
                          <a:effectLst/>
                        </a:rPr>
                        <a:t>Av</a:t>
                      </a:r>
                      <a:r>
                        <a:rPr lang="es-CR" sz="1700" dirty="0">
                          <a:effectLst/>
                        </a:rPr>
                        <a:t> Gas</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700">
                          <a:effectLst/>
                        </a:rPr>
                        <a:t>¢233,25</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23283">
                <a:tc>
                  <a:txBody>
                    <a:bodyPr/>
                    <a:lstStyle/>
                    <a:p>
                      <a:pPr algn="l" fontAlgn="t"/>
                      <a:r>
                        <a:rPr lang="es-CR" sz="1700">
                          <a:effectLst/>
                        </a:rPr>
                        <a:t>Queroseno</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a:effectLst/>
                        </a:rPr>
                        <a:t>¢ 66,75</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323283">
                <a:tc>
                  <a:txBody>
                    <a:bodyPr/>
                    <a:lstStyle/>
                    <a:p>
                      <a:pPr algn="l" fontAlgn="t"/>
                      <a:r>
                        <a:rPr lang="es-CR" sz="1700">
                          <a:effectLst/>
                        </a:rPr>
                        <a:t>Diésel pesado (gasóleo)</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s-CR" sz="1700">
                          <a:effectLst/>
                        </a:rPr>
                        <a:t>¢ 45,50</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23283">
                <a:tc>
                  <a:txBody>
                    <a:bodyPr/>
                    <a:lstStyle/>
                    <a:p>
                      <a:pPr algn="l" fontAlgn="t"/>
                      <a:r>
                        <a:rPr lang="es-CR" sz="1700">
                          <a:effectLst/>
                        </a:rPr>
                        <a:t>Nafta pesada</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s-CR" sz="1700">
                          <a:effectLst/>
                        </a:rPr>
                        <a:t>¢ 33,50</a:t>
                      </a:r>
                    </a:p>
                  </a:txBody>
                  <a:tcPr marL="43924" marR="43924" marT="35139" marB="35139">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110834">
                <a:tc>
                  <a:txBody>
                    <a:bodyPr/>
                    <a:lstStyle/>
                    <a:p>
                      <a:pPr algn="l" fontAlgn="t"/>
                      <a:r>
                        <a:rPr lang="es-CR" sz="1700">
                          <a:effectLst/>
                        </a:rPr>
                        <a:t>Nafta liviana</a:t>
                      </a:r>
                    </a:p>
                  </a:txBody>
                  <a:tcPr marL="43924" marR="43924" marT="35139" marB="35139">
                    <a:lnL>
                      <a:noFill/>
                    </a:lnL>
                    <a:lnR>
                      <a:noFill/>
                    </a:lnR>
                    <a:lnT w="9525" cap="flat" cmpd="sng" algn="ctr">
                      <a:solidFill>
                        <a:srgbClr val="DDDDDD"/>
                      </a:solidFill>
                      <a:prstDash val="solid"/>
                      <a:round/>
                      <a:headEnd type="none" w="med" len="med"/>
                      <a:tailEnd type="none" w="med" len="med"/>
                    </a:lnT>
                    <a:lnB>
                      <a:noFill/>
                    </a:lnB>
                    <a:solidFill>
                      <a:srgbClr val="FFFFFF"/>
                    </a:solidFill>
                  </a:tcPr>
                </a:tc>
                <a:tc>
                  <a:txBody>
                    <a:bodyPr/>
                    <a:lstStyle/>
                    <a:p>
                      <a:pPr algn="l" fontAlgn="t"/>
                      <a:r>
                        <a:rPr lang="es-CR" sz="1700" dirty="0">
                          <a:effectLst/>
                        </a:rPr>
                        <a:t>¢ 33,50</a:t>
                      </a:r>
                    </a:p>
                  </a:txBody>
                  <a:tcPr marL="43924" marR="43924" marT="35139" marB="35139">
                    <a:lnL>
                      <a:noFill/>
                    </a:lnL>
                    <a:lnR>
                      <a:noFill/>
                    </a:lnR>
                    <a:lnT w="9525" cap="flat" cmpd="sng" algn="ctr">
                      <a:solidFill>
                        <a:srgbClr val="DDDDDD"/>
                      </a:solidFill>
                      <a:prstDash val="solid"/>
                      <a:round/>
                      <a:headEnd type="none" w="med" len="med"/>
                      <a:tailEnd type="none" w="med" len="med"/>
                    </a:lnT>
                    <a:lnB>
                      <a:noFill/>
                    </a:lnB>
                    <a:solidFill>
                      <a:srgbClr val="FFFFFF"/>
                    </a:solidFill>
                  </a:tcPr>
                </a:tc>
              </a:tr>
            </a:tbl>
          </a:graphicData>
        </a:graphic>
      </p:graphicFrame>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R" sz="1800" b="0" i="0" u="none" strike="noStrike" cap="none" normalizeH="0" baseline="0" smtClean="0">
                <a:ln>
                  <a:noFill/>
                </a:ln>
                <a:solidFill>
                  <a:schemeClr val="tx1"/>
                </a:solidFill>
                <a:effectLst/>
                <a:latin typeface="Arial" panose="020B0604020202020204" pitchFamily="34" charset="0"/>
              </a:rPr>
              <a:t/>
            </a:r>
            <a:br>
              <a:rPr kumimoji="0" lang="es-CR" sz="1800" b="0" i="0" u="none" strike="noStrike" cap="none" normalizeH="0" baseline="0" smtClean="0">
                <a:ln>
                  <a:noFill/>
                </a:ln>
                <a:solidFill>
                  <a:schemeClr val="tx1"/>
                </a:solidFill>
                <a:effectLst/>
                <a:latin typeface="Arial" panose="020B0604020202020204" pitchFamily="34" charset="0"/>
              </a:rPr>
            </a:br>
            <a:endParaRPr kumimoji="0" lang="es-CR"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908720"/>
            <a:ext cx="8229600" cy="1584176"/>
          </a:xfrm>
        </p:spPr>
        <p:txBody>
          <a:bodyPr>
            <a:normAutofit fontScale="90000"/>
          </a:bodyPr>
          <a:lstStyle/>
          <a:p>
            <a:pPr algn="just"/>
            <a:r>
              <a:rPr lang="es-ES" sz="2200" dirty="0"/>
              <a:t>En  el mes de mayo 2013 </a:t>
            </a:r>
            <a:r>
              <a:rPr lang="es-ES" sz="2200" dirty="0" err="1"/>
              <a:t>Recope</a:t>
            </a:r>
            <a:r>
              <a:rPr lang="es-ES" sz="2200" dirty="0"/>
              <a:t> obtuvo en producción nacional la cantidad de 1.000.000 litros de gasolina regular y 500.000 litros de gasolina súper, sobre los cuales se aplica la tarifa de ¢221 y ¢231.50 por  cada </a:t>
            </a:r>
            <a:r>
              <a:rPr lang="es-ES" sz="2200" dirty="0" smtClean="0"/>
              <a:t>litro, respectivamente</a:t>
            </a:r>
            <a:r>
              <a:rPr lang="es-ES" dirty="0"/>
              <a:t>.</a:t>
            </a:r>
            <a:endParaRPr lang="es-CR" dirty="0"/>
          </a:p>
        </p:txBody>
      </p:sp>
      <p:graphicFrame>
        <p:nvGraphicFramePr>
          <p:cNvPr id="4" name="Marcador de contenido 3"/>
          <p:cNvGraphicFramePr>
            <a:graphicFrameLocks noGrp="1"/>
          </p:cNvGraphicFramePr>
          <p:nvPr>
            <p:ph idx="1"/>
          </p:nvPr>
        </p:nvGraphicFramePr>
        <p:xfrm>
          <a:off x="590550" y="2636361"/>
          <a:ext cx="7962900" cy="2453640"/>
        </p:xfrm>
        <a:graphic>
          <a:graphicData uri="http://schemas.openxmlformats.org/drawingml/2006/table">
            <a:tbl>
              <a:tblPr/>
              <a:tblGrid>
                <a:gridCol w="7962900"/>
              </a:tblGrid>
              <a:tr h="0">
                <a:tc>
                  <a:txBody>
                    <a:bodyPr/>
                    <a:lstStyle/>
                    <a:p>
                      <a:pPr algn="l" fontAlgn="t"/>
                      <a:r>
                        <a:rPr lang="es-ES" sz="1000" b="1">
                          <a:solidFill>
                            <a:srgbClr val="000000"/>
                          </a:solidFill>
                          <a:effectLst/>
                          <a:latin typeface="arial" panose="020B0604020202020204" pitchFamily="34" charset="0"/>
                        </a:rPr>
                        <a:t>Ejemplo: cálculo para el mes de mayo del 2013 (1 de mayo al 30 de mayo del 2013):</a:t>
                      </a:r>
                      <a:endParaRPr lang="es-ES">
                        <a:effectLst/>
                      </a:endParaRPr>
                    </a:p>
                  </a:txBody>
                  <a:tcPr marL="47625" marR="47625" marT="38100" marB="381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0">
                <a:tc>
                  <a:txBody>
                    <a:bodyPr/>
                    <a:lstStyle/>
                    <a:p>
                      <a:pPr algn="l" fontAlgn="t"/>
                      <a:r>
                        <a:rPr lang="es-ES" b="1">
                          <a:effectLst/>
                          <a:latin typeface="Arial" panose="020B0604020202020204" pitchFamily="34" charset="0"/>
                        </a:rPr>
                        <a:t>      </a:t>
                      </a:r>
                      <a:r>
                        <a:rPr lang="es-ES">
                          <a:effectLst/>
                          <a:latin typeface="Arial" panose="020B0604020202020204" pitchFamily="34" charset="0"/>
                        </a:rPr>
                        <a:t>Tipo de              Impuesto en ¢       Cantidad de litros         Monto del impuesto por</a:t>
                      </a:r>
                      <a:endParaRPr lang="es-ES">
                        <a:effectLst/>
                      </a:endParaRPr>
                    </a:p>
                    <a:p>
                      <a:pPr algn="l" fontAlgn="t"/>
                      <a:r>
                        <a:rPr lang="es-ES">
                          <a:effectLst/>
                          <a:latin typeface="Calibri" panose="020F0502020204030204" pitchFamily="34" charset="0"/>
                        </a:rPr>
                        <a:t>      </a:t>
                      </a:r>
                      <a:r>
                        <a:rPr lang="es-ES">
                          <a:effectLst/>
                          <a:latin typeface="Arial" panose="020B0604020202020204" pitchFamily="34" charset="0"/>
                        </a:rPr>
                        <a:t>Combustible              por litro               produc. o procesados       tipo de combustible</a:t>
                      </a:r>
                      <a:endParaRPr lang="es-ES">
                        <a:effectLst/>
                      </a:endParaRPr>
                    </a:p>
                  </a:txBody>
                  <a:tcPr marL="47625" marR="47625" marT="38100" marB="381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l" fontAlgn="t"/>
                      <a:r>
                        <a:rPr lang="es-CR">
                          <a:effectLst/>
                        </a:rPr>
                        <a:t>Gasolina regular          221.00                     1.000.000                             ¢221.000.000</a:t>
                      </a:r>
                    </a:p>
                  </a:txBody>
                  <a:tcPr marL="47625" marR="47625" marT="38100" marB="381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r>
              <a:tr h="0">
                <a:tc>
                  <a:txBody>
                    <a:bodyPr/>
                    <a:lstStyle/>
                    <a:p>
                      <a:pPr algn="l" fontAlgn="t"/>
                      <a:r>
                        <a:rPr lang="it-IT">
                          <a:effectLst/>
                        </a:rPr>
                        <a:t>Gasolina súper            231.50                        500.000                               115.750.000    </a:t>
                      </a:r>
                    </a:p>
                  </a:txBody>
                  <a:tcPr marL="47625" marR="47625" marT="38100" marB="38100">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l" fontAlgn="t"/>
                      <a:r>
                        <a:rPr lang="es-ES" dirty="0">
                          <a:effectLst/>
                        </a:rPr>
                        <a:t>Total del impuesto del periodo                                                               ¢ 336.750.000</a:t>
                      </a:r>
                    </a:p>
                  </a:txBody>
                  <a:tcPr marL="47625" marR="47625" marT="38100" marB="38100">
                    <a:lnL>
                      <a:noFill/>
                    </a:lnL>
                    <a:lnR>
                      <a:noFill/>
                    </a:lnR>
                    <a:lnT w="9525" cap="flat" cmpd="sng" algn="ctr">
                      <a:solidFill>
                        <a:srgbClr val="DDDDDD"/>
                      </a:solidFill>
                      <a:prstDash val="solid"/>
                      <a:round/>
                      <a:headEnd type="none" w="med" len="med"/>
                      <a:tailEnd type="none" w="med" len="med"/>
                    </a:lnT>
                    <a:lnB>
                      <a:noFill/>
                    </a:lnB>
                    <a:solidFill>
                      <a:srgbClr val="F9F9F9"/>
                    </a:solidFill>
                  </a:tcPr>
                </a:tc>
              </a:tr>
            </a:tbl>
          </a:graphicData>
        </a:graphic>
      </p:graphicFrame>
    </p:spTree>
    <p:extLst>
      <p:ext uri="{BB962C8B-B14F-4D97-AF65-F5344CB8AC3E}">
        <p14:creationId xmlns:p14="http://schemas.microsoft.com/office/powerpoint/2010/main" val="538995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80728"/>
            <a:ext cx="8229600" cy="1143000"/>
          </a:xfrm>
        </p:spPr>
        <p:txBody>
          <a:bodyPr>
            <a:normAutofit fontScale="90000"/>
          </a:bodyPr>
          <a:lstStyle/>
          <a:p>
            <a:r>
              <a:rPr lang="es-ES" dirty="0" smtClean="0"/>
              <a:t>Impuesto específico de consumo  sobre bebidas alcohólicas</a:t>
            </a:r>
            <a:endParaRPr lang="es-ES" dirty="0"/>
          </a:p>
        </p:txBody>
      </p:sp>
      <p:sp>
        <p:nvSpPr>
          <p:cNvPr id="3" name="2 Marcador de contenido"/>
          <p:cNvSpPr>
            <a:spLocks noGrp="1"/>
          </p:cNvSpPr>
          <p:nvPr>
            <p:ph idx="1"/>
          </p:nvPr>
        </p:nvSpPr>
        <p:spPr>
          <a:xfrm>
            <a:off x="467544" y="2124924"/>
            <a:ext cx="8229600" cy="3528392"/>
          </a:xfrm>
        </p:spPr>
        <p:txBody>
          <a:bodyPr>
            <a:normAutofit fontScale="92500" lnSpcReduction="20000"/>
          </a:bodyPr>
          <a:lstStyle/>
          <a:p>
            <a:pPr algn="just"/>
            <a:r>
              <a:rPr lang="es-ES" dirty="0" smtClean="0"/>
              <a:t>Este </a:t>
            </a:r>
            <a:r>
              <a:rPr lang="es-ES" dirty="0"/>
              <a:t>es un impuesto específico que se establece por cada mililitro de alcohol absoluto contenido en cualquier bebida alcohólica, sea en la producción nacional o importada, indistintamente de su presentación, según la concentración de alcohol por volumen.  El impuesto recae sobre la producción nacional en las ventas a nivel de fábrica y en la importación o internación de estos productos.</a:t>
            </a:r>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5976" y="274638"/>
            <a:ext cx="4330824" cy="1143000"/>
          </a:xfrm>
        </p:spPr>
        <p:txBody>
          <a:bodyPr>
            <a:normAutofit fontScale="90000"/>
          </a:bodyPr>
          <a:lstStyle/>
          <a:p>
            <a:r>
              <a:rPr lang="es-CR" dirty="0" smtClean="0"/>
              <a:t>DECLARACIÓN Y PAGO</a:t>
            </a:r>
            <a:endParaRPr lang="es-CR" dirty="0"/>
          </a:p>
        </p:txBody>
      </p:sp>
      <p:sp>
        <p:nvSpPr>
          <p:cNvPr id="3" name="Marcador de contenido 2"/>
          <p:cNvSpPr>
            <a:spLocks noGrp="1"/>
          </p:cNvSpPr>
          <p:nvPr>
            <p:ph idx="1"/>
          </p:nvPr>
        </p:nvSpPr>
        <p:spPr/>
        <p:txBody>
          <a:bodyPr>
            <a:noAutofit/>
          </a:bodyPr>
          <a:lstStyle/>
          <a:p>
            <a:pPr marL="0" indent="0">
              <a:buNone/>
            </a:pPr>
            <a:r>
              <a:rPr lang="es-ES" sz="1400" dirty="0"/>
              <a:t>El impuesto se autoliquida mediante el formulario D-114 “Declaración jurada del impuesto único por tipo de combustible”  y su anexo (imagen únicamente para efectos ilustrativos, no pueden ser utilizada para el cumplimiento de la obligación tributaria</a:t>
            </a:r>
            <a:r>
              <a:rPr lang="es-ES" sz="1400" dirty="0" smtClean="0"/>
              <a:t>).</a:t>
            </a:r>
            <a:endParaRPr lang="es-ES" sz="1400" dirty="0"/>
          </a:p>
          <a:p>
            <a:pPr marL="0" indent="0">
              <a:buNone/>
            </a:pPr>
            <a:r>
              <a:rPr lang="es-ES" sz="1400" dirty="0" err="1"/>
              <a:t>Recope</a:t>
            </a:r>
            <a:r>
              <a:rPr lang="es-ES" sz="1400" dirty="0"/>
              <a:t> debe presentar su declaración únicamente por medio del sitio de Tributación Digital, cuya dirección es http://tributaciondigital.hacienda.go.cr/irj/portal/anonymous, de conformidad con lo establecido en la resolución DGT-12-09 de 20 de agosto de 2009 </a:t>
            </a:r>
          </a:p>
          <a:p>
            <a:pPr marL="0" indent="0">
              <a:buNone/>
            </a:pPr>
            <a:r>
              <a:rPr lang="es-ES" sz="1400" dirty="0"/>
              <a:t>Tratándose de importaciones o internaciones de los productos finales o materia prima, </a:t>
            </a:r>
            <a:r>
              <a:rPr lang="es-ES" sz="1400" dirty="0" err="1"/>
              <a:t>Recope</a:t>
            </a:r>
            <a:r>
              <a:rPr lang="es-ES" sz="1400" dirty="0"/>
              <a:t> debe presentar la declaración aduanera (Documento Único Aduanero - DUA) correspondiente al </a:t>
            </a:r>
            <a:r>
              <a:rPr lang="es-ES" sz="1400" dirty="0" err="1"/>
              <a:t>desalmacenaje</a:t>
            </a:r>
            <a:r>
              <a:rPr lang="es-ES" sz="1400" dirty="0"/>
              <a:t> del producto.</a:t>
            </a:r>
          </a:p>
          <a:p>
            <a:pPr marL="0" indent="0">
              <a:buNone/>
            </a:pPr>
            <a:endParaRPr lang="es-ES" sz="1400" dirty="0"/>
          </a:p>
          <a:p>
            <a:pPr marL="0" indent="0">
              <a:buNone/>
            </a:pPr>
            <a:r>
              <a:rPr lang="es-ES" sz="1400" dirty="0"/>
              <a:t>Presentar declaración y pagar el impuesto</a:t>
            </a:r>
          </a:p>
          <a:p>
            <a:pPr marL="0" indent="0">
              <a:buNone/>
            </a:pPr>
            <a:endParaRPr lang="es-ES" sz="1400" dirty="0"/>
          </a:p>
          <a:p>
            <a:pPr marL="0" indent="0">
              <a:buNone/>
            </a:pPr>
            <a:r>
              <a:rPr lang="es-ES" sz="1400" dirty="0" err="1"/>
              <a:t>Recope</a:t>
            </a:r>
            <a:r>
              <a:rPr lang="es-ES" sz="1400" dirty="0"/>
              <a:t> debe liquidar y pagar el impuesto correspondiente a la producción nacional, la fabricación, la destilación o la refinación dentro de los primeros 15 días naturales del mes siguiente a que corresponda la declaración. En caso de que venza un día inhábil (sábado, domingo o feriado), se prorroga al día hábil siguiente</a:t>
            </a:r>
            <a:r>
              <a:rPr lang="es-ES" sz="1400" dirty="0" smtClean="0"/>
              <a:t>.</a:t>
            </a:r>
            <a:endParaRPr lang="es-ES" sz="1400" dirty="0"/>
          </a:p>
          <a:p>
            <a:pPr marL="0" indent="0">
              <a:buNone/>
            </a:pPr>
            <a:r>
              <a:rPr lang="es-ES" sz="1400" dirty="0"/>
              <a:t>En importaciones o internaciones debe liquidar  y  pagar en el momento previo al </a:t>
            </a:r>
            <a:r>
              <a:rPr lang="es-ES" sz="1400" dirty="0" err="1"/>
              <a:t>desalmacenaje</a:t>
            </a:r>
            <a:r>
              <a:rPr lang="es-ES" sz="1400" dirty="0"/>
              <a:t> del producto, efectuado por la aduana. No se autorizará la introducción del producto si </a:t>
            </a:r>
            <a:r>
              <a:rPr lang="es-ES" sz="1400" dirty="0" err="1"/>
              <a:t>Recope</a:t>
            </a:r>
            <a:r>
              <a:rPr lang="es-ES" sz="1400" dirty="0"/>
              <a:t>  no prueba haber pagado antes este impuesto, que deberá consignarse por separado en la declaración aduanera.</a:t>
            </a:r>
            <a:endParaRPr lang="es-CR" sz="1400" dirty="0"/>
          </a:p>
        </p:txBody>
      </p:sp>
    </p:spTree>
    <p:extLst>
      <p:ext uri="{BB962C8B-B14F-4D97-AF65-F5344CB8AC3E}">
        <p14:creationId xmlns:p14="http://schemas.microsoft.com/office/powerpoint/2010/main" val="3339539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3968" y="274638"/>
            <a:ext cx="4402832" cy="1143000"/>
          </a:xfrm>
        </p:spPr>
        <p:txBody>
          <a:bodyPr>
            <a:normAutofit fontScale="90000"/>
          </a:bodyPr>
          <a:lstStyle/>
          <a:p>
            <a:r>
              <a:rPr lang="es-CR" dirty="0" smtClean="0"/>
              <a:t>ESTIMACIÓN TRIMESTRAL</a:t>
            </a:r>
            <a:endParaRPr lang="es-CR" dirty="0"/>
          </a:p>
        </p:txBody>
      </p:sp>
      <p:sp>
        <p:nvSpPr>
          <p:cNvPr id="3" name="Marcador de contenido 2"/>
          <p:cNvSpPr>
            <a:spLocks noGrp="1"/>
          </p:cNvSpPr>
          <p:nvPr>
            <p:ph idx="1"/>
          </p:nvPr>
        </p:nvSpPr>
        <p:spPr/>
        <p:txBody>
          <a:bodyPr>
            <a:normAutofit fontScale="55000" lnSpcReduction="20000"/>
          </a:bodyPr>
          <a:lstStyle/>
          <a:p>
            <a:pPr marL="0" indent="0" algn="just">
              <a:buNone/>
            </a:pPr>
            <a:r>
              <a:rPr lang="es-ES" dirty="0"/>
              <a:t>Según el Decreto Nº 29643-H y Nº 30819-H, </a:t>
            </a:r>
            <a:r>
              <a:rPr lang="es-ES" dirty="0" err="1"/>
              <a:t>Recope</a:t>
            </a:r>
            <a:r>
              <a:rPr lang="es-ES" dirty="0"/>
              <a:t> deberá presentar para la aprobación de la Dirección de Grandes Contribuyentes Nacionales, una estimación trimestral de la proporción de sus importaciones o producción destinada a dichas actividades y con base en ella, se autorizará la importación o producción con exención provisional del impuesto al combustible para el abastecimiento de líneas aéreas comerciales y los buques mercantes o de pasajeros en líneas comerciales, todas de servicio internacional, como el combustible que utiliza la flota de pescadores nacionales para la actividad de pesca no deportiva, de conformidad con la ley Nº 7384, así como el combustible destinado por </a:t>
            </a:r>
            <a:r>
              <a:rPr lang="es-ES" dirty="0" err="1"/>
              <a:t>Recope</a:t>
            </a:r>
            <a:r>
              <a:rPr lang="es-ES" dirty="0"/>
              <a:t> a la exportación. La presentación de dicha estimación deberá realizarse como máximo 10 días hábiles antes del inicio del período trimestral correspondiente, de los productos terminados.</a:t>
            </a:r>
          </a:p>
          <a:p>
            <a:pPr marL="0" indent="0" algn="just">
              <a:buNone/>
            </a:pPr>
            <a:r>
              <a:rPr lang="es-ES" dirty="0"/>
              <a:t>Así también </a:t>
            </a:r>
            <a:r>
              <a:rPr lang="es-ES" dirty="0" err="1"/>
              <a:t>Recope</a:t>
            </a:r>
            <a:r>
              <a:rPr lang="es-ES" dirty="0"/>
              <a:t> deberá presentar ante la Dirección de Grandes Contribuyentes Nacionales, una estimación trimestral, en el plazo indicado en el párrafo anterior, de los productos terminados que se importen y que constituyan materia prima para la producción nacional de productos destinados al consumo final, con el propósito de que dicha materia prima no sea gravada con el impuesto único por tipo de combustible</a:t>
            </a:r>
          </a:p>
          <a:p>
            <a:endParaRPr lang="es-CR" dirty="0"/>
          </a:p>
        </p:txBody>
      </p:sp>
    </p:spTree>
    <p:extLst>
      <p:ext uri="{BB962C8B-B14F-4D97-AF65-F5344CB8AC3E}">
        <p14:creationId xmlns:p14="http://schemas.microsoft.com/office/powerpoint/2010/main" val="57929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764704"/>
            <a:ext cx="8229600" cy="1143000"/>
          </a:xfrm>
        </p:spPr>
        <p:txBody>
          <a:bodyPr/>
          <a:lstStyle/>
          <a:p>
            <a:r>
              <a:rPr lang="es-ES" dirty="0" smtClean="0"/>
              <a:t>Contribuyentes</a:t>
            </a:r>
            <a:endParaRPr lang="es-ES" dirty="0"/>
          </a:p>
        </p:txBody>
      </p:sp>
      <p:sp>
        <p:nvSpPr>
          <p:cNvPr id="3" name="2 Marcador de contenido"/>
          <p:cNvSpPr>
            <a:spLocks noGrp="1"/>
          </p:cNvSpPr>
          <p:nvPr>
            <p:ph idx="1"/>
          </p:nvPr>
        </p:nvSpPr>
        <p:spPr>
          <a:xfrm>
            <a:off x="467544" y="2276872"/>
            <a:ext cx="8229600" cy="3312368"/>
          </a:xfrm>
        </p:spPr>
        <p:txBody>
          <a:bodyPr>
            <a:normAutofit lnSpcReduction="10000"/>
          </a:bodyPr>
          <a:lstStyle/>
          <a:p>
            <a:pPr algn="just" fontAlgn="ctr"/>
            <a:r>
              <a:rPr lang="es-ES" dirty="0"/>
              <a:t> En la producción nacional, los fabricantes de bebidas alcohólicas (sujetos a inscripción).</a:t>
            </a:r>
          </a:p>
          <a:p>
            <a:pPr algn="just" fontAlgn="ctr"/>
            <a:r>
              <a:rPr lang="es-ES" dirty="0"/>
              <a:t>  En la importación o internación el cobro del impuesto lo efectuará la Aduana respectiva y estará a cargo del mismo toda persona física o jurídica que introduzca este tipo de producto o a cuyo nombre se importen o internen.</a:t>
            </a:r>
          </a:p>
          <a:p>
            <a:pPr marL="0" indent="0">
              <a:buNone/>
            </a:pP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80728"/>
            <a:ext cx="8229600" cy="1143000"/>
          </a:xfrm>
        </p:spPr>
        <p:txBody>
          <a:bodyPr>
            <a:normAutofit fontScale="90000"/>
          </a:bodyPr>
          <a:lstStyle/>
          <a:p>
            <a:r>
              <a:rPr lang="es-ES" dirty="0" smtClean="0"/>
              <a:t>Impuesto  específico bebidas alcohólicas</a:t>
            </a:r>
            <a:endParaRPr lang="es-ES" dirty="0"/>
          </a:p>
        </p:txBody>
      </p:sp>
      <p:sp>
        <p:nvSpPr>
          <p:cNvPr id="3" name="2 Marcador de contenido"/>
          <p:cNvSpPr>
            <a:spLocks noGrp="1"/>
          </p:cNvSpPr>
          <p:nvPr>
            <p:ph idx="1"/>
          </p:nvPr>
        </p:nvSpPr>
        <p:spPr>
          <a:xfrm>
            <a:off x="467544" y="2420888"/>
            <a:ext cx="8229600" cy="3773016"/>
          </a:xfrm>
        </p:spPr>
        <p:txBody>
          <a:bodyPr/>
          <a:lstStyle/>
          <a:p>
            <a:r>
              <a:rPr lang="es-ES" dirty="0" smtClean="0"/>
              <a:t>Concepto de venta e importación:</a:t>
            </a:r>
          </a:p>
          <a:p>
            <a:r>
              <a:rPr lang="es-ES" dirty="0" smtClean="0"/>
              <a:t>1.-Venta cualquier acto que involucre  como fin último la transferencia de dominio del producto.</a:t>
            </a:r>
          </a:p>
          <a:p>
            <a:r>
              <a:rPr lang="es-ES" dirty="0" smtClean="0"/>
              <a:t>2.- Importación o internación: Ingreso al territorio nacional  cumplidos los trámites legales .</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80728"/>
            <a:ext cx="8229600" cy="1143000"/>
          </a:xfrm>
        </p:spPr>
        <p:txBody>
          <a:bodyPr/>
          <a:lstStyle/>
          <a:p>
            <a:r>
              <a:rPr lang="es-ES" dirty="0" smtClean="0"/>
              <a:t>Impuesto específico de consumo  </a:t>
            </a:r>
            <a:endParaRPr lang="es-ES" dirty="0"/>
          </a:p>
        </p:txBody>
      </p:sp>
      <p:sp>
        <p:nvSpPr>
          <p:cNvPr id="3" name="2 Marcador de contenido"/>
          <p:cNvSpPr>
            <a:spLocks noGrp="1"/>
          </p:cNvSpPr>
          <p:nvPr>
            <p:ph idx="1"/>
          </p:nvPr>
        </p:nvSpPr>
        <p:spPr>
          <a:xfrm>
            <a:off x="467544" y="1927373"/>
            <a:ext cx="8229600" cy="4525963"/>
          </a:xfrm>
        </p:spPr>
        <p:txBody>
          <a:bodyPr/>
          <a:lstStyle/>
          <a:p>
            <a:endParaRPr lang="es-ES" dirty="0" smtClean="0"/>
          </a:p>
          <a:p>
            <a:r>
              <a:rPr lang="es-ES" dirty="0" smtClean="0"/>
              <a:t>Excepción: </a:t>
            </a:r>
          </a:p>
          <a:p>
            <a:endParaRPr lang="es-ES" dirty="0" smtClean="0"/>
          </a:p>
          <a:p>
            <a:r>
              <a:rPr lang="es-ES" dirty="0" smtClean="0"/>
              <a:t> NO aplica a las bebidas  de producción nacional  destinadas a la EXPORTACIÓN</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24744"/>
            <a:ext cx="8229600" cy="792088"/>
          </a:xfrm>
        </p:spPr>
        <p:txBody>
          <a:bodyPr/>
          <a:lstStyle/>
          <a:p>
            <a:r>
              <a:rPr lang="es-ES" dirty="0" smtClean="0"/>
              <a:t>Declaración</a:t>
            </a:r>
            <a:endParaRPr lang="es-ES" dirty="0"/>
          </a:p>
        </p:txBody>
      </p:sp>
      <p:sp>
        <p:nvSpPr>
          <p:cNvPr id="3" name="2 Marcador de contenido"/>
          <p:cNvSpPr>
            <a:spLocks noGrp="1"/>
          </p:cNvSpPr>
          <p:nvPr>
            <p:ph idx="1"/>
          </p:nvPr>
        </p:nvSpPr>
        <p:spPr>
          <a:xfrm>
            <a:off x="467544" y="1916832"/>
            <a:ext cx="8229600" cy="3672408"/>
          </a:xfrm>
        </p:spPr>
        <p:txBody>
          <a:bodyPr>
            <a:normAutofit fontScale="92500" lnSpcReduction="20000"/>
          </a:bodyPr>
          <a:lstStyle/>
          <a:p>
            <a:pPr algn="just"/>
            <a:r>
              <a:rPr lang="es-ES" dirty="0"/>
              <a:t>El formulario para cumplir con esta obligación es el </a:t>
            </a:r>
            <a:r>
              <a:rPr lang="es-ES" dirty="0">
                <a:hlinkClick r:id="rId2"/>
              </a:rPr>
              <a:t>D-117 “Declaración jurada impuesto específico sobre bebidas alcohólicas</a:t>
            </a:r>
            <a:r>
              <a:rPr lang="es-ES" dirty="0"/>
              <a:t>”, el cual está disponible únicamente en versión digital, en el sitio de </a:t>
            </a:r>
            <a:r>
              <a:rPr lang="es-ES" dirty="0">
                <a:hlinkClick r:id="rId3"/>
              </a:rPr>
              <a:t>Tributación Digital</a:t>
            </a:r>
            <a:r>
              <a:rPr lang="es-ES" dirty="0"/>
              <a:t>,  de conformidad con lo establecido en la resolución </a:t>
            </a:r>
            <a:r>
              <a:rPr lang="es-ES" dirty="0">
                <a:hlinkClick r:id="rId4"/>
              </a:rPr>
              <a:t>DGT-32-09</a:t>
            </a:r>
            <a:r>
              <a:rPr lang="es-ES" b="1" dirty="0">
                <a:hlinkClick r:id="rId4"/>
              </a:rPr>
              <a:t>.</a:t>
            </a:r>
            <a:endParaRPr lang="es-ES" dirty="0" smtClean="0"/>
          </a:p>
          <a:p>
            <a:pPr algn="just"/>
            <a:r>
              <a:rPr lang="es-ES" dirty="0" smtClean="0"/>
              <a:t>Fecha de presentación: Presentación y pago  durante los primeros  quince días naturales de cada mes por las ventas del mes anterior.</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79512" y="1124744"/>
            <a:ext cx="8784976" cy="4412482"/>
          </a:xfrm>
          <a:prstGeom prst="rect">
            <a:avLst/>
          </a:prstGeom>
        </p:spPr>
      </p:pic>
    </p:spTree>
    <p:extLst>
      <p:ext uri="{BB962C8B-B14F-4D97-AF65-F5344CB8AC3E}">
        <p14:creationId xmlns:p14="http://schemas.microsoft.com/office/powerpoint/2010/main" val="1726481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3968" y="274638"/>
            <a:ext cx="4402832" cy="1143000"/>
          </a:xfrm>
        </p:spPr>
        <p:txBody>
          <a:bodyPr>
            <a:normAutofit fontScale="90000"/>
          </a:bodyPr>
          <a:lstStyle/>
          <a:p>
            <a:r>
              <a:rPr lang="es-CR" dirty="0" smtClean="0"/>
              <a:t>CÁLCULO DEL IMPUESTO</a:t>
            </a:r>
            <a:endParaRPr lang="es-CR" dirty="0"/>
          </a:p>
        </p:txBody>
      </p:sp>
      <p:sp>
        <p:nvSpPr>
          <p:cNvPr id="3" name="Marcador de contenido 2"/>
          <p:cNvSpPr>
            <a:spLocks noGrp="1"/>
          </p:cNvSpPr>
          <p:nvPr>
            <p:ph idx="1"/>
          </p:nvPr>
        </p:nvSpPr>
        <p:spPr/>
        <p:txBody>
          <a:bodyPr>
            <a:normAutofit fontScale="55000" lnSpcReduction="20000"/>
          </a:bodyPr>
          <a:lstStyle/>
          <a:p>
            <a:pPr marL="0" indent="0">
              <a:buNone/>
            </a:pPr>
            <a:r>
              <a:rPr lang="es-ES" dirty="0"/>
              <a:t>El procedimiento para el cálculo de los mililitros de alcohol absoluto y del impuesto específico a las bebidas alcohólicas, es el siguiente:</a:t>
            </a:r>
          </a:p>
          <a:p>
            <a:pPr marL="0" indent="0">
              <a:buNone/>
            </a:pPr>
            <a:r>
              <a:rPr lang="es-ES" dirty="0"/>
              <a:t>a) Para cada tipo de bebida, identificar el porcentaje (%) de alcohol por volumen. Si el porcentaje se expresa en masa, como es el caso de la cerveza, este se debe dividir entre 0.79 que corresponde a la densidad de alcohol.</a:t>
            </a:r>
          </a:p>
          <a:p>
            <a:pPr marL="0" indent="0">
              <a:buNone/>
            </a:pPr>
            <a:r>
              <a:rPr lang="es-ES" dirty="0"/>
              <a:t>b) Determinar la cantidad de mililitros de bebida por tipo de bebida identificada en el paso anterior.</a:t>
            </a:r>
          </a:p>
          <a:p>
            <a:pPr marL="0" indent="0">
              <a:buNone/>
            </a:pPr>
            <a:r>
              <a:rPr lang="es-ES" dirty="0"/>
              <a:t>c) Determinar la cantidad de mililitros de alcohol absoluto que se calcula multiplicando el porcentaje de alcohol por volumen por la cantidad de mililitros por cada tipo de bebida (pasos a) y b)</a:t>
            </a:r>
          </a:p>
          <a:p>
            <a:pPr marL="0" indent="0">
              <a:buNone/>
            </a:pPr>
            <a:r>
              <a:rPr lang="es-ES" dirty="0"/>
              <a:t>d) Conforme al resultado del inciso a) se identifica el monto en colones del impuesto específico por mililitro de alcohol absoluto que le corresponde aplicar a cada tipo de bebida alcohólica y se multiplica por la cantidad de mililitros de alcohol absoluto obtenido en el inciso c), para determinar el monto total del impuesto por pagar para cada tipo de bebida.</a:t>
            </a:r>
          </a:p>
          <a:p>
            <a:pPr marL="0" indent="0">
              <a:buNone/>
            </a:pPr>
            <a:r>
              <a:rPr lang="es-ES" dirty="0"/>
              <a:t>e) Monto total de impuesto. Corresponde a la sumatoria del impuesto determinado para cada tipo de bebida.</a:t>
            </a:r>
          </a:p>
          <a:p>
            <a:endParaRPr lang="es-CR" dirty="0"/>
          </a:p>
        </p:txBody>
      </p:sp>
    </p:spTree>
    <p:extLst>
      <p:ext uri="{BB962C8B-B14F-4D97-AF65-F5344CB8AC3E}">
        <p14:creationId xmlns:p14="http://schemas.microsoft.com/office/powerpoint/2010/main" val="272707863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1568</Words>
  <Application>Microsoft Office PowerPoint</Application>
  <PresentationFormat>Presentación en pantalla (4:3)</PresentationFormat>
  <Paragraphs>171</Paragraphs>
  <Slides>31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31</vt:i4>
      </vt:variant>
    </vt:vector>
  </HeadingPairs>
  <TitlesOfParts>
    <vt:vector size="35" baseType="lpstr">
      <vt:lpstr>Arial</vt:lpstr>
      <vt:lpstr>Arial</vt:lpstr>
      <vt:lpstr>Calibri</vt:lpstr>
      <vt:lpstr>Tema de Office</vt:lpstr>
      <vt:lpstr>Impuestos específicos de consumo</vt:lpstr>
      <vt:lpstr>Fundamento legal</vt:lpstr>
      <vt:lpstr>Impuesto específico de consumo  sobre bebidas alcohólicas</vt:lpstr>
      <vt:lpstr>Contribuyentes</vt:lpstr>
      <vt:lpstr>Impuesto  específico bebidas alcohólicas</vt:lpstr>
      <vt:lpstr>Impuesto específico de consumo  </vt:lpstr>
      <vt:lpstr>Declaración</vt:lpstr>
      <vt:lpstr>Presentación de PowerPoint</vt:lpstr>
      <vt:lpstr>CÁLCULO DEL IMPUESTO</vt:lpstr>
      <vt:lpstr>Unidades de volumen</vt:lpstr>
      <vt:lpstr>Tarifas y contenido alcohólico</vt:lpstr>
      <vt:lpstr>Tarifas vigentes según la resolución N° RES-DGH-021-2016,  publicada en la Gaceta N° 62 del 25 de abril de 2016</vt:lpstr>
      <vt:lpstr>EJEMPLO</vt:lpstr>
      <vt:lpstr>Presentación de PowerPoint</vt:lpstr>
      <vt:lpstr>OBJETO</vt:lpstr>
      <vt:lpstr>OBLIGADOS</vt:lpstr>
      <vt:lpstr>Unidades de consumo para bebidas sin licor</vt:lpstr>
      <vt:lpstr>Unidades de consumo para jabón de tocador</vt:lpstr>
      <vt:lpstr>TARIFA DEL IMPUESTO</vt:lpstr>
      <vt:lpstr>Tarifas vigentes según el Decreto N° 39400-H del 7 de diciembre 2015, publicado en la Gaceta N°247 del 21 de diciembre de 2015</vt:lpstr>
      <vt:lpstr>DECLARACIÓN</vt:lpstr>
      <vt:lpstr>Presentación de PowerPoint</vt:lpstr>
      <vt:lpstr>Base Legal</vt:lpstr>
      <vt:lpstr>Presentación de PowerPoint</vt:lpstr>
      <vt:lpstr>OBJETO </vt:lpstr>
      <vt:lpstr>OBLIGADO</vt:lpstr>
      <vt:lpstr>Tarifas vigentes</vt:lpstr>
      <vt:lpstr>Las tarifas de este impuesto se actualizan trimestralmente mediante la publicación de un decreto ejecutivo,  con base en la variación en el Índice de Precios al Consumidor  (IPC) que determine el Instituto Nacional de Estadística y Censos (INEC) y en ningún caso el ajuste trimestral podrá ser superior al tres por ciento (3%)</vt:lpstr>
      <vt:lpstr>En  el mes de mayo 2013 Recope obtuvo en producción nacional la cantidad de 1.000.000 litros de gasolina regular y 500.000 litros de gasolina súper, sobre los cuales se aplica la tarifa de ¢221 y ¢231.50 por  cada litro, respectivamente.</vt:lpstr>
      <vt:lpstr>DECLARACIÓN Y PAGO</vt:lpstr>
      <vt:lpstr>ESTIMACIÓN TRIMESTRAL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Impuestos específicos de consumo</dc:title>
  <dc:creator>barquerohc</dc:creator>
  <cp:lastModifiedBy>Gerardo Soto Gamboa</cp:lastModifiedBy>
  <cp:revision>41</cp:revision>
  <dcterms:created xsi:type="dcterms:W3CDTF">2013-02-07T16:24:53Z</dcterms:created>
  <dcterms:modified xsi:type="dcterms:W3CDTF">2016-05-19T02:06:16Z</dcterms:modified>
</cp:coreProperties>
</file>