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07" r:id="rId2"/>
    <p:sldMasterId id="2147483673" r:id="rId3"/>
    <p:sldMasterId id="2147483689" r:id="rId4"/>
    <p:sldMasterId id="2147483672" r:id="rId5"/>
  </p:sldMasterIdLst>
  <p:notesMasterIdLst>
    <p:notesMasterId r:id="rId47"/>
  </p:notesMasterIdLst>
  <p:handoutMasterIdLst>
    <p:handoutMasterId r:id="rId48"/>
  </p:handoutMasterIdLst>
  <p:sldIdLst>
    <p:sldId id="257" r:id="rId6"/>
    <p:sldId id="376" r:id="rId7"/>
    <p:sldId id="377" r:id="rId8"/>
    <p:sldId id="378" r:id="rId9"/>
    <p:sldId id="379" r:id="rId10"/>
    <p:sldId id="380" r:id="rId11"/>
    <p:sldId id="381" r:id="rId12"/>
    <p:sldId id="382" r:id="rId13"/>
    <p:sldId id="383" r:id="rId14"/>
    <p:sldId id="384" r:id="rId15"/>
    <p:sldId id="408" r:id="rId16"/>
    <p:sldId id="409" r:id="rId17"/>
    <p:sldId id="410" r:id="rId18"/>
    <p:sldId id="411" r:id="rId19"/>
    <p:sldId id="385" r:id="rId20"/>
    <p:sldId id="386" r:id="rId21"/>
    <p:sldId id="412" r:id="rId22"/>
    <p:sldId id="413" r:id="rId23"/>
    <p:sldId id="387" r:id="rId24"/>
    <p:sldId id="414" r:id="rId25"/>
    <p:sldId id="415" r:id="rId26"/>
    <p:sldId id="416" r:id="rId27"/>
    <p:sldId id="388" r:id="rId28"/>
    <p:sldId id="390" r:id="rId29"/>
    <p:sldId id="391" r:id="rId30"/>
    <p:sldId id="392" r:id="rId31"/>
    <p:sldId id="497" r:id="rId32"/>
    <p:sldId id="393" r:id="rId33"/>
    <p:sldId id="394" r:id="rId34"/>
    <p:sldId id="395" r:id="rId35"/>
    <p:sldId id="396" r:id="rId36"/>
    <p:sldId id="397" r:id="rId37"/>
    <p:sldId id="398" r:id="rId38"/>
    <p:sldId id="399" r:id="rId39"/>
    <p:sldId id="400" r:id="rId40"/>
    <p:sldId id="401" r:id="rId41"/>
    <p:sldId id="402" r:id="rId42"/>
    <p:sldId id="406" r:id="rId43"/>
    <p:sldId id="405" r:id="rId44"/>
    <p:sldId id="407" r:id="rId45"/>
    <p:sldId id="261"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79BB"/>
    <a:srgbClr val="6BAE45"/>
    <a:srgbClr val="9C247B"/>
    <a:srgbClr val="891C6C"/>
    <a:srgbClr val="EE9121"/>
    <a:srgbClr val="CE801C"/>
    <a:srgbClr val="CE2142"/>
    <a:srgbClr val="B41C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536"/>
    <p:restoredTop sz="94624"/>
  </p:normalViewPr>
  <p:slideViewPr>
    <p:cSldViewPr snapToGrid="0" snapToObjects="1">
      <p:cViewPr varScale="1">
        <p:scale>
          <a:sx n="128" d="100"/>
          <a:sy n="128" d="100"/>
        </p:scale>
        <p:origin x="736" y="176"/>
      </p:cViewPr>
      <p:guideLst/>
    </p:cSldViewPr>
  </p:slideViewPr>
  <p:notesTextViewPr>
    <p:cViewPr>
      <p:scale>
        <a:sx n="1" d="1"/>
        <a:sy n="1" d="1"/>
      </p:scale>
      <p:origin x="0" y="0"/>
    </p:cViewPr>
  </p:notesTextViewPr>
  <p:notesViewPr>
    <p:cSldViewPr snapToGrid="0" snapToObjects="1">
      <p:cViewPr varScale="1">
        <p:scale>
          <a:sx n="89" d="100"/>
          <a:sy n="89" d="100"/>
        </p:scale>
        <p:origin x="3672"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slideMaster" Target="slideMasters/slideMaster1.xml"/><Relationship Id="rId6"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C34253-8E50-46C2-8177-719CB3B3581C}" type="doc">
      <dgm:prSet loTypeId="urn:microsoft.com/office/officeart/2005/8/layout/venn1" loCatId="relationship" qsTypeId="urn:microsoft.com/office/officeart/2005/8/quickstyle/simple1" qsCatId="simple" csTypeId="urn:microsoft.com/office/officeart/2005/8/colors/colorful1#1" csCatId="colorful" phldr="1"/>
      <dgm:spPr/>
    </dgm:pt>
    <dgm:pt modelId="{A00F775F-ACA3-4927-AE73-75EE57C18620}">
      <dgm:prSet phldrT="[Texto]"/>
      <dgm:spPr>
        <a:solidFill>
          <a:srgbClr val="CC0000"/>
        </a:solidFill>
      </dgm:spPr>
      <dgm:t>
        <a:bodyPr/>
        <a:lstStyle/>
        <a:p>
          <a:r>
            <a:rPr lang="es-ES" dirty="0"/>
            <a:t>Reconocimiento físico</a:t>
          </a:r>
        </a:p>
      </dgm:t>
    </dgm:pt>
    <dgm:pt modelId="{6DE1EE42-8B97-48C0-BB0A-608B294D31E4}" type="parTrans" cxnId="{B4C77DEB-CD65-4390-8EED-8BB03A72A676}">
      <dgm:prSet/>
      <dgm:spPr/>
      <dgm:t>
        <a:bodyPr/>
        <a:lstStyle/>
        <a:p>
          <a:endParaRPr lang="es-ES"/>
        </a:p>
      </dgm:t>
    </dgm:pt>
    <dgm:pt modelId="{F5E607F6-99D6-4CA7-8F2B-0ED980F3D94E}" type="sibTrans" cxnId="{B4C77DEB-CD65-4390-8EED-8BB03A72A676}">
      <dgm:prSet/>
      <dgm:spPr/>
      <dgm:t>
        <a:bodyPr/>
        <a:lstStyle/>
        <a:p>
          <a:endParaRPr lang="es-ES"/>
        </a:p>
      </dgm:t>
    </dgm:pt>
    <dgm:pt modelId="{2256C225-8C25-4595-9D6E-F07CF4BFAC09}">
      <dgm:prSet phldrT="[Texto]"/>
      <dgm:spPr>
        <a:solidFill>
          <a:srgbClr val="FFFF00">
            <a:alpha val="49804"/>
          </a:srgbClr>
        </a:solidFill>
      </dgm:spPr>
      <dgm:t>
        <a:bodyPr/>
        <a:lstStyle/>
        <a:p>
          <a:r>
            <a:rPr lang="es-ES" dirty="0"/>
            <a:t>Reconocimiento documental</a:t>
          </a:r>
        </a:p>
      </dgm:t>
    </dgm:pt>
    <dgm:pt modelId="{62ED97CA-8C3F-4737-80AD-34478E637C3C}" type="parTrans" cxnId="{28B0EC52-4919-4F35-9C72-5025AEEC7A80}">
      <dgm:prSet/>
      <dgm:spPr/>
      <dgm:t>
        <a:bodyPr/>
        <a:lstStyle/>
        <a:p>
          <a:endParaRPr lang="es-ES"/>
        </a:p>
      </dgm:t>
    </dgm:pt>
    <dgm:pt modelId="{4160E13B-CC34-42EA-952D-2AF1803791EA}" type="sibTrans" cxnId="{28B0EC52-4919-4F35-9C72-5025AEEC7A80}">
      <dgm:prSet/>
      <dgm:spPr/>
      <dgm:t>
        <a:bodyPr/>
        <a:lstStyle/>
        <a:p>
          <a:endParaRPr lang="es-ES"/>
        </a:p>
      </dgm:t>
    </dgm:pt>
    <dgm:pt modelId="{3D707CD1-B65D-429D-AE89-6A28216D5586}">
      <dgm:prSet phldrT="[Texto]"/>
      <dgm:spPr>
        <a:solidFill>
          <a:srgbClr val="3EB315"/>
        </a:solidFill>
      </dgm:spPr>
      <dgm:t>
        <a:bodyPr/>
        <a:lstStyle/>
        <a:p>
          <a:r>
            <a:rPr lang="es-ES" dirty="0"/>
            <a:t>No verificación inmediata</a:t>
          </a:r>
        </a:p>
      </dgm:t>
    </dgm:pt>
    <dgm:pt modelId="{B9A2C92D-9B55-42B6-A54F-5C6EC75ED201}" type="parTrans" cxnId="{07A55C7D-1BDA-4789-86FC-2944500D774C}">
      <dgm:prSet/>
      <dgm:spPr/>
      <dgm:t>
        <a:bodyPr/>
        <a:lstStyle/>
        <a:p>
          <a:endParaRPr lang="es-ES"/>
        </a:p>
      </dgm:t>
    </dgm:pt>
    <dgm:pt modelId="{8305190A-50F9-4EA3-BEF7-B98A4C90E3D0}" type="sibTrans" cxnId="{07A55C7D-1BDA-4789-86FC-2944500D774C}">
      <dgm:prSet/>
      <dgm:spPr/>
      <dgm:t>
        <a:bodyPr/>
        <a:lstStyle/>
        <a:p>
          <a:endParaRPr lang="es-ES"/>
        </a:p>
      </dgm:t>
    </dgm:pt>
    <dgm:pt modelId="{A0D93B1D-1DBC-45C7-8326-E124979C22BF}" type="pres">
      <dgm:prSet presAssocID="{D9C34253-8E50-46C2-8177-719CB3B3581C}" presName="compositeShape" presStyleCnt="0">
        <dgm:presLayoutVars>
          <dgm:chMax val="7"/>
          <dgm:dir/>
          <dgm:resizeHandles val="exact"/>
        </dgm:presLayoutVars>
      </dgm:prSet>
      <dgm:spPr/>
    </dgm:pt>
    <dgm:pt modelId="{81E481D7-A163-4441-8D43-44074CF57529}" type="pres">
      <dgm:prSet presAssocID="{A00F775F-ACA3-4927-AE73-75EE57C18620}" presName="circ1" presStyleLbl="vennNode1" presStyleIdx="0" presStyleCnt="3"/>
      <dgm:spPr/>
    </dgm:pt>
    <dgm:pt modelId="{5244D3D0-47FA-4B5E-AC16-84EBF917E8C8}" type="pres">
      <dgm:prSet presAssocID="{A00F775F-ACA3-4927-AE73-75EE57C18620}" presName="circ1Tx" presStyleLbl="revTx" presStyleIdx="0" presStyleCnt="0">
        <dgm:presLayoutVars>
          <dgm:chMax val="0"/>
          <dgm:chPref val="0"/>
          <dgm:bulletEnabled val="1"/>
        </dgm:presLayoutVars>
      </dgm:prSet>
      <dgm:spPr/>
    </dgm:pt>
    <dgm:pt modelId="{247D8061-84A2-45D0-B310-782B7E2DE751}" type="pres">
      <dgm:prSet presAssocID="{2256C225-8C25-4595-9D6E-F07CF4BFAC09}" presName="circ2" presStyleLbl="vennNode1" presStyleIdx="1" presStyleCnt="3"/>
      <dgm:spPr/>
    </dgm:pt>
    <dgm:pt modelId="{8CBAEDD9-B10B-495B-AA03-0177D515438F}" type="pres">
      <dgm:prSet presAssocID="{2256C225-8C25-4595-9D6E-F07CF4BFAC09}" presName="circ2Tx" presStyleLbl="revTx" presStyleIdx="0" presStyleCnt="0">
        <dgm:presLayoutVars>
          <dgm:chMax val="0"/>
          <dgm:chPref val="0"/>
          <dgm:bulletEnabled val="1"/>
        </dgm:presLayoutVars>
      </dgm:prSet>
      <dgm:spPr/>
    </dgm:pt>
    <dgm:pt modelId="{EA36BA44-44B5-452F-B36F-5F11832A443F}" type="pres">
      <dgm:prSet presAssocID="{3D707CD1-B65D-429D-AE89-6A28216D5586}" presName="circ3" presStyleLbl="vennNode1" presStyleIdx="2" presStyleCnt="3"/>
      <dgm:spPr/>
    </dgm:pt>
    <dgm:pt modelId="{62DBC99B-ADBF-4124-8556-B914A0F4C7C0}" type="pres">
      <dgm:prSet presAssocID="{3D707CD1-B65D-429D-AE89-6A28216D5586}" presName="circ3Tx" presStyleLbl="revTx" presStyleIdx="0" presStyleCnt="0">
        <dgm:presLayoutVars>
          <dgm:chMax val="0"/>
          <dgm:chPref val="0"/>
          <dgm:bulletEnabled val="1"/>
        </dgm:presLayoutVars>
      </dgm:prSet>
      <dgm:spPr/>
    </dgm:pt>
  </dgm:ptLst>
  <dgm:cxnLst>
    <dgm:cxn modelId="{2B405E13-1E23-4E6C-97DE-DBD97DDA9CAF}" type="presOf" srcId="{A00F775F-ACA3-4927-AE73-75EE57C18620}" destId="{81E481D7-A163-4441-8D43-44074CF57529}" srcOrd="0" destOrd="0" presId="urn:microsoft.com/office/officeart/2005/8/layout/venn1"/>
    <dgm:cxn modelId="{28B0EC52-4919-4F35-9C72-5025AEEC7A80}" srcId="{D9C34253-8E50-46C2-8177-719CB3B3581C}" destId="{2256C225-8C25-4595-9D6E-F07CF4BFAC09}" srcOrd="1" destOrd="0" parTransId="{62ED97CA-8C3F-4737-80AD-34478E637C3C}" sibTransId="{4160E13B-CC34-42EA-952D-2AF1803791EA}"/>
    <dgm:cxn modelId="{87ECE179-5BAC-497D-8F68-73E2BAE7F1B8}" type="presOf" srcId="{D9C34253-8E50-46C2-8177-719CB3B3581C}" destId="{A0D93B1D-1DBC-45C7-8326-E124979C22BF}" srcOrd="0" destOrd="0" presId="urn:microsoft.com/office/officeart/2005/8/layout/venn1"/>
    <dgm:cxn modelId="{07A55C7D-1BDA-4789-86FC-2944500D774C}" srcId="{D9C34253-8E50-46C2-8177-719CB3B3581C}" destId="{3D707CD1-B65D-429D-AE89-6A28216D5586}" srcOrd="2" destOrd="0" parTransId="{B9A2C92D-9B55-42B6-A54F-5C6EC75ED201}" sibTransId="{8305190A-50F9-4EA3-BEF7-B98A4C90E3D0}"/>
    <dgm:cxn modelId="{BCDF36A3-F541-4F96-9D87-17E211A89C3F}" type="presOf" srcId="{A00F775F-ACA3-4927-AE73-75EE57C18620}" destId="{5244D3D0-47FA-4B5E-AC16-84EBF917E8C8}" srcOrd="1" destOrd="0" presId="urn:microsoft.com/office/officeart/2005/8/layout/venn1"/>
    <dgm:cxn modelId="{D456A3B9-2628-4CA1-A06B-49E1CDFEAD0B}" type="presOf" srcId="{3D707CD1-B65D-429D-AE89-6A28216D5586}" destId="{62DBC99B-ADBF-4124-8556-B914A0F4C7C0}" srcOrd="1" destOrd="0" presId="urn:microsoft.com/office/officeart/2005/8/layout/venn1"/>
    <dgm:cxn modelId="{A6265BC6-DF94-4977-8BBA-1AA572DAD341}" type="presOf" srcId="{2256C225-8C25-4595-9D6E-F07CF4BFAC09}" destId="{8CBAEDD9-B10B-495B-AA03-0177D515438F}" srcOrd="1" destOrd="0" presId="urn:microsoft.com/office/officeart/2005/8/layout/venn1"/>
    <dgm:cxn modelId="{E0F2B8CE-BF46-47E1-8BAE-2F16B938D759}" type="presOf" srcId="{2256C225-8C25-4595-9D6E-F07CF4BFAC09}" destId="{247D8061-84A2-45D0-B310-782B7E2DE751}" srcOrd="0" destOrd="0" presId="urn:microsoft.com/office/officeart/2005/8/layout/venn1"/>
    <dgm:cxn modelId="{C1B1DBD3-0B1A-491E-8AEA-86D850CAEB70}" type="presOf" srcId="{3D707CD1-B65D-429D-AE89-6A28216D5586}" destId="{EA36BA44-44B5-452F-B36F-5F11832A443F}" srcOrd="0" destOrd="0" presId="urn:microsoft.com/office/officeart/2005/8/layout/venn1"/>
    <dgm:cxn modelId="{B4C77DEB-CD65-4390-8EED-8BB03A72A676}" srcId="{D9C34253-8E50-46C2-8177-719CB3B3581C}" destId="{A00F775F-ACA3-4927-AE73-75EE57C18620}" srcOrd="0" destOrd="0" parTransId="{6DE1EE42-8B97-48C0-BB0A-608B294D31E4}" sibTransId="{F5E607F6-99D6-4CA7-8F2B-0ED980F3D94E}"/>
    <dgm:cxn modelId="{AC9D522D-9525-4487-B64F-2C48E29D6D35}" type="presParOf" srcId="{A0D93B1D-1DBC-45C7-8326-E124979C22BF}" destId="{81E481D7-A163-4441-8D43-44074CF57529}" srcOrd="0" destOrd="0" presId="urn:microsoft.com/office/officeart/2005/8/layout/venn1"/>
    <dgm:cxn modelId="{A2FC82C3-0B8C-4927-A94A-273E969237D5}" type="presParOf" srcId="{A0D93B1D-1DBC-45C7-8326-E124979C22BF}" destId="{5244D3D0-47FA-4B5E-AC16-84EBF917E8C8}" srcOrd="1" destOrd="0" presId="urn:microsoft.com/office/officeart/2005/8/layout/venn1"/>
    <dgm:cxn modelId="{3C940738-CFED-456F-A28F-02AF9E64019C}" type="presParOf" srcId="{A0D93B1D-1DBC-45C7-8326-E124979C22BF}" destId="{247D8061-84A2-45D0-B310-782B7E2DE751}" srcOrd="2" destOrd="0" presId="urn:microsoft.com/office/officeart/2005/8/layout/venn1"/>
    <dgm:cxn modelId="{F326C2D3-7751-4CBA-9ED0-AAB854FA96EB}" type="presParOf" srcId="{A0D93B1D-1DBC-45C7-8326-E124979C22BF}" destId="{8CBAEDD9-B10B-495B-AA03-0177D515438F}" srcOrd="3" destOrd="0" presId="urn:microsoft.com/office/officeart/2005/8/layout/venn1"/>
    <dgm:cxn modelId="{10B84776-3F8E-4643-8BC6-B264E9129B9E}" type="presParOf" srcId="{A0D93B1D-1DBC-45C7-8326-E124979C22BF}" destId="{EA36BA44-44B5-452F-B36F-5F11832A443F}" srcOrd="4" destOrd="0" presId="urn:microsoft.com/office/officeart/2005/8/layout/venn1"/>
    <dgm:cxn modelId="{2E654D80-2C30-4CFE-B491-74EF804611F3}" type="presParOf" srcId="{A0D93B1D-1DBC-45C7-8326-E124979C22BF}" destId="{62DBC99B-ADBF-4124-8556-B914A0F4C7C0}"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E481D7-A163-4441-8D43-44074CF57529}">
      <dsp:nvSpPr>
        <dsp:cNvPr id="0" name=""/>
        <dsp:cNvSpPr/>
      </dsp:nvSpPr>
      <dsp:spPr>
        <a:xfrm>
          <a:off x="2727959" y="56197"/>
          <a:ext cx="2697480" cy="2697480"/>
        </a:xfrm>
        <a:prstGeom prst="ellipse">
          <a:avLst/>
        </a:prstGeom>
        <a:solidFill>
          <a:srgbClr val="CC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es-ES" sz="1900" kern="1200" dirty="0"/>
            <a:t>Reconocimiento físico</a:t>
          </a:r>
        </a:p>
      </dsp:txBody>
      <dsp:txXfrm>
        <a:off x="3087623" y="528256"/>
        <a:ext cx="1978152" cy="1213866"/>
      </dsp:txXfrm>
    </dsp:sp>
    <dsp:sp modelId="{247D8061-84A2-45D0-B310-782B7E2DE751}">
      <dsp:nvSpPr>
        <dsp:cNvPr id="0" name=""/>
        <dsp:cNvSpPr/>
      </dsp:nvSpPr>
      <dsp:spPr>
        <a:xfrm>
          <a:off x="3701300" y="1742122"/>
          <a:ext cx="2697480" cy="2697480"/>
        </a:xfrm>
        <a:prstGeom prst="ellipse">
          <a:avLst/>
        </a:prstGeom>
        <a:solidFill>
          <a:srgbClr val="FFFF00">
            <a:alpha val="49804"/>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es-ES" sz="1900" kern="1200" dirty="0"/>
            <a:t>Reconocimiento documental</a:t>
          </a:r>
        </a:p>
      </dsp:txBody>
      <dsp:txXfrm>
        <a:off x="4526280" y="2438971"/>
        <a:ext cx="1618488" cy="1483614"/>
      </dsp:txXfrm>
    </dsp:sp>
    <dsp:sp modelId="{EA36BA44-44B5-452F-B36F-5F11832A443F}">
      <dsp:nvSpPr>
        <dsp:cNvPr id="0" name=""/>
        <dsp:cNvSpPr/>
      </dsp:nvSpPr>
      <dsp:spPr>
        <a:xfrm>
          <a:off x="1754619" y="1742122"/>
          <a:ext cx="2697480" cy="2697480"/>
        </a:xfrm>
        <a:prstGeom prst="ellipse">
          <a:avLst/>
        </a:prstGeom>
        <a:solidFill>
          <a:srgbClr val="3EB31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es-ES" sz="1900" kern="1200" dirty="0"/>
            <a:t>No verificación inmediata</a:t>
          </a:r>
        </a:p>
      </dsp:txBody>
      <dsp:txXfrm>
        <a:off x="2008631" y="2438971"/>
        <a:ext cx="1618488" cy="1483614"/>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1825A3-5E8D-E14B-9B75-FA6A73B1CF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Date Placeholder 2">
            <a:extLst>
              <a:ext uri="{FF2B5EF4-FFF2-40B4-BE49-F238E27FC236}">
                <a16:creationId xmlns:a16="http://schemas.microsoft.com/office/drawing/2014/main" id="{12DF7451-E530-3440-AEB4-28294603F19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9225DDB-9F0A-5540-BDCD-C25C272090A8}" type="datetimeFigureOut">
              <a:rPr lang="es-ES_tradnl" smtClean="0"/>
              <a:t>19/6/25</a:t>
            </a:fld>
            <a:endParaRPr lang="es-ES_tradnl"/>
          </a:p>
        </p:txBody>
      </p:sp>
      <p:sp>
        <p:nvSpPr>
          <p:cNvPr id="4" name="Footer Placeholder 3">
            <a:extLst>
              <a:ext uri="{FF2B5EF4-FFF2-40B4-BE49-F238E27FC236}">
                <a16:creationId xmlns:a16="http://schemas.microsoft.com/office/drawing/2014/main" id="{2617B6FA-38E5-D047-9FE3-1588F5A05A6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5" name="Slide Number Placeholder 4">
            <a:extLst>
              <a:ext uri="{FF2B5EF4-FFF2-40B4-BE49-F238E27FC236}">
                <a16:creationId xmlns:a16="http://schemas.microsoft.com/office/drawing/2014/main" id="{06A470E5-484E-A046-B2CD-96C06FD3BC1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74EDB7E-5476-EF42-A43B-B3078DB47CF1}" type="slidenum">
              <a:rPr lang="es-ES_tradnl" smtClean="0"/>
              <a:t>‹Nº›</a:t>
            </a:fld>
            <a:endParaRPr lang="es-ES_tradnl"/>
          </a:p>
        </p:txBody>
      </p:sp>
    </p:spTree>
    <p:extLst>
      <p:ext uri="{BB962C8B-B14F-4D97-AF65-F5344CB8AC3E}">
        <p14:creationId xmlns:p14="http://schemas.microsoft.com/office/powerpoint/2010/main" val="25552239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6484AC-4348-4243-9A93-EADD8372EB30}" type="datetimeFigureOut">
              <a:rPr lang="es-CR" smtClean="0"/>
              <a:t>19/6/25</a:t>
            </a:fld>
            <a:endParaRPr lang="es-C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4761DC-9F30-438C-A9F9-BCF6456CC201}" type="slidenum">
              <a:rPr lang="es-CR" smtClean="0"/>
              <a:t>‹Nº›</a:t>
            </a:fld>
            <a:endParaRPr lang="es-CR"/>
          </a:p>
        </p:txBody>
      </p:sp>
    </p:spTree>
    <p:extLst>
      <p:ext uri="{BB962C8B-B14F-4D97-AF65-F5344CB8AC3E}">
        <p14:creationId xmlns:p14="http://schemas.microsoft.com/office/powerpoint/2010/main" val="15276125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Titular - Ver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EF435-1E90-124A-B476-04F9D01663DF}"/>
              </a:ext>
            </a:extLst>
          </p:cNvPr>
          <p:cNvSpPr>
            <a:spLocks noGrp="1"/>
          </p:cNvSpPr>
          <p:nvPr>
            <p:ph type="title"/>
          </p:nvPr>
        </p:nvSpPr>
        <p:spPr>
          <a:xfrm>
            <a:off x="831850" y="1637413"/>
            <a:ext cx="10515600" cy="1457768"/>
          </a:xfrm>
        </p:spPr>
        <p:txBody>
          <a:bodyPr anchor="b"/>
          <a:lstStyle>
            <a:lvl1pPr>
              <a:defRPr sz="6000">
                <a:solidFill>
                  <a:srgbClr val="6BAE45"/>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9BB89C8-C1A4-B041-BE52-3D48DC18E168}"/>
              </a:ext>
            </a:extLst>
          </p:cNvPr>
          <p:cNvSpPr>
            <a:spLocks noGrp="1"/>
          </p:cNvSpPr>
          <p:nvPr>
            <p:ph type="body" idx="1"/>
          </p:nvPr>
        </p:nvSpPr>
        <p:spPr>
          <a:xfrm>
            <a:off x="831850" y="312216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9" name="Freeform 8">
            <a:extLst>
              <a:ext uri="{FF2B5EF4-FFF2-40B4-BE49-F238E27FC236}">
                <a16:creationId xmlns:a16="http://schemas.microsoft.com/office/drawing/2014/main" id="{1CBE74B8-7FEA-B947-95E1-179FCD7C7B6C}"/>
              </a:ext>
            </a:extLst>
          </p:cNvPr>
          <p:cNvSpPr/>
          <p:nvPr userDrawn="1"/>
        </p:nvSpPr>
        <p:spPr>
          <a:xfrm>
            <a:off x="-26753" y="4051497"/>
            <a:ext cx="12247056" cy="2829868"/>
          </a:xfrm>
          <a:custGeom>
            <a:avLst/>
            <a:gdLst>
              <a:gd name="connsiteX0" fmla="*/ 0 w 12196689"/>
              <a:gd name="connsiteY0" fmla="*/ 1294228 h 1294228"/>
              <a:gd name="connsiteX1" fmla="*/ 4656406 w 12196689"/>
              <a:gd name="connsiteY1" fmla="*/ 844062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4" fmla="*/ 0 w 12196689"/>
              <a:gd name="connsiteY4" fmla="*/ 1294228 h 1312036"/>
              <a:gd name="connsiteX0" fmla="*/ 0 w 12196689"/>
              <a:gd name="connsiteY0" fmla="*/ 1294228 h 1559433"/>
              <a:gd name="connsiteX1" fmla="*/ 3601329 w 12196689"/>
              <a:gd name="connsiteY1" fmla="*/ 787791 h 1559433"/>
              <a:gd name="connsiteX2" fmla="*/ 8412480 w 12196689"/>
              <a:gd name="connsiteY2" fmla="*/ 1294227 h 1559433"/>
              <a:gd name="connsiteX3" fmla="*/ 12196689 w 12196689"/>
              <a:gd name="connsiteY3" fmla="*/ 0 h 1559433"/>
              <a:gd name="connsiteX4" fmla="*/ 0 w 12196689"/>
              <a:gd name="connsiteY4" fmla="*/ 1294228 h 1559433"/>
              <a:gd name="connsiteX0" fmla="*/ 0 w 12196689"/>
              <a:gd name="connsiteY0" fmla="*/ 1294228 h 1960531"/>
              <a:gd name="connsiteX1" fmla="*/ 3601329 w 12196689"/>
              <a:gd name="connsiteY1" fmla="*/ 787791 h 1960531"/>
              <a:gd name="connsiteX2" fmla="*/ 8412480 w 12196689"/>
              <a:gd name="connsiteY2" fmla="*/ 1294227 h 1960531"/>
              <a:gd name="connsiteX3" fmla="*/ 12196689 w 12196689"/>
              <a:gd name="connsiteY3" fmla="*/ 0 h 1960531"/>
              <a:gd name="connsiteX4" fmla="*/ 0 w 12196689"/>
              <a:gd name="connsiteY4" fmla="*/ 1294228 h 1960531"/>
              <a:gd name="connsiteX0" fmla="*/ 397070 w 12844687"/>
              <a:gd name="connsiteY0" fmla="*/ 1296595 h 1734128"/>
              <a:gd name="connsiteX1" fmla="*/ 3998399 w 12844687"/>
              <a:gd name="connsiteY1" fmla="*/ 790158 h 1734128"/>
              <a:gd name="connsiteX2" fmla="*/ 8809550 w 12844687"/>
              <a:gd name="connsiteY2" fmla="*/ 1296594 h 1734128"/>
              <a:gd name="connsiteX3" fmla="*/ 12593759 w 12844687"/>
              <a:gd name="connsiteY3" fmla="*/ 2367 h 1734128"/>
              <a:gd name="connsiteX4" fmla="*/ 1466214 w 12844687"/>
              <a:gd name="connsiteY4" fmla="*/ 1676423 h 1734128"/>
              <a:gd name="connsiteX5" fmla="*/ 397070 w 12844687"/>
              <a:gd name="connsiteY5" fmla="*/ 1296595 h 1734128"/>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205161 w 12652778"/>
              <a:gd name="connsiteY0" fmla="*/ 1296595 h 2815906"/>
              <a:gd name="connsiteX1" fmla="*/ 3806490 w 12652778"/>
              <a:gd name="connsiteY1" fmla="*/ 790158 h 2815906"/>
              <a:gd name="connsiteX2" fmla="*/ 8617641 w 12652778"/>
              <a:gd name="connsiteY2" fmla="*/ 1296594 h 2815906"/>
              <a:gd name="connsiteX3" fmla="*/ 12401850 w 12652778"/>
              <a:gd name="connsiteY3" fmla="*/ 2367 h 2815906"/>
              <a:gd name="connsiteX4" fmla="*/ 148890 w 12652778"/>
              <a:gd name="connsiteY4" fmla="*/ 2815906 h 2815906"/>
              <a:gd name="connsiteX5" fmla="*/ 205161 w 12652778"/>
              <a:gd name="connsiteY5" fmla="*/ 1296595 h 2815906"/>
              <a:gd name="connsiteX0" fmla="*/ 205161 w 12422576"/>
              <a:gd name="connsiteY0" fmla="*/ 1325693 h 2845004"/>
              <a:gd name="connsiteX1" fmla="*/ 3806490 w 12422576"/>
              <a:gd name="connsiteY1" fmla="*/ 819256 h 2845004"/>
              <a:gd name="connsiteX2" fmla="*/ 8617641 w 12422576"/>
              <a:gd name="connsiteY2" fmla="*/ 1325692 h 2845004"/>
              <a:gd name="connsiteX3" fmla="*/ 12401850 w 12422576"/>
              <a:gd name="connsiteY3" fmla="*/ 31465 h 2845004"/>
              <a:gd name="connsiteX4" fmla="*/ 9644582 w 12422576"/>
              <a:gd name="connsiteY4" fmla="*/ 608241 h 2845004"/>
              <a:gd name="connsiteX5" fmla="*/ 148890 w 12422576"/>
              <a:gd name="connsiteY5" fmla="*/ 2845004 h 2845004"/>
              <a:gd name="connsiteX6" fmla="*/ 205161 w 12422576"/>
              <a:gd name="connsiteY6" fmla="*/ 1325693 h 2845004"/>
              <a:gd name="connsiteX0" fmla="*/ 205161 w 13268544"/>
              <a:gd name="connsiteY0" fmla="*/ 1298414 h 3013168"/>
              <a:gd name="connsiteX1" fmla="*/ 3806490 w 13268544"/>
              <a:gd name="connsiteY1" fmla="*/ 791977 h 3013168"/>
              <a:gd name="connsiteX2" fmla="*/ 8617641 w 13268544"/>
              <a:gd name="connsiteY2" fmla="*/ 1298413 h 3013168"/>
              <a:gd name="connsiteX3" fmla="*/ 12401850 w 13268544"/>
              <a:gd name="connsiteY3" fmla="*/ 4186 h 3013168"/>
              <a:gd name="connsiteX4" fmla="*/ 12289308 w 13268544"/>
              <a:gd name="connsiteY4" fmla="*/ 2831793 h 3013168"/>
              <a:gd name="connsiteX5" fmla="*/ 148890 w 13268544"/>
              <a:gd name="connsiteY5" fmla="*/ 2817725 h 3013168"/>
              <a:gd name="connsiteX6" fmla="*/ 205161 w 13268544"/>
              <a:gd name="connsiteY6" fmla="*/ 1298414 h 3013168"/>
              <a:gd name="connsiteX0" fmla="*/ 205161 w 13268544"/>
              <a:gd name="connsiteY0" fmla="*/ 1298414 h 2833416"/>
              <a:gd name="connsiteX1" fmla="*/ 3806490 w 13268544"/>
              <a:gd name="connsiteY1" fmla="*/ 791977 h 2833416"/>
              <a:gd name="connsiteX2" fmla="*/ 8617641 w 13268544"/>
              <a:gd name="connsiteY2" fmla="*/ 1298413 h 2833416"/>
              <a:gd name="connsiteX3" fmla="*/ 12401850 w 13268544"/>
              <a:gd name="connsiteY3" fmla="*/ 4186 h 2833416"/>
              <a:gd name="connsiteX4" fmla="*/ 12289308 w 13268544"/>
              <a:gd name="connsiteY4" fmla="*/ 2831793 h 2833416"/>
              <a:gd name="connsiteX5" fmla="*/ 148890 w 13268544"/>
              <a:gd name="connsiteY5" fmla="*/ 2817725 h 2833416"/>
              <a:gd name="connsiteX6" fmla="*/ 205161 w 13268544"/>
              <a:gd name="connsiteY6" fmla="*/ 1298414 h 2833416"/>
              <a:gd name="connsiteX0" fmla="*/ 205161 w 12455332"/>
              <a:gd name="connsiteY0" fmla="*/ 1299228 h 2834230"/>
              <a:gd name="connsiteX1" fmla="*/ 3806490 w 12455332"/>
              <a:gd name="connsiteY1" fmla="*/ 792791 h 2834230"/>
              <a:gd name="connsiteX2" fmla="*/ 8617641 w 12455332"/>
              <a:gd name="connsiteY2" fmla="*/ 1299227 h 2834230"/>
              <a:gd name="connsiteX3" fmla="*/ 12401850 w 12455332"/>
              <a:gd name="connsiteY3" fmla="*/ 5000 h 2834230"/>
              <a:gd name="connsiteX4" fmla="*/ 12289308 w 12455332"/>
              <a:gd name="connsiteY4" fmla="*/ 2832607 h 2834230"/>
              <a:gd name="connsiteX5" fmla="*/ 148890 w 12455332"/>
              <a:gd name="connsiteY5" fmla="*/ 2818539 h 2834230"/>
              <a:gd name="connsiteX6" fmla="*/ 205161 w 12455332"/>
              <a:gd name="connsiteY6" fmla="*/ 1299228 h 2834230"/>
              <a:gd name="connsiteX0" fmla="*/ 205161 w 12478986"/>
              <a:gd name="connsiteY0" fmla="*/ 1299133 h 2876000"/>
              <a:gd name="connsiteX1" fmla="*/ 3806490 w 12478986"/>
              <a:gd name="connsiteY1" fmla="*/ 792696 h 2876000"/>
              <a:gd name="connsiteX2" fmla="*/ 8617641 w 12478986"/>
              <a:gd name="connsiteY2" fmla="*/ 1299132 h 2876000"/>
              <a:gd name="connsiteX3" fmla="*/ 12401850 w 12478986"/>
              <a:gd name="connsiteY3" fmla="*/ 4905 h 2876000"/>
              <a:gd name="connsiteX4" fmla="*/ 12415918 w 12478986"/>
              <a:gd name="connsiteY4" fmla="*/ 2874715 h 2876000"/>
              <a:gd name="connsiteX5" fmla="*/ 148890 w 12478986"/>
              <a:gd name="connsiteY5" fmla="*/ 2818444 h 2876000"/>
              <a:gd name="connsiteX6" fmla="*/ 205161 w 12478986"/>
              <a:gd name="connsiteY6" fmla="*/ 1299133 h 2876000"/>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44053"/>
              <a:gd name="connsiteY0" fmla="*/ 1294228 h 2843166"/>
              <a:gd name="connsiteX1" fmla="*/ 3806490 w 12444053"/>
              <a:gd name="connsiteY1" fmla="*/ 787791 h 2843166"/>
              <a:gd name="connsiteX2" fmla="*/ 8617641 w 12444053"/>
              <a:gd name="connsiteY2" fmla="*/ 1294227 h 2843166"/>
              <a:gd name="connsiteX3" fmla="*/ 12401850 w 12444053"/>
              <a:gd name="connsiteY3" fmla="*/ 0 h 2843166"/>
              <a:gd name="connsiteX4" fmla="*/ 12444053 w 12444053"/>
              <a:gd name="connsiteY4" fmla="*/ 2841674 h 2843166"/>
              <a:gd name="connsiteX5" fmla="*/ 148890 w 12444053"/>
              <a:gd name="connsiteY5" fmla="*/ 2813539 h 2843166"/>
              <a:gd name="connsiteX6" fmla="*/ 205161 w 12444053"/>
              <a:gd name="connsiteY6" fmla="*/ 1294228 h 2843166"/>
              <a:gd name="connsiteX0" fmla="*/ 205161 w 12411396"/>
              <a:gd name="connsiteY0" fmla="*/ 1294228 h 2826992"/>
              <a:gd name="connsiteX1" fmla="*/ 3806490 w 12411396"/>
              <a:gd name="connsiteY1" fmla="*/ 787791 h 2826992"/>
              <a:gd name="connsiteX2" fmla="*/ 8617641 w 12411396"/>
              <a:gd name="connsiteY2" fmla="*/ 1294227 h 2826992"/>
              <a:gd name="connsiteX3" fmla="*/ 12401850 w 12411396"/>
              <a:gd name="connsiteY3" fmla="*/ 0 h 2826992"/>
              <a:gd name="connsiteX4" fmla="*/ 12411396 w 12411396"/>
              <a:gd name="connsiteY4" fmla="*/ 2825346 h 2826992"/>
              <a:gd name="connsiteX5" fmla="*/ 148890 w 12411396"/>
              <a:gd name="connsiteY5" fmla="*/ 2813539 h 2826992"/>
              <a:gd name="connsiteX6" fmla="*/ 205161 w 12411396"/>
              <a:gd name="connsiteY6" fmla="*/ 1294228 h 2826992"/>
              <a:gd name="connsiteX0" fmla="*/ 205161 w 12411396"/>
              <a:gd name="connsiteY0" fmla="*/ 1294228 h 2825346"/>
              <a:gd name="connsiteX1" fmla="*/ 3806490 w 12411396"/>
              <a:gd name="connsiteY1" fmla="*/ 787791 h 2825346"/>
              <a:gd name="connsiteX2" fmla="*/ 8617641 w 12411396"/>
              <a:gd name="connsiteY2" fmla="*/ 1294227 h 2825346"/>
              <a:gd name="connsiteX3" fmla="*/ 12401850 w 12411396"/>
              <a:gd name="connsiteY3" fmla="*/ 0 h 2825346"/>
              <a:gd name="connsiteX4" fmla="*/ 12411396 w 12411396"/>
              <a:gd name="connsiteY4" fmla="*/ 2825346 h 2825346"/>
              <a:gd name="connsiteX5" fmla="*/ 148890 w 12411396"/>
              <a:gd name="connsiteY5" fmla="*/ 2813539 h 2825346"/>
              <a:gd name="connsiteX6" fmla="*/ 205161 w 12411396"/>
              <a:gd name="connsiteY6" fmla="*/ 1294228 h 2825346"/>
              <a:gd name="connsiteX0" fmla="*/ 56798 w 12263033"/>
              <a:gd name="connsiteY0" fmla="*/ 1294228 h 2825346"/>
              <a:gd name="connsiteX1" fmla="*/ 3658127 w 12263033"/>
              <a:gd name="connsiteY1" fmla="*/ 787791 h 2825346"/>
              <a:gd name="connsiteX2" fmla="*/ 8469278 w 12263033"/>
              <a:gd name="connsiteY2" fmla="*/ 1294227 h 2825346"/>
              <a:gd name="connsiteX3" fmla="*/ 12253487 w 12263033"/>
              <a:gd name="connsiteY3" fmla="*/ 0 h 2825346"/>
              <a:gd name="connsiteX4" fmla="*/ 12263033 w 12263033"/>
              <a:gd name="connsiteY4" fmla="*/ 2825346 h 2825346"/>
              <a:gd name="connsiteX5" fmla="*/ 527 w 12263033"/>
              <a:gd name="connsiteY5" fmla="*/ 2813539 h 2825346"/>
              <a:gd name="connsiteX6" fmla="*/ 56798 w 12263033"/>
              <a:gd name="connsiteY6" fmla="*/ 1294228 h 2825346"/>
              <a:gd name="connsiteX0" fmla="*/ 16702 w 12263758"/>
              <a:gd name="connsiteY0" fmla="*/ 1310556 h 2825346"/>
              <a:gd name="connsiteX1" fmla="*/ 3658852 w 12263758"/>
              <a:gd name="connsiteY1" fmla="*/ 787791 h 2825346"/>
              <a:gd name="connsiteX2" fmla="*/ 8470003 w 12263758"/>
              <a:gd name="connsiteY2" fmla="*/ 1294227 h 2825346"/>
              <a:gd name="connsiteX3" fmla="*/ 12254212 w 12263758"/>
              <a:gd name="connsiteY3" fmla="*/ 0 h 2825346"/>
              <a:gd name="connsiteX4" fmla="*/ 12263758 w 12263758"/>
              <a:gd name="connsiteY4" fmla="*/ 2825346 h 2825346"/>
              <a:gd name="connsiteX5" fmla="*/ 1252 w 12263758"/>
              <a:gd name="connsiteY5" fmla="*/ 2813539 h 2825346"/>
              <a:gd name="connsiteX6" fmla="*/ 16702 w 12263758"/>
              <a:gd name="connsiteY6" fmla="*/ 1310556 h 2825346"/>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9043 w 12247056"/>
              <a:gd name="connsiteY5" fmla="*/ 2829868 h 2829868"/>
              <a:gd name="connsiteX6" fmla="*/ 0 w 12247056"/>
              <a:gd name="connsiteY6" fmla="*/ 1310556 h 2829868"/>
              <a:gd name="connsiteX0" fmla="*/ 1938 w 12248994"/>
              <a:gd name="connsiteY0" fmla="*/ 1310556 h 2829868"/>
              <a:gd name="connsiteX1" fmla="*/ 3644088 w 12248994"/>
              <a:gd name="connsiteY1" fmla="*/ 787791 h 2829868"/>
              <a:gd name="connsiteX2" fmla="*/ 8455239 w 12248994"/>
              <a:gd name="connsiteY2" fmla="*/ 1294227 h 2829868"/>
              <a:gd name="connsiteX3" fmla="*/ 12239448 w 12248994"/>
              <a:gd name="connsiteY3" fmla="*/ 0 h 2829868"/>
              <a:gd name="connsiteX4" fmla="*/ 12248994 w 12248994"/>
              <a:gd name="connsiteY4" fmla="*/ 2825346 h 2829868"/>
              <a:gd name="connsiteX5" fmla="*/ 2817 w 12248994"/>
              <a:gd name="connsiteY5" fmla="*/ 2829868 h 2829868"/>
              <a:gd name="connsiteX6" fmla="*/ 1938 w 12248994"/>
              <a:gd name="connsiteY6" fmla="*/ 1310556 h 2829868"/>
              <a:gd name="connsiteX0" fmla="*/ 5555 w 12252611"/>
              <a:gd name="connsiteY0" fmla="*/ 1310556 h 2829868"/>
              <a:gd name="connsiteX1" fmla="*/ 3647705 w 12252611"/>
              <a:gd name="connsiteY1" fmla="*/ 787791 h 2829868"/>
              <a:gd name="connsiteX2" fmla="*/ 8458856 w 12252611"/>
              <a:gd name="connsiteY2" fmla="*/ 1294227 h 2829868"/>
              <a:gd name="connsiteX3" fmla="*/ 12243065 w 12252611"/>
              <a:gd name="connsiteY3" fmla="*/ 0 h 2829868"/>
              <a:gd name="connsiteX4" fmla="*/ 12252611 w 12252611"/>
              <a:gd name="connsiteY4" fmla="*/ 2825346 h 2829868"/>
              <a:gd name="connsiteX5" fmla="*/ 6434 w 12252611"/>
              <a:gd name="connsiteY5" fmla="*/ 2829868 h 2829868"/>
              <a:gd name="connsiteX6" fmla="*/ 5555 w 12252611"/>
              <a:gd name="connsiteY6" fmla="*/ 1310556 h 2829868"/>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879 w 12247056"/>
              <a:gd name="connsiteY5" fmla="*/ 2829868 h 2829868"/>
              <a:gd name="connsiteX6" fmla="*/ 0 w 12247056"/>
              <a:gd name="connsiteY6" fmla="*/ 1310556 h 282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47056" h="2829868">
                <a:moveTo>
                  <a:pt x="0" y="1310556"/>
                </a:moveTo>
                <a:cubicBezTo>
                  <a:pt x="1213339" y="985827"/>
                  <a:pt x="2233267" y="790513"/>
                  <a:pt x="3642150" y="787791"/>
                </a:cubicBezTo>
                <a:cubicBezTo>
                  <a:pt x="5051034" y="785070"/>
                  <a:pt x="7020741" y="1425525"/>
                  <a:pt x="8453301" y="1294227"/>
                </a:cubicBezTo>
                <a:cubicBezTo>
                  <a:pt x="9885861" y="1162929"/>
                  <a:pt x="12066353" y="119575"/>
                  <a:pt x="12237510" y="0"/>
                </a:cubicBezTo>
                <a:cubicBezTo>
                  <a:pt x="12239854" y="893299"/>
                  <a:pt x="12235333" y="1934392"/>
                  <a:pt x="12247056" y="2825346"/>
                </a:cubicBezTo>
                <a:lnTo>
                  <a:pt x="879" y="2829868"/>
                </a:lnTo>
                <a:cubicBezTo>
                  <a:pt x="2009" y="1956458"/>
                  <a:pt x="2512" y="1768510"/>
                  <a:pt x="0" y="1310556"/>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pic>
        <p:nvPicPr>
          <p:cNvPr id="16" name="Picture 15">
            <a:extLst>
              <a:ext uri="{FF2B5EF4-FFF2-40B4-BE49-F238E27FC236}">
                <a16:creationId xmlns:a16="http://schemas.microsoft.com/office/drawing/2014/main" id="{4BC3B274-3C61-0048-9A3A-EA52213F0E30}"/>
              </a:ext>
            </a:extLst>
          </p:cNvPr>
          <p:cNvPicPr>
            <a:picLocks noChangeAspect="1"/>
          </p:cNvPicPr>
          <p:nvPr userDrawn="1"/>
        </p:nvPicPr>
        <p:blipFill>
          <a:blip r:embed="rId2"/>
          <a:stretch>
            <a:fillRect/>
          </a:stretch>
        </p:blipFill>
        <p:spPr>
          <a:xfrm>
            <a:off x="830107" y="92498"/>
            <a:ext cx="3211632" cy="1469607"/>
          </a:xfrm>
          <a:prstGeom prst="rect">
            <a:avLst/>
          </a:prstGeom>
        </p:spPr>
      </p:pic>
    </p:spTree>
    <p:extLst>
      <p:ext uri="{BB962C8B-B14F-4D97-AF65-F5344CB8AC3E}">
        <p14:creationId xmlns:p14="http://schemas.microsoft.com/office/powerpoint/2010/main" val="3141213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Titular - Azu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EF435-1E90-124A-B476-04F9D01663DF}"/>
              </a:ext>
            </a:extLst>
          </p:cNvPr>
          <p:cNvSpPr>
            <a:spLocks noGrp="1"/>
          </p:cNvSpPr>
          <p:nvPr>
            <p:ph type="title"/>
          </p:nvPr>
        </p:nvSpPr>
        <p:spPr>
          <a:xfrm>
            <a:off x="831850" y="1637413"/>
            <a:ext cx="10515600" cy="1457768"/>
          </a:xfrm>
        </p:spPr>
        <p:txBody>
          <a:bodyPr anchor="b"/>
          <a:lstStyle>
            <a:lvl1pPr>
              <a:defRPr sz="6000">
                <a:solidFill>
                  <a:srgbClr val="4279BB"/>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79BB89C8-C1A4-B041-BE52-3D48DC18E168}"/>
              </a:ext>
            </a:extLst>
          </p:cNvPr>
          <p:cNvSpPr>
            <a:spLocks noGrp="1"/>
          </p:cNvSpPr>
          <p:nvPr>
            <p:ph type="body" idx="1"/>
          </p:nvPr>
        </p:nvSpPr>
        <p:spPr>
          <a:xfrm>
            <a:off x="831850" y="312216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9" name="Freeform 8">
            <a:extLst>
              <a:ext uri="{FF2B5EF4-FFF2-40B4-BE49-F238E27FC236}">
                <a16:creationId xmlns:a16="http://schemas.microsoft.com/office/drawing/2014/main" id="{1CBE74B8-7FEA-B947-95E1-179FCD7C7B6C}"/>
              </a:ext>
            </a:extLst>
          </p:cNvPr>
          <p:cNvSpPr/>
          <p:nvPr userDrawn="1"/>
        </p:nvSpPr>
        <p:spPr>
          <a:xfrm flipH="1">
            <a:off x="-26753" y="4051497"/>
            <a:ext cx="12247056" cy="2829868"/>
          </a:xfrm>
          <a:custGeom>
            <a:avLst/>
            <a:gdLst>
              <a:gd name="connsiteX0" fmla="*/ 0 w 12196689"/>
              <a:gd name="connsiteY0" fmla="*/ 1294228 h 1294228"/>
              <a:gd name="connsiteX1" fmla="*/ 4656406 w 12196689"/>
              <a:gd name="connsiteY1" fmla="*/ 844062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4" fmla="*/ 0 w 12196689"/>
              <a:gd name="connsiteY4" fmla="*/ 1294228 h 1312036"/>
              <a:gd name="connsiteX0" fmla="*/ 0 w 12196689"/>
              <a:gd name="connsiteY0" fmla="*/ 1294228 h 1559433"/>
              <a:gd name="connsiteX1" fmla="*/ 3601329 w 12196689"/>
              <a:gd name="connsiteY1" fmla="*/ 787791 h 1559433"/>
              <a:gd name="connsiteX2" fmla="*/ 8412480 w 12196689"/>
              <a:gd name="connsiteY2" fmla="*/ 1294227 h 1559433"/>
              <a:gd name="connsiteX3" fmla="*/ 12196689 w 12196689"/>
              <a:gd name="connsiteY3" fmla="*/ 0 h 1559433"/>
              <a:gd name="connsiteX4" fmla="*/ 0 w 12196689"/>
              <a:gd name="connsiteY4" fmla="*/ 1294228 h 1559433"/>
              <a:gd name="connsiteX0" fmla="*/ 0 w 12196689"/>
              <a:gd name="connsiteY0" fmla="*/ 1294228 h 1960531"/>
              <a:gd name="connsiteX1" fmla="*/ 3601329 w 12196689"/>
              <a:gd name="connsiteY1" fmla="*/ 787791 h 1960531"/>
              <a:gd name="connsiteX2" fmla="*/ 8412480 w 12196689"/>
              <a:gd name="connsiteY2" fmla="*/ 1294227 h 1960531"/>
              <a:gd name="connsiteX3" fmla="*/ 12196689 w 12196689"/>
              <a:gd name="connsiteY3" fmla="*/ 0 h 1960531"/>
              <a:gd name="connsiteX4" fmla="*/ 0 w 12196689"/>
              <a:gd name="connsiteY4" fmla="*/ 1294228 h 1960531"/>
              <a:gd name="connsiteX0" fmla="*/ 397070 w 12844687"/>
              <a:gd name="connsiteY0" fmla="*/ 1296595 h 1734128"/>
              <a:gd name="connsiteX1" fmla="*/ 3998399 w 12844687"/>
              <a:gd name="connsiteY1" fmla="*/ 790158 h 1734128"/>
              <a:gd name="connsiteX2" fmla="*/ 8809550 w 12844687"/>
              <a:gd name="connsiteY2" fmla="*/ 1296594 h 1734128"/>
              <a:gd name="connsiteX3" fmla="*/ 12593759 w 12844687"/>
              <a:gd name="connsiteY3" fmla="*/ 2367 h 1734128"/>
              <a:gd name="connsiteX4" fmla="*/ 1466214 w 12844687"/>
              <a:gd name="connsiteY4" fmla="*/ 1676423 h 1734128"/>
              <a:gd name="connsiteX5" fmla="*/ 397070 w 12844687"/>
              <a:gd name="connsiteY5" fmla="*/ 1296595 h 1734128"/>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205161 w 12652778"/>
              <a:gd name="connsiteY0" fmla="*/ 1296595 h 2815906"/>
              <a:gd name="connsiteX1" fmla="*/ 3806490 w 12652778"/>
              <a:gd name="connsiteY1" fmla="*/ 790158 h 2815906"/>
              <a:gd name="connsiteX2" fmla="*/ 8617641 w 12652778"/>
              <a:gd name="connsiteY2" fmla="*/ 1296594 h 2815906"/>
              <a:gd name="connsiteX3" fmla="*/ 12401850 w 12652778"/>
              <a:gd name="connsiteY3" fmla="*/ 2367 h 2815906"/>
              <a:gd name="connsiteX4" fmla="*/ 148890 w 12652778"/>
              <a:gd name="connsiteY4" fmla="*/ 2815906 h 2815906"/>
              <a:gd name="connsiteX5" fmla="*/ 205161 w 12652778"/>
              <a:gd name="connsiteY5" fmla="*/ 1296595 h 2815906"/>
              <a:gd name="connsiteX0" fmla="*/ 205161 w 12422576"/>
              <a:gd name="connsiteY0" fmla="*/ 1325693 h 2845004"/>
              <a:gd name="connsiteX1" fmla="*/ 3806490 w 12422576"/>
              <a:gd name="connsiteY1" fmla="*/ 819256 h 2845004"/>
              <a:gd name="connsiteX2" fmla="*/ 8617641 w 12422576"/>
              <a:gd name="connsiteY2" fmla="*/ 1325692 h 2845004"/>
              <a:gd name="connsiteX3" fmla="*/ 12401850 w 12422576"/>
              <a:gd name="connsiteY3" fmla="*/ 31465 h 2845004"/>
              <a:gd name="connsiteX4" fmla="*/ 9644582 w 12422576"/>
              <a:gd name="connsiteY4" fmla="*/ 608241 h 2845004"/>
              <a:gd name="connsiteX5" fmla="*/ 148890 w 12422576"/>
              <a:gd name="connsiteY5" fmla="*/ 2845004 h 2845004"/>
              <a:gd name="connsiteX6" fmla="*/ 205161 w 12422576"/>
              <a:gd name="connsiteY6" fmla="*/ 1325693 h 2845004"/>
              <a:gd name="connsiteX0" fmla="*/ 205161 w 13268544"/>
              <a:gd name="connsiteY0" fmla="*/ 1298414 h 3013168"/>
              <a:gd name="connsiteX1" fmla="*/ 3806490 w 13268544"/>
              <a:gd name="connsiteY1" fmla="*/ 791977 h 3013168"/>
              <a:gd name="connsiteX2" fmla="*/ 8617641 w 13268544"/>
              <a:gd name="connsiteY2" fmla="*/ 1298413 h 3013168"/>
              <a:gd name="connsiteX3" fmla="*/ 12401850 w 13268544"/>
              <a:gd name="connsiteY3" fmla="*/ 4186 h 3013168"/>
              <a:gd name="connsiteX4" fmla="*/ 12289308 w 13268544"/>
              <a:gd name="connsiteY4" fmla="*/ 2831793 h 3013168"/>
              <a:gd name="connsiteX5" fmla="*/ 148890 w 13268544"/>
              <a:gd name="connsiteY5" fmla="*/ 2817725 h 3013168"/>
              <a:gd name="connsiteX6" fmla="*/ 205161 w 13268544"/>
              <a:gd name="connsiteY6" fmla="*/ 1298414 h 3013168"/>
              <a:gd name="connsiteX0" fmla="*/ 205161 w 13268544"/>
              <a:gd name="connsiteY0" fmla="*/ 1298414 h 2833416"/>
              <a:gd name="connsiteX1" fmla="*/ 3806490 w 13268544"/>
              <a:gd name="connsiteY1" fmla="*/ 791977 h 2833416"/>
              <a:gd name="connsiteX2" fmla="*/ 8617641 w 13268544"/>
              <a:gd name="connsiteY2" fmla="*/ 1298413 h 2833416"/>
              <a:gd name="connsiteX3" fmla="*/ 12401850 w 13268544"/>
              <a:gd name="connsiteY3" fmla="*/ 4186 h 2833416"/>
              <a:gd name="connsiteX4" fmla="*/ 12289308 w 13268544"/>
              <a:gd name="connsiteY4" fmla="*/ 2831793 h 2833416"/>
              <a:gd name="connsiteX5" fmla="*/ 148890 w 13268544"/>
              <a:gd name="connsiteY5" fmla="*/ 2817725 h 2833416"/>
              <a:gd name="connsiteX6" fmla="*/ 205161 w 13268544"/>
              <a:gd name="connsiteY6" fmla="*/ 1298414 h 2833416"/>
              <a:gd name="connsiteX0" fmla="*/ 205161 w 12455332"/>
              <a:gd name="connsiteY0" fmla="*/ 1299228 h 2834230"/>
              <a:gd name="connsiteX1" fmla="*/ 3806490 w 12455332"/>
              <a:gd name="connsiteY1" fmla="*/ 792791 h 2834230"/>
              <a:gd name="connsiteX2" fmla="*/ 8617641 w 12455332"/>
              <a:gd name="connsiteY2" fmla="*/ 1299227 h 2834230"/>
              <a:gd name="connsiteX3" fmla="*/ 12401850 w 12455332"/>
              <a:gd name="connsiteY3" fmla="*/ 5000 h 2834230"/>
              <a:gd name="connsiteX4" fmla="*/ 12289308 w 12455332"/>
              <a:gd name="connsiteY4" fmla="*/ 2832607 h 2834230"/>
              <a:gd name="connsiteX5" fmla="*/ 148890 w 12455332"/>
              <a:gd name="connsiteY5" fmla="*/ 2818539 h 2834230"/>
              <a:gd name="connsiteX6" fmla="*/ 205161 w 12455332"/>
              <a:gd name="connsiteY6" fmla="*/ 1299228 h 2834230"/>
              <a:gd name="connsiteX0" fmla="*/ 205161 w 12478986"/>
              <a:gd name="connsiteY0" fmla="*/ 1299133 h 2876000"/>
              <a:gd name="connsiteX1" fmla="*/ 3806490 w 12478986"/>
              <a:gd name="connsiteY1" fmla="*/ 792696 h 2876000"/>
              <a:gd name="connsiteX2" fmla="*/ 8617641 w 12478986"/>
              <a:gd name="connsiteY2" fmla="*/ 1299132 h 2876000"/>
              <a:gd name="connsiteX3" fmla="*/ 12401850 w 12478986"/>
              <a:gd name="connsiteY3" fmla="*/ 4905 h 2876000"/>
              <a:gd name="connsiteX4" fmla="*/ 12415918 w 12478986"/>
              <a:gd name="connsiteY4" fmla="*/ 2874715 h 2876000"/>
              <a:gd name="connsiteX5" fmla="*/ 148890 w 12478986"/>
              <a:gd name="connsiteY5" fmla="*/ 2818444 h 2876000"/>
              <a:gd name="connsiteX6" fmla="*/ 205161 w 12478986"/>
              <a:gd name="connsiteY6" fmla="*/ 1299133 h 2876000"/>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44053"/>
              <a:gd name="connsiteY0" fmla="*/ 1294228 h 2843166"/>
              <a:gd name="connsiteX1" fmla="*/ 3806490 w 12444053"/>
              <a:gd name="connsiteY1" fmla="*/ 787791 h 2843166"/>
              <a:gd name="connsiteX2" fmla="*/ 8617641 w 12444053"/>
              <a:gd name="connsiteY2" fmla="*/ 1294227 h 2843166"/>
              <a:gd name="connsiteX3" fmla="*/ 12401850 w 12444053"/>
              <a:gd name="connsiteY3" fmla="*/ 0 h 2843166"/>
              <a:gd name="connsiteX4" fmla="*/ 12444053 w 12444053"/>
              <a:gd name="connsiteY4" fmla="*/ 2841674 h 2843166"/>
              <a:gd name="connsiteX5" fmla="*/ 148890 w 12444053"/>
              <a:gd name="connsiteY5" fmla="*/ 2813539 h 2843166"/>
              <a:gd name="connsiteX6" fmla="*/ 205161 w 12444053"/>
              <a:gd name="connsiteY6" fmla="*/ 1294228 h 2843166"/>
              <a:gd name="connsiteX0" fmla="*/ 205161 w 12411396"/>
              <a:gd name="connsiteY0" fmla="*/ 1294228 h 2826992"/>
              <a:gd name="connsiteX1" fmla="*/ 3806490 w 12411396"/>
              <a:gd name="connsiteY1" fmla="*/ 787791 h 2826992"/>
              <a:gd name="connsiteX2" fmla="*/ 8617641 w 12411396"/>
              <a:gd name="connsiteY2" fmla="*/ 1294227 h 2826992"/>
              <a:gd name="connsiteX3" fmla="*/ 12401850 w 12411396"/>
              <a:gd name="connsiteY3" fmla="*/ 0 h 2826992"/>
              <a:gd name="connsiteX4" fmla="*/ 12411396 w 12411396"/>
              <a:gd name="connsiteY4" fmla="*/ 2825346 h 2826992"/>
              <a:gd name="connsiteX5" fmla="*/ 148890 w 12411396"/>
              <a:gd name="connsiteY5" fmla="*/ 2813539 h 2826992"/>
              <a:gd name="connsiteX6" fmla="*/ 205161 w 12411396"/>
              <a:gd name="connsiteY6" fmla="*/ 1294228 h 2826992"/>
              <a:gd name="connsiteX0" fmla="*/ 205161 w 12411396"/>
              <a:gd name="connsiteY0" fmla="*/ 1294228 h 2825346"/>
              <a:gd name="connsiteX1" fmla="*/ 3806490 w 12411396"/>
              <a:gd name="connsiteY1" fmla="*/ 787791 h 2825346"/>
              <a:gd name="connsiteX2" fmla="*/ 8617641 w 12411396"/>
              <a:gd name="connsiteY2" fmla="*/ 1294227 h 2825346"/>
              <a:gd name="connsiteX3" fmla="*/ 12401850 w 12411396"/>
              <a:gd name="connsiteY3" fmla="*/ 0 h 2825346"/>
              <a:gd name="connsiteX4" fmla="*/ 12411396 w 12411396"/>
              <a:gd name="connsiteY4" fmla="*/ 2825346 h 2825346"/>
              <a:gd name="connsiteX5" fmla="*/ 148890 w 12411396"/>
              <a:gd name="connsiteY5" fmla="*/ 2813539 h 2825346"/>
              <a:gd name="connsiteX6" fmla="*/ 205161 w 12411396"/>
              <a:gd name="connsiteY6" fmla="*/ 1294228 h 2825346"/>
              <a:gd name="connsiteX0" fmla="*/ 56798 w 12263033"/>
              <a:gd name="connsiteY0" fmla="*/ 1294228 h 2825346"/>
              <a:gd name="connsiteX1" fmla="*/ 3658127 w 12263033"/>
              <a:gd name="connsiteY1" fmla="*/ 787791 h 2825346"/>
              <a:gd name="connsiteX2" fmla="*/ 8469278 w 12263033"/>
              <a:gd name="connsiteY2" fmla="*/ 1294227 h 2825346"/>
              <a:gd name="connsiteX3" fmla="*/ 12253487 w 12263033"/>
              <a:gd name="connsiteY3" fmla="*/ 0 h 2825346"/>
              <a:gd name="connsiteX4" fmla="*/ 12263033 w 12263033"/>
              <a:gd name="connsiteY4" fmla="*/ 2825346 h 2825346"/>
              <a:gd name="connsiteX5" fmla="*/ 527 w 12263033"/>
              <a:gd name="connsiteY5" fmla="*/ 2813539 h 2825346"/>
              <a:gd name="connsiteX6" fmla="*/ 56798 w 12263033"/>
              <a:gd name="connsiteY6" fmla="*/ 1294228 h 2825346"/>
              <a:gd name="connsiteX0" fmla="*/ 16702 w 12263758"/>
              <a:gd name="connsiteY0" fmla="*/ 1310556 h 2825346"/>
              <a:gd name="connsiteX1" fmla="*/ 3658852 w 12263758"/>
              <a:gd name="connsiteY1" fmla="*/ 787791 h 2825346"/>
              <a:gd name="connsiteX2" fmla="*/ 8470003 w 12263758"/>
              <a:gd name="connsiteY2" fmla="*/ 1294227 h 2825346"/>
              <a:gd name="connsiteX3" fmla="*/ 12254212 w 12263758"/>
              <a:gd name="connsiteY3" fmla="*/ 0 h 2825346"/>
              <a:gd name="connsiteX4" fmla="*/ 12263758 w 12263758"/>
              <a:gd name="connsiteY4" fmla="*/ 2825346 h 2825346"/>
              <a:gd name="connsiteX5" fmla="*/ 1252 w 12263758"/>
              <a:gd name="connsiteY5" fmla="*/ 2813539 h 2825346"/>
              <a:gd name="connsiteX6" fmla="*/ 16702 w 12263758"/>
              <a:gd name="connsiteY6" fmla="*/ 1310556 h 2825346"/>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9043 w 12247056"/>
              <a:gd name="connsiteY5" fmla="*/ 2829868 h 2829868"/>
              <a:gd name="connsiteX6" fmla="*/ 0 w 12247056"/>
              <a:gd name="connsiteY6" fmla="*/ 1310556 h 2829868"/>
              <a:gd name="connsiteX0" fmla="*/ 1938 w 12248994"/>
              <a:gd name="connsiteY0" fmla="*/ 1310556 h 2829868"/>
              <a:gd name="connsiteX1" fmla="*/ 3644088 w 12248994"/>
              <a:gd name="connsiteY1" fmla="*/ 787791 h 2829868"/>
              <a:gd name="connsiteX2" fmla="*/ 8455239 w 12248994"/>
              <a:gd name="connsiteY2" fmla="*/ 1294227 h 2829868"/>
              <a:gd name="connsiteX3" fmla="*/ 12239448 w 12248994"/>
              <a:gd name="connsiteY3" fmla="*/ 0 h 2829868"/>
              <a:gd name="connsiteX4" fmla="*/ 12248994 w 12248994"/>
              <a:gd name="connsiteY4" fmla="*/ 2825346 h 2829868"/>
              <a:gd name="connsiteX5" fmla="*/ 2817 w 12248994"/>
              <a:gd name="connsiteY5" fmla="*/ 2829868 h 2829868"/>
              <a:gd name="connsiteX6" fmla="*/ 1938 w 12248994"/>
              <a:gd name="connsiteY6" fmla="*/ 1310556 h 2829868"/>
              <a:gd name="connsiteX0" fmla="*/ 5555 w 12252611"/>
              <a:gd name="connsiteY0" fmla="*/ 1310556 h 2829868"/>
              <a:gd name="connsiteX1" fmla="*/ 3647705 w 12252611"/>
              <a:gd name="connsiteY1" fmla="*/ 787791 h 2829868"/>
              <a:gd name="connsiteX2" fmla="*/ 8458856 w 12252611"/>
              <a:gd name="connsiteY2" fmla="*/ 1294227 h 2829868"/>
              <a:gd name="connsiteX3" fmla="*/ 12243065 w 12252611"/>
              <a:gd name="connsiteY3" fmla="*/ 0 h 2829868"/>
              <a:gd name="connsiteX4" fmla="*/ 12252611 w 12252611"/>
              <a:gd name="connsiteY4" fmla="*/ 2825346 h 2829868"/>
              <a:gd name="connsiteX5" fmla="*/ 6434 w 12252611"/>
              <a:gd name="connsiteY5" fmla="*/ 2829868 h 2829868"/>
              <a:gd name="connsiteX6" fmla="*/ 5555 w 12252611"/>
              <a:gd name="connsiteY6" fmla="*/ 1310556 h 2829868"/>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879 w 12247056"/>
              <a:gd name="connsiteY5" fmla="*/ 2829868 h 2829868"/>
              <a:gd name="connsiteX6" fmla="*/ 0 w 12247056"/>
              <a:gd name="connsiteY6" fmla="*/ 1310556 h 282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47056" h="2829868">
                <a:moveTo>
                  <a:pt x="0" y="1310556"/>
                </a:moveTo>
                <a:cubicBezTo>
                  <a:pt x="1213339" y="985827"/>
                  <a:pt x="2233267" y="790513"/>
                  <a:pt x="3642150" y="787791"/>
                </a:cubicBezTo>
                <a:cubicBezTo>
                  <a:pt x="5051034" y="785070"/>
                  <a:pt x="7020741" y="1425525"/>
                  <a:pt x="8453301" y="1294227"/>
                </a:cubicBezTo>
                <a:cubicBezTo>
                  <a:pt x="9885861" y="1162929"/>
                  <a:pt x="12066353" y="119575"/>
                  <a:pt x="12237510" y="0"/>
                </a:cubicBezTo>
                <a:cubicBezTo>
                  <a:pt x="12239854" y="893299"/>
                  <a:pt x="12235333" y="1934392"/>
                  <a:pt x="12247056" y="2825346"/>
                </a:cubicBezTo>
                <a:lnTo>
                  <a:pt x="879" y="2829868"/>
                </a:lnTo>
                <a:cubicBezTo>
                  <a:pt x="2009" y="1956458"/>
                  <a:pt x="2512" y="1768510"/>
                  <a:pt x="0" y="1310556"/>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pic>
        <p:nvPicPr>
          <p:cNvPr id="5" name="Picture 4">
            <a:extLst>
              <a:ext uri="{FF2B5EF4-FFF2-40B4-BE49-F238E27FC236}">
                <a16:creationId xmlns:a16="http://schemas.microsoft.com/office/drawing/2014/main" id="{93D868C9-EA00-9543-8CC3-869A08DA1FD8}"/>
              </a:ext>
            </a:extLst>
          </p:cNvPr>
          <p:cNvPicPr>
            <a:picLocks noChangeAspect="1"/>
          </p:cNvPicPr>
          <p:nvPr userDrawn="1"/>
        </p:nvPicPr>
        <p:blipFill>
          <a:blip r:embed="rId2"/>
          <a:stretch>
            <a:fillRect/>
          </a:stretch>
        </p:blipFill>
        <p:spPr>
          <a:xfrm>
            <a:off x="830107" y="92498"/>
            <a:ext cx="3211632" cy="1469607"/>
          </a:xfrm>
          <a:prstGeom prst="rect">
            <a:avLst/>
          </a:prstGeom>
        </p:spPr>
      </p:pic>
    </p:spTree>
    <p:extLst>
      <p:ext uri="{BB962C8B-B14F-4D97-AF65-F5344CB8AC3E}">
        <p14:creationId xmlns:p14="http://schemas.microsoft.com/office/powerpoint/2010/main" val="3832895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ítulo y Contenido">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4279BB"/>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12344301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ítulo y Contenido - 2 Columnas">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4279BB"/>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F7CA54-F8AF-3141-B351-4E4A0605AE1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6571963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Título y Contenido - 2 Subtítulos">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DAE39FE0-18D8-E344-AE64-9E904E4024A2}"/>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 name="Title 1">
            <a:extLst>
              <a:ext uri="{FF2B5EF4-FFF2-40B4-BE49-F238E27FC236}">
                <a16:creationId xmlns:a16="http://schemas.microsoft.com/office/drawing/2014/main" id="{A5B6D725-8808-ED48-9697-9E9AF6F006E8}"/>
              </a:ext>
            </a:extLst>
          </p:cNvPr>
          <p:cNvSpPr>
            <a:spLocks noGrp="1"/>
          </p:cNvSpPr>
          <p:nvPr>
            <p:ph type="title"/>
          </p:nvPr>
        </p:nvSpPr>
        <p:spPr>
          <a:xfrm>
            <a:off x="839788" y="365125"/>
            <a:ext cx="10515600" cy="1325563"/>
          </a:xfrm>
        </p:spPr>
        <p:txBody>
          <a:bodyPr/>
          <a:lstStyle>
            <a:lvl1pPr>
              <a:defRPr>
                <a:solidFill>
                  <a:srgbClr val="4279BB"/>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9311FED8-8D38-494B-9D67-00424FB1CC4F}"/>
              </a:ext>
            </a:extLst>
          </p:cNvPr>
          <p:cNvSpPr>
            <a:spLocks noGrp="1"/>
          </p:cNvSpPr>
          <p:nvPr>
            <p:ph type="body" idx="1"/>
          </p:nvPr>
        </p:nvSpPr>
        <p:spPr>
          <a:xfrm>
            <a:off x="839788" y="1681163"/>
            <a:ext cx="5157787" cy="823912"/>
          </a:xfrm>
        </p:spPr>
        <p:txBody>
          <a:bodyPr anchor="b"/>
          <a:lstStyle>
            <a:lvl1pPr marL="0" indent="0">
              <a:buNone/>
              <a:defRPr sz="2400" b="1">
                <a:solidFill>
                  <a:srgbClr val="4279B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1A9FD050-8171-6442-A10E-81E136EF84A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3B2A0F-BCB8-F449-A397-0123A6AA24D7}"/>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4279B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id="{0BD9CB4F-77C1-4B4C-9786-F3A91EEA8A2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reeform 8">
            <a:extLst>
              <a:ext uri="{FF2B5EF4-FFF2-40B4-BE49-F238E27FC236}">
                <a16:creationId xmlns:a16="http://schemas.microsoft.com/office/drawing/2014/main" id="{F229CF89-CFA5-B847-9D67-FD5BF2EA0619}"/>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30798420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ítulo, Contenido y Fotografía">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27D48FB-F0D9-884F-815F-2E4F33398619}"/>
              </a:ext>
            </a:extLst>
          </p:cNvPr>
          <p:cNvSpPr/>
          <p:nvPr userDrawn="1"/>
        </p:nvSpPr>
        <p:spPr>
          <a:xfrm>
            <a:off x="7144686" y="-56271"/>
            <a:ext cx="5122342" cy="7005711"/>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 name="Title 1">
            <a:extLst>
              <a:ext uri="{FF2B5EF4-FFF2-40B4-BE49-F238E27FC236}">
                <a16:creationId xmlns:a16="http://schemas.microsoft.com/office/drawing/2014/main" id="{D65BBF1B-53F4-7E47-AEEB-3031FA4E321C}"/>
              </a:ext>
            </a:extLst>
          </p:cNvPr>
          <p:cNvSpPr>
            <a:spLocks noGrp="1"/>
          </p:cNvSpPr>
          <p:nvPr>
            <p:ph type="title"/>
          </p:nvPr>
        </p:nvSpPr>
        <p:spPr>
          <a:xfrm>
            <a:off x="838201" y="365125"/>
            <a:ext cx="6034088" cy="1325563"/>
          </a:xfrm>
        </p:spPr>
        <p:txBody>
          <a:bodyPr/>
          <a:lstStyle>
            <a:lvl1pPr>
              <a:defRPr>
                <a:solidFill>
                  <a:srgbClr val="4279BB"/>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239DD4CA-775D-2845-82D8-4FD3A62FD47F}"/>
              </a:ext>
            </a:extLst>
          </p:cNvPr>
          <p:cNvSpPr>
            <a:spLocks noGrp="1"/>
          </p:cNvSpPr>
          <p:nvPr>
            <p:ph idx="1"/>
          </p:nvPr>
        </p:nvSpPr>
        <p:spPr>
          <a:xfrm>
            <a:off x="838200" y="1825625"/>
            <a:ext cx="603408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11">
            <a:extLst>
              <a:ext uri="{FF2B5EF4-FFF2-40B4-BE49-F238E27FC236}">
                <a16:creationId xmlns:a16="http://schemas.microsoft.com/office/drawing/2014/main" id="{161B3AD4-AD00-9B40-916B-1D1F9695DEDA}"/>
              </a:ext>
            </a:extLst>
          </p:cNvPr>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a:lstStyle/>
          <a:p>
            <a:endParaRPr lang="es-ES_tradnl" dirty="0"/>
          </a:p>
        </p:txBody>
      </p:sp>
    </p:spTree>
    <p:extLst>
      <p:ext uri="{BB962C8B-B14F-4D97-AF65-F5344CB8AC3E}">
        <p14:creationId xmlns:p14="http://schemas.microsoft.com/office/powerpoint/2010/main" val="25349606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ierr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1CBE74B8-7FEA-B947-95E1-179FCD7C7B6C}"/>
              </a:ext>
            </a:extLst>
          </p:cNvPr>
          <p:cNvSpPr/>
          <p:nvPr userDrawn="1"/>
        </p:nvSpPr>
        <p:spPr>
          <a:xfrm>
            <a:off x="-61437" y="-41952"/>
            <a:ext cx="12298576" cy="6123875"/>
          </a:xfrm>
          <a:custGeom>
            <a:avLst/>
            <a:gdLst>
              <a:gd name="connsiteX0" fmla="*/ 0 w 12196689"/>
              <a:gd name="connsiteY0" fmla="*/ 1294228 h 1294228"/>
              <a:gd name="connsiteX1" fmla="*/ 4656406 w 12196689"/>
              <a:gd name="connsiteY1" fmla="*/ 844062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4" fmla="*/ 0 w 12196689"/>
              <a:gd name="connsiteY4" fmla="*/ 1294228 h 1312036"/>
              <a:gd name="connsiteX0" fmla="*/ 0 w 12196689"/>
              <a:gd name="connsiteY0" fmla="*/ 1294228 h 1559433"/>
              <a:gd name="connsiteX1" fmla="*/ 3601329 w 12196689"/>
              <a:gd name="connsiteY1" fmla="*/ 787791 h 1559433"/>
              <a:gd name="connsiteX2" fmla="*/ 8412480 w 12196689"/>
              <a:gd name="connsiteY2" fmla="*/ 1294227 h 1559433"/>
              <a:gd name="connsiteX3" fmla="*/ 12196689 w 12196689"/>
              <a:gd name="connsiteY3" fmla="*/ 0 h 1559433"/>
              <a:gd name="connsiteX4" fmla="*/ 0 w 12196689"/>
              <a:gd name="connsiteY4" fmla="*/ 1294228 h 1559433"/>
              <a:gd name="connsiteX0" fmla="*/ 0 w 12196689"/>
              <a:gd name="connsiteY0" fmla="*/ 1294228 h 1960531"/>
              <a:gd name="connsiteX1" fmla="*/ 3601329 w 12196689"/>
              <a:gd name="connsiteY1" fmla="*/ 787791 h 1960531"/>
              <a:gd name="connsiteX2" fmla="*/ 8412480 w 12196689"/>
              <a:gd name="connsiteY2" fmla="*/ 1294227 h 1960531"/>
              <a:gd name="connsiteX3" fmla="*/ 12196689 w 12196689"/>
              <a:gd name="connsiteY3" fmla="*/ 0 h 1960531"/>
              <a:gd name="connsiteX4" fmla="*/ 0 w 12196689"/>
              <a:gd name="connsiteY4" fmla="*/ 1294228 h 1960531"/>
              <a:gd name="connsiteX0" fmla="*/ 397070 w 12844687"/>
              <a:gd name="connsiteY0" fmla="*/ 1296595 h 1734128"/>
              <a:gd name="connsiteX1" fmla="*/ 3998399 w 12844687"/>
              <a:gd name="connsiteY1" fmla="*/ 790158 h 1734128"/>
              <a:gd name="connsiteX2" fmla="*/ 8809550 w 12844687"/>
              <a:gd name="connsiteY2" fmla="*/ 1296594 h 1734128"/>
              <a:gd name="connsiteX3" fmla="*/ 12593759 w 12844687"/>
              <a:gd name="connsiteY3" fmla="*/ 2367 h 1734128"/>
              <a:gd name="connsiteX4" fmla="*/ 1466214 w 12844687"/>
              <a:gd name="connsiteY4" fmla="*/ 1676423 h 1734128"/>
              <a:gd name="connsiteX5" fmla="*/ 397070 w 12844687"/>
              <a:gd name="connsiteY5" fmla="*/ 1296595 h 1734128"/>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205161 w 12652778"/>
              <a:gd name="connsiteY0" fmla="*/ 1296595 h 2815906"/>
              <a:gd name="connsiteX1" fmla="*/ 3806490 w 12652778"/>
              <a:gd name="connsiteY1" fmla="*/ 790158 h 2815906"/>
              <a:gd name="connsiteX2" fmla="*/ 8617641 w 12652778"/>
              <a:gd name="connsiteY2" fmla="*/ 1296594 h 2815906"/>
              <a:gd name="connsiteX3" fmla="*/ 12401850 w 12652778"/>
              <a:gd name="connsiteY3" fmla="*/ 2367 h 2815906"/>
              <a:gd name="connsiteX4" fmla="*/ 148890 w 12652778"/>
              <a:gd name="connsiteY4" fmla="*/ 2815906 h 2815906"/>
              <a:gd name="connsiteX5" fmla="*/ 205161 w 12652778"/>
              <a:gd name="connsiteY5" fmla="*/ 1296595 h 2815906"/>
              <a:gd name="connsiteX0" fmla="*/ 205161 w 12422576"/>
              <a:gd name="connsiteY0" fmla="*/ 1325693 h 2845004"/>
              <a:gd name="connsiteX1" fmla="*/ 3806490 w 12422576"/>
              <a:gd name="connsiteY1" fmla="*/ 819256 h 2845004"/>
              <a:gd name="connsiteX2" fmla="*/ 8617641 w 12422576"/>
              <a:gd name="connsiteY2" fmla="*/ 1325692 h 2845004"/>
              <a:gd name="connsiteX3" fmla="*/ 12401850 w 12422576"/>
              <a:gd name="connsiteY3" fmla="*/ 31465 h 2845004"/>
              <a:gd name="connsiteX4" fmla="*/ 9644582 w 12422576"/>
              <a:gd name="connsiteY4" fmla="*/ 608241 h 2845004"/>
              <a:gd name="connsiteX5" fmla="*/ 148890 w 12422576"/>
              <a:gd name="connsiteY5" fmla="*/ 2845004 h 2845004"/>
              <a:gd name="connsiteX6" fmla="*/ 205161 w 12422576"/>
              <a:gd name="connsiteY6" fmla="*/ 1325693 h 2845004"/>
              <a:gd name="connsiteX0" fmla="*/ 205161 w 13268544"/>
              <a:gd name="connsiteY0" fmla="*/ 1298414 h 3013168"/>
              <a:gd name="connsiteX1" fmla="*/ 3806490 w 13268544"/>
              <a:gd name="connsiteY1" fmla="*/ 791977 h 3013168"/>
              <a:gd name="connsiteX2" fmla="*/ 8617641 w 13268544"/>
              <a:gd name="connsiteY2" fmla="*/ 1298413 h 3013168"/>
              <a:gd name="connsiteX3" fmla="*/ 12401850 w 13268544"/>
              <a:gd name="connsiteY3" fmla="*/ 4186 h 3013168"/>
              <a:gd name="connsiteX4" fmla="*/ 12289308 w 13268544"/>
              <a:gd name="connsiteY4" fmla="*/ 2831793 h 3013168"/>
              <a:gd name="connsiteX5" fmla="*/ 148890 w 13268544"/>
              <a:gd name="connsiteY5" fmla="*/ 2817725 h 3013168"/>
              <a:gd name="connsiteX6" fmla="*/ 205161 w 13268544"/>
              <a:gd name="connsiteY6" fmla="*/ 1298414 h 3013168"/>
              <a:gd name="connsiteX0" fmla="*/ 205161 w 13268544"/>
              <a:gd name="connsiteY0" fmla="*/ 1298414 h 2833416"/>
              <a:gd name="connsiteX1" fmla="*/ 3806490 w 13268544"/>
              <a:gd name="connsiteY1" fmla="*/ 791977 h 2833416"/>
              <a:gd name="connsiteX2" fmla="*/ 8617641 w 13268544"/>
              <a:gd name="connsiteY2" fmla="*/ 1298413 h 2833416"/>
              <a:gd name="connsiteX3" fmla="*/ 12401850 w 13268544"/>
              <a:gd name="connsiteY3" fmla="*/ 4186 h 2833416"/>
              <a:gd name="connsiteX4" fmla="*/ 12289308 w 13268544"/>
              <a:gd name="connsiteY4" fmla="*/ 2831793 h 2833416"/>
              <a:gd name="connsiteX5" fmla="*/ 148890 w 13268544"/>
              <a:gd name="connsiteY5" fmla="*/ 2817725 h 2833416"/>
              <a:gd name="connsiteX6" fmla="*/ 205161 w 13268544"/>
              <a:gd name="connsiteY6" fmla="*/ 1298414 h 2833416"/>
              <a:gd name="connsiteX0" fmla="*/ 205161 w 12455332"/>
              <a:gd name="connsiteY0" fmla="*/ 1299228 h 2834230"/>
              <a:gd name="connsiteX1" fmla="*/ 3806490 w 12455332"/>
              <a:gd name="connsiteY1" fmla="*/ 792791 h 2834230"/>
              <a:gd name="connsiteX2" fmla="*/ 8617641 w 12455332"/>
              <a:gd name="connsiteY2" fmla="*/ 1299227 h 2834230"/>
              <a:gd name="connsiteX3" fmla="*/ 12401850 w 12455332"/>
              <a:gd name="connsiteY3" fmla="*/ 5000 h 2834230"/>
              <a:gd name="connsiteX4" fmla="*/ 12289308 w 12455332"/>
              <a:gd name="connsiteY4" fmla="*/ 2832607 h 2834230"/>
              <a:gd name="connsiteX5" fmla="*/ 148890 w 12455332"/>
              <a:gd name="connsiteY5" fmla="*/ 2818539 h 2834230"/>
              <a:gd name="connsiteX6" fmla="*/ 205161 w 12455332"/>
              <a:gd name="connsiteY6" fmla="*/ 1299228 h 2834230"/>
              <a:gd name="connsiteX0" fmla="*/ 205161 w 12478986"/>
              <a:gd name="connsiteY0" fmla="*/ 1299133 h 2876000"/>
              <a:gd name="connsiteX1" fmla="*/ 3806490 w 12478986"/>
              <a:gd name="connsiteY1" fmla="*/ 792696 h 2876000"/>
              <a:gd name="connsiteX2" fmla="*/ 8617641 w 12478986"/>
              <a:gd name="connsiteY2" fmla="*/ 1299132 h 2876000"/>
              <a:gd name="connsiteX3" fmla="*/ 12401850 w 12478986"/>
              <a:gd name="connsiteY3" fmla="*/ 4905 h 2876000"/>
              <a:gd name="connsiteX4" fmla="*/ 12415918 w 12478986"/>
              <a:gd name="connsiteY4" fmla="*/ 2874715 h 2876000"/>
              <a:gd name="connsiteX5" fmla="*/ 148890 w 12478986"/>
              <a:gd name="connsiteY5" fmla="*/ 2818444 h 2876000"/>
              <a:gd name="connsiteX6" fmla="*/ 205161 w 12478986"/>
              <a:gd name="connsiteY6" fmla="*/ 1299133 h 2876000"/>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44053"/>
              <a:gd name="connsiteY0" fmla="*/ 1294228 h 2843166"/>
              <a:gd name="connsiteX1" fmla="*/ 3806490 w 12444053"/>
              <a:gd name="connsiteY1" fmla="*/ 787791 h 2843166"/>
              <a:gd name="connsiteX2" fmla="*/ 8617641 w 12444053"/>
              <a:gd name="connsiteY2" fmla="*/ 1294227 h 2843166"/>
              <a:gd name="connsiteX3" fmla="*/ 12401850 w 12444053"/>
              <a:gd name="connsiteY3" fmla="*/ 0 h 2843166"/>
              <a:gd name="connsiteX4" fmla="*/ 12444053 w 12444053"/>
              <a:gd name="connsiteY4" fmla="*/ 2841674 h 2843166"/>
              <a:gd name="connsiteX5" fmla="*/ 148890 w 12444053"/>
              <a:gd name="connsiteY5" fmla="*/ 2813539 h 2843166"/>
              <a:gd name="connsiteX6" fmla="*/ 205161 w 12444053"/>
              <a:gd name="connsiteY6" fmla="*/ 1294228 h 2843166"/>
              <a:gd name="connsiteX0" fmla="*/ 205161 w 12411396"/>
              <a:gd name="connsiteY0" fmla="*/ 1294228 h 2826992"/>
              <a:gd name="connsiteX1" fmla="*/ 3806490 w 12411396"/>
              <a:gd name="connsiteY1" fmla="*/ 787791 h 2826992"/>
              <a:gd name="connsiteX2" fmla="*/ 8617641 w 12411396"/>
              <a:gd name="connsiteY2" fmla="*/ 1294227 h 2826992"/>
              <a:gd name="connsiteX3" fmla="*/ 12401850 w 12411396"/>
              <a:gd name="connsiteY3" fmla="*/ 0 h 2826992"/>
              <a:gd name="connsiteX4" fmla="*/ 12411396 w 12411396"/>
              <a:gd name="connsiteY4" fmla="*/ 2825346 h 2826992"/>
              <a:gd name="connsiteX5" fmla="*/ 148890 w 12411396"/>
              <a:gd name="connsiteY5" fmla="*/ 2813539 h 2826992"/>
              <a:gd name="connsiteX6" fmla="*/ 205161 w 12411396"/>
              <a:gd name="connsiteY6" fmla="*/ 1294228 h 2826992"/>
              <a:gd name="connsiteX0" fmla="*/ 205161 w 12411396"/>
              <a:gd name="connsiteY0" fmla="*/ 1294228 h 2825346"/>
              <a:gd name="connsiteX1" fmla="*/ 3806490 w 12411396"/>
              <a:gd name="connsiteY1" fmla="*/ 787791 h 2825346"/>
              <a:gd name="connsiteX2" fmla="*/ 8617641 w 12411396"/>
              <a:gd name="connsiteY2" fmla="*/ 1294227 h 2825346"/>
              <a:gd name="connsiteX3" fmla="*/ 12401850 w 12411396"/>
              <a:gd name="connsiteY3" fmla="*/ 0 h 2825346"/>
              <a:gd name="connsiteX4" fmla="*/ 12411396 w 12411396"/>
              <a:gd name="connsiteY4" fmla="*/ 2825346 h 2825346"/>
              <a:gd name="connsiteX5" fmla="*/ 148890 w 12411396"/>
              <a:gd name="connsiteY5" fmla="*/ 2813539 h 2825346"/>
              <a:gd name="connsiteX6" fmla="*/ 205161 w 12411396"/>
              <a:gd name="connsiteY6" fmla="*/ 1294228 h 2825346"/>
              <a:gd name="connsiteX0" fmla="*/ 56798 w 12263033"/>
              <a:gd name="connsiteY0" fmla="*/ 1294228 h 2825346"/>
              <a:gd name="connsiteX1" fmla="*/ 3658127 w 12263033"/>
              <a:gd name="connsiteY1" fmla="*/ 787791 h 2825346"/>
              <a:gd name="connsiteX2" fmla="*/ 8469278 w 12263033"/>
              <a:gd name="connsiteY2" fmla="*/ 1294227 h 2825346"/>
              <a:gd name="connsiteX3" fmla="*/ 12253487 w 12263033"/>
              <a:gd name="connsiteY3" fmla="*/ 0 h 2825346"/>
              <a:gd name="connsiteX4" fmla="*/ 12263033 w 12263033"/>
              <a:gd name="connsiteY4" fmla="*/ 2825346 h 2825346"/>
              <a:gd name="connsiteX5" fmla="*/ 527 w 12263033"/>
              <a:gd name="connsiteY5" fmla="*/ 2813539 h 2825346"/>
              <a:gd name="connsiteX6" fmla="*/ 56798 w 12263033"/>
              <a:gd name="connsiteY6" fmla="*/ 1294228 h 2825346"/>
              <a:gd name="connsiteX0" fmla="*/ 16702 w 12263758"/>
              <a:gd name="connsiteY0" fmla="*/ 1310556 h 2825346"/>
              <a:gd name="connsiteX1" fmla="*/ 3658852 w 12263758"/>
              <a:gd name="connsiteY1" fmla="*/ 787791 h 2825346"/>
              <a:gd name="connsiteX2" fmla="*/ 8470003 w 12263758"/>
              <a:gd name="connsiteY2" fmla="*/ 1294227 h 2825346"/>
              <a:gd name="connsiteX3" fmla="*/ 12254212 w 12263758"/>
              <a:gd name="connsiteY3" fmla="*/ 0 h 2825346"/>
              <a:gd name="connsiteX4" fmla="*/ 12263758 w 12263758"/>
              <a:gd name="connsiteY4" fmla="*/ 2825346 h 2825346"/>
              <a:gd name="connsiteX5" fmla="*/ 1252 w 12263758"/>
              <a:gd name="connsiteY5" fmla="*/ 2813539 h 2825346"/>
              <a:gd name="connsiteX6" fmla="*/ 16702 w 12263758"/>
              <a:gd name="connsiteY6" fmla="*/ 1310556 h 2825346"/>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9043 w 12247056"/>
              <a:gd name="connsiteY5" fmla="*/ 2829868 h 2829868"/>
              <a:gd name="connsiteX6" fmla="*/ 0 w 12247056"/>
              <a:gd name="connsiteY6" fmla="*/ 1310556 h 2829868"/>
              <a:gd name="connsiteX0" fmla="*/ 1938 w 12248994"/>
              <a:gd name="connsiteY0" fmla="*/ 1310556 h 2829868"/>
              <a:gd name="connsiteX1" fmla="*/ 3644088 w 12248994"/>
              <a:gd name="connsiteY1" fmla="*/ 787791 h 2829868"/>
              <a:gd name="connsiteX2" fmla="*/ 8455239 w 12248994"/>
              <a:gd name="connsiteY2" fmla="*/ 1294227 h 2829868"/>
              <a:gd name="connsiteX3" fmla="*/ 12239448 w 12248994"/>
              <a:gd name="connsiteY3" fmla="*/ 0 h 2829868"/>
              <a:gd name="connsiteX4" fmla="*/ 12248994 w 12248994"/>
              <a:gd name="connsiteY4" fmla="*/ 2825346 h 2829868"/>
              <a:gd name="connsiteX5" fmla="*/ 2817 w 12248994"/>
              <a:gd name="connsiteY5" fmla="*/ 2829868 h 2829868"/>
              <a:gd name="connsiteX6" fmla="*/ 1938 w 12248994"/>
              <a:gd name="connsiteY6" fmla="*/ 1310556 h 2829868"/>
              <a:gd name="connsiteX0" fmla="*/ 5555 w 12252611"/>
              <a:gd name="connsiteY0" fmla="*/ 1310556 h 2829868"/>
              <a:gd name="connsiteX1" fmla="*/ 3647705 w 12252611"/>
              <a:gd name="connsiteY1" fmla="*/ 787791 h 2829868"/>
              <a:gd name="connsiteX2" fmla="*/ 8458856 w 12252611"/>
              <a:gd name="connsiteY2" fmla="*/ 1294227 h 2829868"/>
              <a:gd name="connsiteX3" fmla="*/ 12243065 w 12252611"/>
              <a:gd name="connsiteY3" fmla="*/ 0 h 2829868"/>
              <a:gd name="connsiteX4" fmla="*/ 12252611 w 12252611"/>
              <a:gd name="connsiteY4" fmla="*/ 2825346 h 2829868"/>
              <a:gd name="connsiteX5" fmla="*/ 6434 w 12252611"/>
              <a:gd name="connsiteY5" fmla="*/ 2829868 h 2829868"/>
              <a:gd name="connsiteX6" fmla="*/ 5555 w 12252611"/>
              <a:gd name="connsiteY6" fmla="*/ 1310556 h 2829868"/>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879 w 12247056"/>
              <a:gd name="connsiteY5" fmla="*/ 2829868 h 2829868"/>
              <a:gd name="connsiteX6" fmla="*/ 0 w 12247056"/>
              <a:gd name="connsiteY6" fmla="*/ 1310556 h 2829868"/>
              <a:gd name="connsiteX0" fmla="*/ 15449 w 12262505"/>
              <a:gd name="connsiteY0" fmla="*/ 5530723 h 7045513"/>
              <a:gd name="connsiteX1" fmla="*/ 3657599 w 12262505"/>
              <a:gd name="connsiteY1" fmla="*/ 5007958 h 7045513"/>
              <a:gd name="connsiteX2" fmla="*/ 8468750 w 12262505"/>
              <a:gd name="connsiteY2" fmla="*/ 5514394 h 7045513"/>
              <a:gd name="connsiteX3" fmla="*/ 12252959 w 12262505"/>
              <a:gd name="connsiteY3" fmla="*/ 4220167 h 7045513"/>
              <a:gd name="connsiteX4" fmla="*/ 12262505 w 12262505"/>
              <a:gd name="connsiteY4" fmla="*/ 7045513 h 7045513"/>
              <a:gd name="connsiteX5" fmla="*/ 0 w 12262505"/>
              <a:gd name="connsiteY5" fmla="*/ 77735 h 7045513"/>
              <a:gd name="connsiteX6" fmla="*/ 15449 w 12262505"/>
              <a:gd name="connsiteY6" fmla="*/ 5530723 h 7045513"/>
              <a:gd name="connsiteX0" fmla="*/ 15449 w 12278834"/>
              <a:gd name="connsiteY0" fmla="*/ 5532908 h 5555121"/>
              <a:gd name="connsiteX1" fmla="*/ 3657599 w 12278834"/>
              <a:gd name="connsiteY1" fmla="*/ 5010143 h 5555121"/>
              <a:gd name="connsiteX2" fmla="*/ 8468750 w 12278834"/>
              <a:gd name="connsiteY2" fmla="*/ 5516579 h 5555121"/>
              <a:gd name="connsiteX3" fmla="*/ 12252959 w 12278834"/>
              <a:gd name="connsiteY3" fmla="*/ 4222352 h 5555121"/>
              <a:gd name="connsiteX4" fmla="*/ 12278834 w 12278834"/>
              <a:gd name="connsiteY4" fmla="*/ 91727 h 5555121"/>
              <a:gd name="connsiteX5" fmla="*/ 0 w 12278834"/>
              <a:gd name="connsiteY5" fmla="*/ 79920 h 5555121"/>
              <a:gd name="connsiteX6" fmla="*/ 15449 w 12278834"/>
              <a:gd name="connsiteY6" fmla="*/ 5532908 h 5555121"/>
              <a:gd name="connsiteX0" fmla="*/ 15449 w 12279342"/>
              <a:gd name="connsiteY0" fmla="*/ 5530724 h 5552937"/>
              <a:gd name="connsiteX1" fmla="*/ 3657599 w 12279342"/>
              <a:gd name="connsiteY1" fmla="*/ 5007959 h 5552937"/>
              <a:gd name="connsiteX2" fmla="*/ 8468750 w 12279342"/>
              <a:gd name="connsiteY2" fmla="*/ 5514395 h 5552937"/>
              <a:gd name="connsiteX3" fmla="*/ 12252959 w 12279342"/>
              <a:gd name="connsiteY3" fmla="*/ 4220168 h 5552937"/>
              <a:gd name="connsiteX4" fmla="*/ 12278834 w 12279342"/>
              <a:gd name="connsiteY4" fmla="*/ 89543 h 5552937"/>
              <a:gd name="connsiteX5" fmla="*/ 0 w 12279342"/>
              <a:gd name="connsiteY5" fmla="*/ 77736 h 5552937"/>
              <a:gd name="connsiteX6" fmla="*/ 15449 w 12279342"/>
              <a:gd name="connsiteY6" fmla="*/ 5530724 h 5552937"/>
              <a:gd name="connsiteX0" fmla="*/ 15449 w 12279342"/>
              <a:gd name="connsiteY0" fmla="*/ 6094324 h 6116537"/>
              <a:gd name="connsiteX1" fmla="*/ 3657599 w 12279342"/>
              <a:gd name="connsiteY1" fmla="*/ 5571559 h 6116537"/>
              <a:gd name="connsiteX2" fmla="*/ 8468750 w 12279342"/>
              <a:gd name="connsiteY2" fmla="*/ 6077995 h 6116537"/>
              <a:gd name="connsiteX3" fmla="*/ 12252959 w 12279342"/>
              <a:gd name="connsiteY3" fmla="*/ 4783768 h 6116537"/>
              <a:gd name="connsiteX4" fmla="*/ 12278834 w 12279342"/>
              <a:gd name="connsiteY4" fmla="*/ 0 h 6116537"/>
              <a:gd name="connsiteX5" fmla="*/ 0 w 12279342"/>
              <a:gd name="connsiteY5" fmla="*/ 641336 h 6116537"/>
              <a:gd name="connsiteX6" fmla="*/ 15449 w 12279342"/>
              <a:gd name="connsiteY6" fmla="*/ 6094324 h 6116537"/>
              <a:gd name="connsiteX0" fmla="*/ 15449 w 12279342"/>
              <a:gd name="connsiteY0" fmla="*/ 6094324 h 6125261"/>
              <a:gd name="connsiteX1" fmla="*/ 3657599 w 12279342"/>
              <a:gd name="connsiteY1" fmla="*/ 5571559 h 6125261"/>
              <a:gd name="connsiteX2" fmla="*/ 8468750 w 12279342"/>
              <a:gd name="connsiteY2" fmla="*/ 6077995 h 6125261"/>
              <a:gd name="connsiteX3" fmla="*/ 12252959 w 12279342"/>
              <a:gd name="connsiteY3" fmla="*/ 4783768 h 6125261"/>
              <a:gd name="connsiteX4" fmla="*/ 12278834 w 12279342"/>
              <a:gd name="connsiteY4" fmla="*/ 0 h 6125261"/>
              <a:gd name="connsiteX5" fmla="*/ 0 w 12279342"/>
              <a:gd name="connsiteY5" fmla="*/ 641336 h 6125261"/>
              <a:gd name="connsiteX6" fmla="*/ 15449 w 12279342"/>
              <a:gd name="connsiteY6" fmla="*/ 6094324 h 6125261"/>
              <a:gd name="connsiteX0" fmla="*/ 31778 w 12295671"/>
              <a:gd name="connsiteY0" fmla="*/ 6122459 h 6149807"/>
              <a:gd name="connsiteX1" fmla="*/ 3673928 w 12295671"/>
              <a:gd name="connsiteY1" fmla="*/ 5599694 h 6149807"/>
              <a:gd name="connsiteX2" fmla="*/ 8485079 w 12295671"/>
              <a:gd name="connsiteY2" fmla="*/ 6106130 h 6149807"/>
              <a:gd name="connsiteX3" fmla="*/ 12269288 w 12295671"/>
              <a:gd name="connsiteY3" fmla="*/ 4811903 h 6149807"/>
              <a:gd name="connsiteX4" fmla="*/ 12295163 w 12295671"/>
              <a:gd name="connsiteY4" fmla="*/ 28135 h 6149807"/>
              <a:gd name="connsiteX5" fmla="*/ 0 w 12295671"/>
              <a:gd name="connsiteY5" fmla="*/ 0 h 6149807"/>
              <a:gd name="connsiteX6" fmla="*/ 31778 w 12295671"/>
              <a:gd name="connsiteY6" fmla="*/ 6122459 h 6149807"/>
              <a:gd name="connsiteX0" fmla="*/ 34683 w 12298576"/>
              <a:gd name="connsiteY0" fmla="*/ 6122459 h 6149731"/>
              <a:gd name="connsiteX1" fmla="*/ 3676833 w 12298576"/>
              <a:gd name="connsiteY1" fmla="*/ 5599694 h 6149731"/>
              <a:gd name="connsiteX2" fmla="*/ 8487984 w 12298576"/>
              <a:gd name="connsiteY2" fmla="*/ 6106130 h 6149731"/>
              <a:gd name="connsiteX3" fmla="*/ 12272193 w 12298576"/>
              <a:gd name="connsiteY3" fmla="*/ 4811903 h 6149731"/>
              <a:gd name="connsiteX4" fmla="*/ 12298068 w 12298576"/>
              <a:gd name="connsiteY4" fmla="*/ 28135 h 6149731"/>
              <a:gd name="connsiteX5" fmla="*/ 2905 w 12298576"/>
              <a:gd name="connsiteY5" fmla="*/ 0 h 6149731"/>
              <a:gd name="connsiteX6" fmla="*/ 34683 w 12298576"/>
              <a:gd name="connsiteY6" fmla="*/ 6122459 h 6149731"/>
              <a:gd name="connsiteX0" fmla="*/ 34683 w 12298576"/>
              <a:gd name="connsiteY0" fmla="*/ 6122459 h 6149731"/>
              <a:gd name="connsiteX1" fmla="*/ 3676833 w 12298576"/>
              <a:gd name="connsiteY1" fmla="*/ 5599694 h 6149731"/>
              <a:gd name="connsiteX2" fmla="*/ 8487984 w 12298576"/>
              <a:gd name="connsiteY2" fmla="*/ 6106130 h 6149731"/>
              <a:gd name="connsiteX3" fmla="*/ 12272193 w 12298576"/>
              <a:gd name="connsiteY3" fmla="*/ 4811903 h 6149731"/>
              <a:gd name="connsiteX4" fmla="*/ 12298068 w 12298576"/>
              <a:gd name="connsiteY4" fmla="*/ 28135 h 6149731"/>
              <a:gd name="connsiteX5" fmla="*/ 2905 w 12298576"/>
              <a:gd name="connsiteY5" fmla="*/ 0 h 6149731"/>
              <a:gd name="connsiteX6" fmla="*/ 34683 w 12298576"/>
              <a:gd name="connsiteY6" fmla="*/ 6122459 h 6149731"/>
              <a:gd name="connsiteX0" fmla="*/ 34683 w 12298576"/>
              <a:gd name="connsiteY0" fmla="*/ 6122459 h 6123875"/>
              <a:gd name="connsiteX1" fmla="*/ 3676833 w 12298576"/>
              <a:gd name="connsiteY1" fmla="*/ 5599694 h 6123875"/>
              <a:gd name="connsiteX2" fmla="*/ 8487984 w 12298576"/>
              <a:gd name="connsiteY2" fmla="*/ 6106130 h 6123875"/>
              <a:gd name="connsiteX3" fmla="*/ 12272193 w 12298576"/>
              <a:gd name="connsiteY3" fmla="*/ 4811903 h 6123875"/>
              <a:gd name="connsiteX4" fmla="*/ 12298068 w 12298576"/>
              <a:gd name="connsiteY4" fmla="*/ 28135 h 6123875"/>
              <a:gd name="connsiteX5" fmla="*/ 2905 w 12298576"/>
              <a:gd name="connsiteY5" fmla="*/ 0 h 6123875"/>
              <a:gd name="connsiteX6" fmla="*/ 34683 w 12298576"/>
              <a:gd name="connsiteY6" fmla="*/ 6122459 h 612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8576" h="6123875">
                <a:moveTo>
                  <a:pt x="34683" y="6122459"/>
                </a:moveTo>
                <a:cubicBezTo>
                  <a:pt x="1248022" y="5797730"/>
                  <a:pt x="2267950" y="5602416"/>
                  <a:pt x="3676833" y="5599694"/>
                </a:cubicBezTo>
                <a:cubicBezTo>
                  <a:pt x="5085717" y="5596973"/>
                  <a:pt x="7055424" y="6237428"/>
                  <a:pt x="8487984" y="6106130"/>
                </a:cubicBezTo>
                <a:cubicBezTo>
                  <a:pt x="9920544" y="5974832"/>
                  <a:pt x="12101036" y="4931478"/>
                  <a:pt x="12272193" y="4811903"/>
                </a:cubicBezTo>
                <a:cubicBezTo>
                  <a:pt x="12274537" y="4105002"/>
                  <a:pt x="12302674" y="1112938"/>
                  <a:pt x="12298068" y="28135"/>
                </a:cubicBezTo>
                <a:lnTo>
                  <a:pt x="2905" y="0"/>
                </a:lnTo>
                <a:cubicBezTo>
                  <a:pt x="-12293" y="1135005"/>
                  <a:pt x="37195" y="5617027"/>
                  <a:pt x="34683" y="6122459"/>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2" name="Title 1">
            <a:extLst>
              <a:ext uri="{FF2B5EF4-FFF2-40B4-BE49-F238E27FC236}">
                <a16:creationId xmlns:a16="http://schemas.microsoft.com/office/drawing/2014/main" id="{4A1EF435-1E90-124A-B476-04F9D01663DF}"/>
              </a:ext>
            </a:extLst>
          </p:cNvPr>
          <p:cNvSpPr>
            <a:spLocks noGrp="1"/>
          </p:cNvSpPr>
          <p:nvPr>
            <p:ph type="title" hasCustomPrompt="1"/>
          </p:nvPr>
        </p:nvSpPr>
        <p:spPr>
          <a:xfrm>
            <a:off x="831850" y="1637413"/>
            <a:ext cx="10515600" cy="1457768"/>
          </a:xfrm>
        </p:spPr>
        <p:txBody>
          <a:bodyPr anchor="b">
            <a:normAutofit/>
          </a:bodyPr>
          <a:lstStyle>
            <a:lvl1pPr>
              <a:defRPr sz="3200">
                <a:solidFill>
                  <a:schemeClr val="bg1"/>
                </a:solidFill>
              </a:defRPr>
            </a:lvl1pPr>
          </a:lstStyle>
          <a:p>
            <a:r>
              <a:rPr lang="en-US" dirty="0" err="1"/>
              <a:t>Nombre</a:t>
            </a:r>
            <a:r>
              <a:rPr lang="en-US" dirty="0"/>
              <a:t> </a:t>
            </a:r>
          </a:p>
        </p:txBody>
      </p:sp>
      <p:sp>
        <p:nvSpPr>
          <p:cNvPr id="3" name="Text Placeholder 2">
            <a:extLst>
              <a:ext uri="{FF2B5EF4-FFF2-40B4-BE49-F238E27FC236}">
                <a16:creationId xmlns:a16="http://schemas.microsoft.com/office/drawing/2014/main" id="{79BB89C8-C1A4-B041-BE52-3D48DC18E168}"/>
              </a:ext>
            </a:extLst>
          </p:cNvPr>
          <p:cNvSpPr>
            <a:spLocks noGrp="1"/>
          </p:cNvSpPr>
          <p:nvPr>
            <p:ph type="body" idx="1" hasCustomPrompt="1"/>
          </p:nvPr>
        </p:nvSpPr>
        <p:spPr>
          <a:xfrm>
            <a:off x="831850" y="6351814"/>
            <a:ext cx="3413579" cy="286651"/>
          </a:xfrm>
        </p:spPr>
        <p:txBody>
          <a:bodyPr/>
          <a:lstStyle>
            <a:lvl1pPr marL="0" indent="0">
              <a:buNone/>
              <a:defRPr sz="2400" b="0" i="0">
                <a:solidFill>
                  <a:srgbClr val="4279BB"/>
                </a:solidFill>
                <a:latin typeface="Barlow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www.uci.ac.cr</a:t>
            </a:r>
            <a:endParaRPr lang="en-US" dirty="0"/>
          </a:p>
        </p:txBody>
      </p:sp>
      <p:sp>
        <p:nvSpPr>
          <p:cNvPr id="7" name="Text Placeholder 2">
            <a:extLst>
              <a:ext uri="{FF2B5EF4-FFF2-40B4-BE49-F238E27FC236}">
                <a16:creationId xmlns:a16="http://schemas.microsoft.com/office/drawing/2014/main" id="{67A94FB1-3E87-CF44-98E6-AFED63B94A68}"/>
              </a:ext>
            </a:extLst>
          </p:cNvPr>
          <p:cNvSpPr>
            <a:spLocks noGrp="1"/>
          </p:cNvSpPr>
          <p:nvPr>
            <p:ph type="body" idx="11" hasCustomPrompt="1"/>
          </p:nvPr>
        </p:nvSpPr>
        <p:spPr>
          <a:xfrm>
            <a:off x="7478486" y="6081923"/>
            <a:ext cx="4114800" cy="556542"/>
          </a:xfrm>
        </p:spPr>
        <p:txBody>
          <a:bodyPr>
            <a:noAutofit/>
          </a:bodyPr>
          <a:lstStyle>
            <a:lvl1pPr marL="0" indent="0" algn="r">
              <a:buNone/>
              <a:defRPr sz="2000" b="1" i="0">
                <a:solidFill>
                  <a:srgbClr val="4279BB"/>
                </a:solidFill>
                <a:latin typeface="Barlow SemiBold"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Promoviendo</a:t>
            </a:r>
            <a:r>
              <a:rPr lang="en-US" dirty="0"/>
              <a:t> el </a:t>
            </a:r>
            <a:r>
              <a:rPr lang="en-US" dirty="0" err="1"/>
              <a:t>desarrollo</a:t>
            </a:r>
            <a:r>
              <a:rPr lang="en-US" dirty="0"/>
              <a:t> </a:t>
            </a:r>
            <a:r>
              <a:rPr lang="en-US" dirty="0" err="1"/>
              <a:t>regenerativo</a:t>
            </a:r>
            <a:r>
              <a:rPr lang="en-US" dirty="0"/>
              <a:t> para el </a:t>
            </a:r>
            <a:r>
              <a:rPr lang="en-US" dirty="0" err="1"/>
              <a:t>bienestar</a:t>
            </a:r>
            <a:endParaRPr lang="en-US" dirty="0"/>
          </a:p>
        </p:txBody>
      </p:sp>
      <p:sp>
        <p:nvSpPr>
          <p:cNvPr id="10" name="Text Placeholder 9">
            <a:extLst>
              <a:ext uri="{FF2B5EF4-FFF2-40B4-BE49-F238E27FC236}">
                <a16:creationId xmlns:a16="http://schemas.microsoft.com/office/drawing/2014/main" id="{F315162D-96C4-BB43-93D5-E3FCD1035B1F}"/>
              </a:ext>
            </a:extLst>
          </p:cNvPr>
          <p:cNvSpPr>
            <a:spLocks noGrp="1"/>
          </p:cNvSpPr>
          <p:nvPr>
            <p:ph type="body" sz="quarter" idx="12" hasCustomPrompt="1"/>
          </p:nvPr>
        </p:nvSpPr>
        <p:spPr>
          <a:xfrm>
            <a:off x="831850" y="3281363"/>
            <a:ext cx="10515600" cy="1143000"/>
          </a:xfrm>
        </p:spPr>
        <p:txBody>
          <a:bodyPr/>
          <a:lstStyle>
            <a:lvl1pPr marL="0" indent="0">
              <a:buNone/>
              <a:defRPr>
                <a:solidFill>
                  <a:schemeClr val="bg1"/>
                </a:solidFill>
              </a:defRPr>
            </a:lvl1pPr>
          </a:lstStyle>
          <a:p>
            <a:pPr lvl="0"/>
            <a:r>
              <a:rPr lang="en-US" dirty="0" err="1"/>
              <a:t>Información</a:t>
            </a:r>
            <a:r>
              <a:rPr lang="en-US" dirty="0"/>
              <a:t> de </a:t>
            </a:r>
            <a:r>
              <a:rPr lang="en-US" dirty="0" err="1"/>
              <a:t>contacto</a:t>
            </a:r>
            <a:endParaRPr lang="en-US" dirty="0"/>
          </a:p>
        </p:txBody>
      </p:sp>
      <p:pic>
        <p:nvPicPr>
          <p:cNvPr id="8" name="Picture 7">
            <a:extLst>
              <a:ext uri="{FF2B5EF4-FFF2-40B4-BE49-F238E27FC236}">
                <a16:creationId xmlns:a16="http://schemas.microsoft.com/office/drawing/2014/main" id="{42CCB668-9A55-8A41-B33F-0A67D76BB82A}"/>
              </a:ext>
            </a:extLst>
          </p:cNvPr>
          <p:cNvPicPr>
            <a:picLocks noChangeAspect="1"/>
          </p:cNvPicPr>
          <p:nvPr userDrawn="1"/>
        </p:nvPicPr>
        <p:blipFill>
          <a:blip r:embed="rId2"/>
          <a:stretch>
            <a:fillRect/>
          </a:stretch>
        </p:blipFill>
        <p:spPr>
          <a:xfrm>
            <a:off x="821315" y="56983"/>
            <a:ext cx="3211632" cy="1469607"/>
          </a:xfrm>
          <a:prstGeom prst="rect">
            <a:avLst/>
          </a:prstGeom>
        </p:spPr>
      </p:pic>
    </p:spTree>
    <p:extLst>
      <p:ext uri="{BB962C8B-B14F-4D97-AF65-F5344CB8AC3E}">
        <p14:creationId xmlns:p14="http://schemas.microsoft.com/office/powerpoint/2010/main" val="15400287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ción Anaranjada: Separador">
    <p:bg>
      <p:bgPr>
        <a:solidFill>
          <a:srgbClr val="EE9121"/>
        </a:solidFill>
        <a:effectLst/>
      </p:bgPr>
    </p:bg>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999E94D-06D3-E341-8621-045E011C3BFB}"/>
              </a:ext>
            </a:extLst>
          </p:cNvPr>
          <p:cNvSpPr>
            <a:spLocks noGrp="1"/>
          </p:cNvSpPr>
          <p:nvPr>
            <p:ph type="pic" sz="quarter" idx="13"/>
          </p:nvPr>
        </p:nvSpPr>
        <p:spPr>
          <a:xfrm>
            <a:off x="7196547" y="-19585"/>
            <a:ext cx="5013871" cy="6893644"/>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2">
                <a:moveTo>
                  <a:pt x="1673" y="0"/>
                </a:moveTo>
                <a:lnTo>
                  <a:pt x="9963" y="8"/>
                </a:lnTo>
                <a:cubicBezTo>
                  <a:pt x="9964" y="1660"/>
                  <a:pt x="10000" y="9451"/>
                  <a:pt x="10000" y="10000"/>
                </a:cubicBezTo>
                <a:lnTo>
                  <a:pt x="2216" y="10002"/>
                </a:lnTo>
                <a:cubicBezTo>
                  <a:pt x="2330" y="9065"/>
                  <a:pt x="2232" y="8404"/>
                  <a:pt x="1382" y="6880"/>
                </a:cubicBezTo>
                <a:cubicBezTo>
                  <a:pt x="-1046" y="2494"/>
                  <a:pt x="162" y="1705"/>
                  <a:pt x="1673" y="0"/>
                </a:cubicBezTo>
                <a:close/>
              </a:path>
            </a:pathLst>
          </a:custGeom>
          <a:solidFill>
            <a:srgbClr val="CE801C"/>
          </a:solidFill>
        </p:spPr>
        <p:txBody>
          <a:bodyPr/>
          <a:lstStyle/>
          <a:p>
            <a:endParaRPr lang="es-ES_tradnl"/>
          </a:p>
        </p:txBody>
      </p:sp>
      <p:sp>
        <p:nvSpPr>
          <p:cNvPr id="2" name="Title 1">
            <a:extLst>
              <a:ext uri="{FF2B5EF4-FFF2-40B4-BE49-F238E27FC236}">
                <a16:creationId xmlns:a16="http://schemas.microsoft.com/office/drawing/2014/main" id="{23A0BFFD-E82A-DF4A-BFAD-921982BB6C31}"/>
              </a:ext>
            </a:extLst>
          </p:cNvPr>
          <p:cNvSpPr>
            <a:spLocks noGrp="1"/>
          </p:cNvSpPr>
          <p:nvPr>
            <p:ph type="ctrTitle"/>
          </p:nvPr>
        </p:nvSpPr>
        <p:spPr>
          <a:xfrm>
            <a:off x="551234" y="2075674"/>
            <a:ext cx="6219217" cy="2387600"/>
          </a:xfrm>
        </p:spPr>
        <p:txBody>
          <a:bodyPr anchor="b">
            <a:normAutofit/>
          </a:bodyPr>
          <a:lstStyle>
            <a:lvl1pPr algn="l">
              <a:defRPr sz="48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0CD78CC9-E261-874C-807E-F03588E264AF}"/>
              </a:ext>
            </a:extLst>
          </p:cNvPr>
          <p:cNvSpPr>
            <a:spLocks noGrp="1"/>
          </p:cNvSpPr>
          <p:nvPr>
            <p:ph type="subTitle" idx="1"/>
          </p:nvPr>
        </p:nvSpPr>
        <p:spPr>
          <a:xfrm>
            <a:off x="551234" y="4555349"/>
            <a:ext cx="6219217"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5" name="Picture 4">
            <a:extLst>
              <a:ext uri="{FF2B5EF4-FFF2-40B4-BE49-F238E27FC236}">
                <a16:creationId xmlns:a16="http://schemas.microsoft.com/office/drawing/2014/main" id="{AA582429-6CE8-AC49-8162-9EF65ABB542D}"/>
              </a:ext>
            </a:extLst>
          </p:cNvPr>
          <p:cNvPicPr>
            <a:picLocks noChangeAspect="1"/>
          </p:cNvPicPr>
          <p:nvPr userDrawn="1"/>
        </p:nvPicPr>
        <p:blipFill>
          <a:blip r:embed="rId2"/>
          <a:stretch>
            <a:fillRect/>
          </a:stretch>
        </p:blipFill>
        <p:spPr>
          <a:xfrm>
            <a:off x="551234" y="290065"/>
            <a:ext cx="3211632" cy="1469607"/>
          </a:xfrm>
          <a:prstGeom prst="rect">
            <a:avLst/>
          </a:prstGeom>
        </p:spPr>
      </p:pic>
    </p:spTree>
    <p:extLst>
      <p:ext uri="{BB962C8B-B14F-4D97-AF65-F5344CB8AC3E}">
        <p14:creationId xmlns:p14="http://schemas.microsoft.com/office/powerpoint/2010/main" val="18944400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ción Anaranjada: Título y Conteni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EE912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333772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Sección Anaranjada: Título y Contenido - 2 Columna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EE912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F7CA54-F8AF-3141-B351-4E4A0605AE1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32719510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Sección Anaranjada: Título y Contenido - 2 Subtítul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6D725-8808-ED48-9697-9E9AF6F006E8}"/>
              </a:ext>
            </a:extLst>
          </p:cNvPr>
          <p:cNvSpPr>
            <a:spLocks noGrp="1"/>
          </p:cNvSpPr>
          <p:nvPr>
            <p:ph type="title"/>
          </p:nvPr>
        </p:nvSpPr>
        <p:spPr>
          <a:xfrm>
            <a:off x="839788" y="365125"/>
            <a:ext cx="10515600" cy="1325563"/>
          </a:xfrm>
        </p:spPr>
        <p:txBody>
          <a:bodyPr/>
          <a:lstStyle>
            <a:lvl1pPr>
              <a:defRPr>
                <a:solidFill>
                  <a:srgbClr val="EE912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9311FED8-8D38-494B-9D67-00424FB1CC4F}"/>
              </a:ext>
            </a:extLst>
          </p:cNvPr>
          <p:cNvSpPr>
            <a:spLocks noGrp="1"/>
          </p:cNvSpPr>
          <p:nvPr>
            <p:ph type="body" idx="1"/>
          </p:nvPr>
        </p:nvSpPr>
        <p:spPr>
          <a:xfrm>
            <a:off x="839788" y="1681163"/>
            <a:ext cx="5157787" cy="823912"/>
          </a:xfrm>
        </p:spPr>
        <p:txBody>
          <a:bodyPr anchor="b"/>
          <a:lstStyle>
            <a:lvl1pPr marL="0" indent="0">
              <a:buNone/>
              <a:defRPr sz="2400" b="1">
                <a:solidFill>
                  <a:srgbClr val="CE801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1A9FD050-8171-6442-A10E-81E136EF84A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3B2A0F-BCB8-F449-A397-0123A6AA24D7}"/>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CE801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id="{0BD9CB4F-77C1-4B4C-9786-F3A91EEA8A2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reeform 8">
            <a:extLst>
              <a:ext uri="{FF2B5EF4-FFF2-40B4-BE49-F238E27FC236}">
                <a16:creationId xmlns:a16="http://schemas.microsoft.com/office/drawing/2014/main" id="{F229CF89-CFA5-B847-9D67-FD5BF2EA0619}"/>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2" name="Freeform 11">
            <a:extLst>
              <a:ext uri="{FF2B5EF4-FFF2-40B4-BE49-F238E27FC236}">
                <a16:creationId xmlns:a16="http://schemas.microsoft.com/office/drawing/2014/main" id="{DAE39FE0-18D8-E344-AE64-9E904E4024A2}"/>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4232554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Conteni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6BAE45"/>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8246310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ción Anaranjada: Título, Contenido y Fotografía">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27D48FB-F0D9-884F-815F-2E4F33398619}"/>
              </a:ext>
            </a:extLst>
          </p:cNvPr>
          <p:cNvSpPr/>
          <p:nvPr userDrawn="1"/>
        </p:nvSpPr>
        <p:spPr>
          <a:xfrm>
            <a:off x="7144686" y="-56271"/>
            <a:ext cx="5122342" cy="7005711"/>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 name="Title 1">
            <a:extLst>
              <a:ext uri="{FF2B5EF4-FFF2-40B4-BE49-F238E27FC236}">
                <a16:creationId xmlns:a16="http://schemas.microsoft.com/office/drawing/2014/main" id="{D65BBF1B-53F4-7E47-AEEB-3031FA4E321C}"/>
              </a:ext>
            </a:extLst>
          </p:cNvPr>
          <p:cNvSpPr>
            <a:spLocks noGrp="1"/>
          </p:cNvSpPr>
          <p:nvPr>
            <p:ph type="title"/>
          </p:nvPr>
        </p:nvSpPr>
        <p:spPr>
          <a:xfrm>
            <a:off x="838201" y="365125"/>
            <a:ext cx="6034088" cy="1325563"/>
          </a:xfrm>
        </p:spPr>
        <p:txBody>
          <a:bodyPr/>
          <a:lstStyle>
            <a:lvl1pPr>
              <a:defRPr>
                <a:solidFill>
                  <a:srgbClr val="EE912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239DD4CA-775D-2845-82D8-4FD3A62FD47F}"/>
              </a:ext>
            </a:extLst>
          </p:cNvPr>
          <p:cNvSpPr>
            <a:spLocks noGrp="1"/>
          </p:cNvSpPr>
          <p:nvPr>
            <p:ph idx="1"/>
          </p:nvPr>
        </p:nvSpPr>
        <p:spPr>
          <a:xfrm>
            <a:off x="838200" y="1825625"/>
            <a:ext cx="603408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11">
            <a:extLst>
              <a:ext uri="{FF2B5EF4-FFF2-40B4-BE49-F238E27FC236}">
                <a16:creationId xmlns:a16="http://schemas.microsoft.com/office/drawing/2014/main" id="{8CF10F10-07BF-7E45-9611-97870879D996}"/>
              </a:ext>
            </a:extLst>
          </p:cNvPr>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a:lstStyle/>
          <a:p>
            <a:endParaRPr lang="es-ES_tradnl" dirty="0"/>
          </a:p>
        </p:txBody>
      </p:sp>
    </p:spTree>
    <p:extLst>
      <p:ext uri="{BB962C8B-B14F-4D97-AF65-F5344CB8AC3E}">
        <p14:creationId xmlns:p14="http://schemas.microsoft.com/office/powerpoint/2010/main" val="15548185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Sección Anaranjada: Títu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FB3C8-FC8C-8B4C-84DC-2F6E066F020A}"/>
              </a:ext>
            </a:extLst>
          </p:cNvPr>
          <p:cNvSpPr>
            <a:spLocks noGrp="1"/>
          </p:cNvSpPr>
          <p:nvPr>
            <p:ph type="title"/>
          </p:nvPr>
        </p:nvSpPr>
        <p:spPr/>
        <p:txBody>
          <a:bodyPr/>
          <a:lstStyle>
            <a:lvl1pPr>
              <a:defRPr>
                <a:solidFill>
                  <a:srgbClr val="EE9121"/>
                </a:solidFill>
              </a:defRPr>
            </a:lvl1pPr>
          </a:lstStyle>
          <a:p>
            <a:r>
              <a:rPr lang="en-US" dirty="0"/>
              <a:t>Click to edit Master title style</a:t>
            </a:r>
          </a:p>
        </p:txBody>
      </p:sp>
      <p:sp>
        <p:nvSpPr>
          <p:cNvPr id="5" name="Freeform 4">
            <a:extLst>
              <a:ext uri="{FF2B5EF4-FFF2-40B4-BE49-F238E27FC236}">
                <a16:creationId xmlns:a16="http://schemas.microsoft.com/office/drawing/2014/main" id="{CB66765A-7CB9-9841-9830-371157F3C111}"/>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Freeform 7">
            <a:extLst>
              <a:ext uri="{FF2B5EF4-FFF2-40B4-BE49-F238E27FC236}">
                <a16:creationId xmlns:a16="http://schemas.microsoft.com/office/drawing/2014/main" id="{3B595A84-F0E3-2048-887F-B8C0995BD6EA}"/>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4977735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ción Anaranjada: Fotografía Completa">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4F0A02C-758C-B84A-8015-33AC1BE9AA37}"/>
              </a:ext>
            </a:extLst>
          </p:cNvPr>
          <p:cNvSpPr>
            <a:spLocks noGrp="1"/>
          </p:cNvSpPr>
          <p:nvPr>
            <p:ph type="pic" sz="quarter" idx="10"/>
          </p:nvPr>
        </p:nvSpPr>
        <p:spPr>
          <a:xfrm>
            <a:off x="-12700" y="0"/>
            <a:ext cx="12204700" cy="6858000"/>
          </a:xfrm>
        </p:spPr>
        <p:txBody>
          <a:bodyPr/>
          <a:lstStyle/>
          <a:p>
            <a:endParaRPr lang="es-ES_tradnl"/>
          </a:p>
        </p:txBody>
      </p:sp>
      <p:sp>
        <p:nvSpPr>
          <p:cNvPr id="4" name="Freeform 3">
            <a:extLst>
              <a:ext uri="{FF2B5EF4-FFF2-40B4-BE49-F238E27FC236}">
                <a16:creationId xmlns:a16="http://schemas.microsoft.com/office/drawing/2014/main" id="{33BABAB9-AD30-EE4F-A402-D43CEDD7F837}"/>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5" name="Freeform 4">
            <a:extLst>
              <a:ext uri="{FF2B5EF4-FFF2-40B4-BE49-F238E27FC236}">
                <a16:creationId xmlns:a16="http://schemas.microsoft.com/office/drawing/2014/main" id="{810EC7CD-66C0-754D-B02F-5644F706313A}"/>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10483836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ción Morada: Separador">
    <p:bg>
      <p:bgPr>
        <a:solidFill>
          <a:srgbClr val="9C247B"/>
        </a:solidFill>
        <a:effectLst/>
      </p:bgPr>
    </p:bg>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999E94D-06D3-E341-8621-045E011C3BFB}"/>
              </a:ext>
            </a:extLst>
          </p:cNvPr>
          <p:cNvSpPr>
            <a:spLocks noGrp="1"/>
          </p:cNvSpPr>
          <p:nvPr>
            <p:ph type="pic" sz="quarter" idx="13"/>
          </p:nvPr>
        </p:nvSpPr>
        <p:spPr>
          <a:xfrm>
            <a:off x="7196547" y="-19585"/>
            <a:ext cx="5013871" cy="6893644"/>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2">
                <a:moveTo>
                  <a:pt x="1673" y="0"/>
                </a:moveTo>
                <a:lnTo>
                  <a:pt x="9963" y="8"/>
                </a:lnTo>
                <a:cubicBezTo>
                  <a:pt x="9964" y="1660"/>
                  <a:pt x="10000" y="9451"/>
                  <a:pt x="10000" y="10000"/>
                </a:cubicBezTo>
                <a:lnTo>
                  <a:pt x="2216" y="10002"/>
                </a:lnTo>
                <a:cubicBezTo>
                  <a:pt x="2330" y="9065"/>
                  <a:pt x="2232" y="8404"/>
                  <a:pt x="1382" y="6880"/>
                </a:cubicBezTo>
                <a:cubicBezTo>
                  <a:pt x="-1046" y="2494"/>
                  <a:pt x="162" y="1705"/>
                  <a:pt x="1673" y="0"/>
                </a:cubicBezTo>
                <a:close/>
              </a:path>
            </a:pathLst>
          </a:custGeom>
          <a:solidFill>
            <a:srgbClr val="891C6C"/>
          </a:solidFill>
        </p:spPr>
        <p:txBody>
          <a:bodyPr/>
          <a:lstStyle/>
          <a:p>
            <a:endParaRPr lang="es-ES_tradnl"/>
          </a:p>
        </p:txBody>
      </p:sp>
      <p:sp>
        <p:nvSpPr>
          <p:cNvPr id="2" name="Title 1">
            <a:extLst>
              <a:ext uri="{FF2B5EF4-FFF2-40B4-BE49-F238E27FC236}">
                <a16:creationId xmlns:a16="http://schemas.microsoft.com/office/drawing/2014/main" id="{23A0BFFD-E82A-DF4A-BFAD-921982BB6C31}"/>
              </a:ext>
            </a:extLst>
          </p:cNvPr>
          <p:cNvSpPr>
            <a:spLocks noGrp="1"/>
          </p:cNvSpPr>
          <p:nvPr>
            <p:ph type="ctrTitle"/>
          </p:nvPr>
        </p:nvSpPr>
        <p:spPr>
          <a:xfrm>
            <a:off x="551234" y="2075674"/>
            <a:ext cx="6219217" cy="2387600"/>
          </a:xfrm>
        </p:spPr>
        <p:txBody>
          <a:bodyPr anchor="b">
            <a:normAutofit/>
          </a:bodyPr>
          <a:lstStyle>
            <a:lvl1pPr algn="l">
              <a:defRPr sz="48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0CD78CC9-E261-874C-807E-F03588E264AF}"/>
              </a:ext>
            </a:extLst>
          </p:cNvPr>
          <p:cNvSpPr>
            <a:spLocks noGrp="1"/>
          </p:cNvSpPr>
          <p:nvPr>
            <p:ph type="subTitle" idx="1"/>
          </p:nvPr>
        </p:nvSpPr>
        <p:spPr>
          <a:xfrm>
            <a:off x="551234" y="4555349"/>
            <a:ext cx="6219217"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5" name="Picture 4">
            <a:extLst>
              <a:ext uri="{FF2B5EF4-FFF2-40B4-BE49-F238E27FC236}">
                <a16:creationId xmlns:a16="http://schemas.microsoft.com/office/drawing/2014/main" id="{517C5CA9-8C2F-064E-8AFD-14F1A3DF1E9F}"/>
              </a:ext>
            </a:extLst>
          </p:cNvPr>
          <p:cNvPicPr>
            <a:picLocks noChangeAspect="1"/>
          </p:cNvPicPr>
          <p:nvPr userDrawn="1"/>
        </p:nvPicPr>
        <p:blipFill>
          <a:blip r:embed="rId2"/>
          <a:stretch>
            <a:fillRect/>
          </a:stretch>
        </p:blipFill>
        <p:spPr>
          <a:xfrm>
            <a:off x="551234" y="290065"/>
            <a:ext cx="3211632" cy="1469607"/>
          </a:xfrm>
          <a:prstGeom prst="rect">
            <a:avLst/>
          </a:prstGeom>
        </p:spPr>
      </p:pic>
    </p:spTree>
    <p:extLst>
      <p:ext uri="{BB962C8B-B14F-4D97-AF65-F5344CB8AC3E}">
        <p14:creationId xmlns:p14="http://schemas.microsoft.com/office/powerpoint/2010/main" val="16664106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ción Morada: Título y Conteni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9C247B"/>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8892604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Sección Morada: Título y Contenido - 2 Columna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9C247B"/>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F7CA54-F8AF-3141-B351-4E4A0605AE1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5639499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Sección Morada: Título y Contenido - 2 Subtítul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6D725-8808-ED48-9697-9E9AF6F006E8}"/>
              </a:ext>
            </a:extLst>
          </p:cNvPr>
          <p:cNvSpPr>
            <a:spLocks noGrp="1"/>
          </p:cNvSpPr>
          <p:nvPr>
            <p:ph type="title"/>
          </p:nvPr>
        </p:nvSpPr>
        <p:spPr>
          <a:xfrm>
            <a:off x="839788" y="365125"/>
            <a:ext cx="10515600" cy="1325563"/>
          </a:xfrm>
        </p:spPr>
        <p:txBody>
          <a:bodyPr/>
          <a:lstStyle>
            <a:lvl1pPr>
              <a:defRPr>
                <a:solidFill>
                  <a:srgbClr val="9C247B"/>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9311FED8-8D38-494B-9D67-00424FB1CC4F}"/>
              </a:ext>
            </a:extLst>
          </p:cNvPr>
          <p:cNvSpPr>
            <a:spLocks noGrp="1"/>
          </p:cNvSpPr>
          <p:nvPr>
            <p:ph type="body" idx="1"/>
          </p:nvPr>
        </p:nvSpPr>
        <p:spPr>
          <a:xfrm>
            <a:off x="839788" y="1681163"/>
            <a:ext cx="5157787" cy="823912"/>
          </a:xfrm>
        </p:spPr>
        <p:txBody>
          <a:bodyPr anchor="b"/>
          <a:lstStyle>
            <a:lvl1pPr marL="0" indent="0">
              <a:buNone/>
              <a:defRPr sz="2400" b="1">
                <a:solidFill>
                  <a:srgbClr val="891C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1A9FD050-8171-6442-A10E-81E136EF84A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3B2A0F-BCB8-F449-A397-0123A6AA24D7}"/>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891C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id="{0BD9CB4F-77C1-4B4C-9786-F3A91EEA8A2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reeform 12">
            <a:extLst>
              <a:ext uri="{FF2B5EF4-FFF2-40B4-BE49-F238E27FC236}">
                <a16:creationId xmlns:a16="http://schemas.microsoft.com/office/drawing/2014/main" id="{8DAFE29A-0DDE-824E-A716-169A0662C461}"/>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4" name="Freeform 13">
            <a:extLst>
              <a:ext uri="{FF2B5EF4-FFF2-40B4-BE49-F238E27FC236}">
                <a16:creationId xmlns:a16="http://schemas.microsoft.com/office/drawing/2014/main" id="{F3277F2B-3158-5B4C-886F-69DB3486C096}"/>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14266122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ción Morada: Título, Contenido y Fotografía">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27D48FB-F0D9-884F-815F-2E4F33398619}"/>
              </a:ext>
            </a:extLst>
          </p:cNvPr>
          <p:cNvSpPr/>
          <p:nvPr userDrawn="1"/>
        </p:nvSpPr>
        <p:spPr>
          <a:xfrm>
            <a:off x="7144686" y="-56271"/>
            <a:ext cx="5122342" cy="7005711"/>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 name="Title 1">
            <a:extLst>
              <a:ext uri="{FF2B5EF4-FFF2-40B4-BE49-F238E27FC236}">
                <a16:creationId xmlns:a16="http://schemas.microsoft.com/office/drawing/2014/main" id="{D65BBF1B-53F4-7E47-AEEB-3031FA4E321C}"/>
              </a:ext>
            </a:extLst>
          </p:cNvPr>
          <p:cNvSpPr>
            <a:spLocks noGrp="1"/>
          </p:cNvSpPr>
          <p:nvPr>
            <p:ph type="title"/>
          </p:nvPr>
        </p:nvSpPr>
        <p:spPr>
          <a:xfrm>
            <a:off x="838201" y="365125"/>
            <a:ext cx="6034088" cy="1325563"/>
          </a:xfrm>
        </p:spPr>
        <p:txBody>
          <a:bodyPr/>
          <a:lstStyle>
            <a:lvl1pPr>
              <a:defRPr>
                <a:solidFill>
                  <a:srgbClr val="9C247B"/>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239DD4CA-775D-2845-82D8-4FD3A62FD47F}"/>
              </a:ext>
            </a:extLst>
          </p:cNvPr>
          <p:cNvSpPr>
            <a:spLocks noGrp="1"/>
          </p:cNvSpPr>
          <p:nvPr>
            <p:ph idx="1"/>
          </p:nvPr>
        </p:nvSpPr>
        <p:spPr>
          <a:xfrm>
            <a:off x="838200" y="1825625"/>
            <a:ext cx="603408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11">
            <a:extLst>
              <a:ext uri="{FF2B5EF4-FFF2-40B4-BE49-F238E27FC236}">
                <a16:creationId xmlns:a16="http://schemas.microsoft.com/office/drawing/2014/main" id="{C16C1C93-C775-9344-978C-73E4D1EAA033}"/>
              </a:ext>
            </a:extLst>
          </p:cNvPr>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a:lstStyle/>
          <a:p>
            <a:endParaRPr lang="es-ES_tradnl" dirty="0"/>
          </a:p>
        </p:txBody>
      </p:sp>
    </p:spTree>
    <p:extLst>
      <p:ext uri="{BB962C8B-B14F-4D97-AF65-F5344CB8AC3E}">
        <p14:creationId xmlns:p14="http://schemas.microsoft.com/office/powerpoint/2010/main" val="20834600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ección Morada: Títu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FB3C8-FC8C-8B4C-84DC-2F6E066F020A}"/>
              </a:ext>
            </a:extLst>
          </p:cNvPr>
          <p:cNvSpPr>
            <a:spLocks noGrp="1"/>
          </p:cNvSpPr>
          <p:nvPr>
            <p:ph type="title"/>
          </p:nvPr>
        </p:nvSpPr>
        <p:spPr/>
        <p:txBody>
          <a:bodyPr/>
          <a:lstStyle>
            <a:lvl1pPr>
              <a:defRPr>
                <a:solidFill>
                  <a:srgbClr val="9C247B"/>
                </a:solidFill>
              </a:defRPr>
            </a:lvl1pPr>
          </a:lstStyle>
          <a:p>
            <a:r>
              <a:rPr lang="en-US" dirty="0"/>
              <a:t>Click to edit Master title style</a:t>
            </a:r>
          </a:p>
        </p:txBody>
      </p:sp>
      <p:sp>
        <p:nvSpPr>
          <p:cNvPr id="9" name="Freeform 8">
            <a:extLst>
              <a:ext uri="{FF2B5EF4-FFF2-40B4-BE49-F238E27FC236}">
                <a16:creationId xmlns:a16="http://schemas.microsoft.com/office/drawing/2014/main" id="{E8843C4A-22A8-F844-8ABE-5CA8E17F4DDD}"/>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0" name="Freeform 9">
            <a:extLst>
              <a:ext uri="{FF2B5EF4-FFF2-40B4-BE49-F238E27FC236}">
                <a16:creationId xmlns:a16="http://schemas.microsoft.com/office/drawing/2014/main" id="{74C2D563-B0D7-3744-A4E5-26CEC70004BF}"/>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0560369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ección Morada: Fotografía Completa">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60FAF9-0406-6743-A9D1-223F3FD09C91}"/>
              </a:ext>
            </a:extLst>
          </p:cNvPr>
          <p:cNvSpPr>
            <a:spLocks noGrp="1"/>
          </p:cNvSpPr>
          <p:nvPr>
            <p:ph type="pic" sz="quarter" idx="10"/>
          </p:nvPr>
        </p:nvSpPr>
        <p:spPr>
          <a:xfrm>
            <a:off x="-12659" y="1"/>
            <a:ext cx="12204659" cy="6858000"/>
          </a:xfrm>
        </p:spPr>
        <p:txBody>
          <a:bodyPr/>
          <a:lstStyle/>
          <a:p>
            <a:endParaRPr lang="es-ES_tradnl"/>
          </a:p>
        </p:txBody>
      </p:sp>
      <p:sp>
        <p:nvSpPr>
          <p:cNvPr id="6" name="Freeform 5">
            <a:extLst>
              <a:ext uri="{FF2B5EF4-FFF2-40B4-BE49-F238E27FC236}">
                <a16:creationId xmlns:a16="http://schemas.microsoft.com/office/drawing/2014/main" id="{4B4D430A-132F-244B-B0BC-AAE8E391A692}"/>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7" name="Freeform 6">
            <a:extLst>
              <a:ext uri="{FF2B5EF4-FFF2-40B4-BE49-F238E27FC236}">
                <a16:creationId xmlns:a16="http://schemas.microsoft.com/office/drawing/2014/main" id="{73CE1D25-DF2A-7144-BAC9-B0B5B225D5C4}"/>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688157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ítulo y Contenido - 2 Columna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6BAE45"/>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F7CA54-F8AF-3141-B351-4E4A0605AE1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259485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ección Rojo Vivo: Separador">
    <p:bg>
      <p:bgPr>
        <a:solidFill>
          <a:srgbClr val="CE2142"/>
        </a:solidFill>
        <a:effectLst/>
      </p:bgPr>
    </p:bg>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999E94D-06D3-E341-8621-045E011C3BFB}"/>
              </a:ext>
            </a:extLst>
          </p:cNvPr>
          <p:cNvSpPr>
            <a:spLocks noGrp="1"/>
          </p:cNvSpPr>
          <p:nvPr>
            <p:ph type="pic" sz="quarter" idx="13"/>
          </p:nvPr>
        </p:nvSpPr>
        <p:spPr>
          <a:xfrm>
            <a:off x="7196547" y="-19585"/>
            <a:ext cx="5013871" cy="6893644"/>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2">
                <a:moveTo>
                  <a:pt x="1673" y="0"/>
                </a:moveTo>
                <a:lnTo>
                  <a:pt x="9963" y="8"/>
                </a:lnTo>
                <a:cubicBezTo>
                  <a:pt x="9964" y="1660"/>
                  <a:pt x="10000" y="9451"/>
                  <a:pt x="10000" y="10000"/>
                </a:cubicBezTo>
                <a:lnTo>
                  <a:pt x="2216" y="10002"/>
                </a:lnTo>
                <a:cubicBezTo>
                  <a:pt x="2330" y="9065"/>
                  <a:pt x="2232" y="8404"/>
                  <a:pt x="1382" y="6880"/>
                </a:cubicBezTo>
                <a:cubicBezTo>
                  <a:pt x="-1046" y="2494"/>
                  <a:pt x="162" y="1705"/>
                  <a:pt x="1673" y="0"/>
                </a:cubicBezTo>
                <a:close/>
              </a:path>
            </a:pathLst>
          </a:custGeom>
          <a:solidFill>
            <a:srgbClr val="B41C38"/>
          </a:solidFill>
        </p:spPr>
        <p:txBody>
          <a:bodyPr/>
          <a:lstStyle/>
          <a:p>
            <a:endParaRPr lang="es-ES_tradnl"/>
          </a:p>
        </p:txBody>
      </p:sp>
      <p:sp>
        <p:nvSpPr>
          <p:cNvPr id="2" name="Title 1">
            <a:extLst>
              <a:ext uri="{FF2B5EF4-FFF2-40B4-BE49-F238E27FC236}">
                <a16:creationId xmlns:a16="http://schemas.microsoft.com/office/drawing/2014/main" id="{23A0BFFD-E82A-DF4A-BFAD-921982BB6C31}"/>
              </a:ext>
            </a:extLst>
          </p:cNvPr>
          <p:cNvSpPr>
            <a:spLocks noGrp="1"/>
          </p:cNvSpPr>
          <p:nvPr>
            <p:ph type="ctrTitle"/>
          </p:nvPr>
        </p:nvSpPr>
        <p:spPr>
          <a:xfrm>
            <a:off x="551234" y="2075674"/>
            <a:ext cx="6219217" cy="2387600"/>
          </a:xfrm>
        </p:spPr>
        <p:txBody>
          <a:bodyPr anchor="b">
            <a:normAutofit/>
          </a:bodyPr>
          <a:lstStyle>
            <a:lvl1pPr algn="l">
              <a:defRPr sz="48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0CD78CC9-E261-874C-807E-F03588E264AF}"/>
              </a:ext>
            </a:extLst>
          </p:cNvPr>
          <p:cNvSpPr>
            <a:spLocks noGrp="1"/>
          </p:cNvSpPr>
          <p:nvPr>
            <p:ph type="subTitle" idx="1"/>
          </p:nvPr>
        </p:nvSpPr>
        <p:spPr>
          <a:xfrm>
            <a:off x="551234" y="4555349"/>
            <a:ext cx="6219217"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26" name="Picture 25">
            <a:extLst>
              <a:ext uri="{FF2B5EF4-FFF2-40B4-BE49-F238E27FC236}">
                <a16:creationId xmlns:a16="http://schemas.microsoft.com/office/drawing/2014/main" id="{7AD3D6B6-1BBA-EC45-B2F3-957F8F58FD51}"/>
              </a:ext>
            </a:extLst>
          </p:cNvPr>
          <p:cNvPicPr>
            <a:picLocks noChangeAspect="1"/>
          </p:cNvPicPr>
          <p:nvPr userDrawn="1"/>
        </p:nvPicPr>
        <p:blipFill>
          <a:blip r:embed="rId2"/>
          <a:stretch>
            <a:fillRect/>
          </a:stretch>
        </p:blipFill>
        <p:spPr>
          <a:xfrm>
            <a:off x="551234" y="290065"/>
            <a:ext cx="3211632" cy="1469607"/>
          </a:xfrm>
          <a:prstGeom prst="rect">
            <a:avLst/>
          </a:prstGeom>
        </p:spPr>
      </p:pic>
    </p:spTree>
    <p:extLst>
      <p:ext uri="{BB962C8B-B14F-4D97-AF65-F5344CB8AC3E}">
        <p14:creationId xmlns:p14="http://schemas.microsoft.com/office/powerpoint/2010/main" val="33923161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ción Rojo Vivo: Título y Conteni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CE2142"/>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18431114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Sección Rojo Vivo: Título y Contenido - 2 Columna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CE2142"/>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F7CA54-F8AF-3141-B351-4E4A0605AE1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6978967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Sección Rojo Vivo: Título y Contenido - 2 Subtítul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6D725-8808-ED48-9697-9E9AF6F006E8}"/>
              </a:ext>
            </a:extLst>
          </p:cNvPr>
          <p:cNvSpPr>
            <a:spLocks noGrp="1"/>
          </p:cNvSpPr>
          <p:nvPr>
            <p:ph type="title"/>
          </p:nvPr>
        </p:nvSpPr>
        <p:spPr>
          <a:xfrm>
            <a:off x="839788" y="365125"/>
            <a:ext cx="10515600" cy="1325563"/>
          </a:xfrm>
        </p:spPr>
        <p:txBody>
          <a:bodyPr/>
          <a:lstStyle>
            <a:lvl1pPr>
              <a:defRPr>
                <a:solidFill>
                  <a:srgbClr val="CE2142"/>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9311FED8-8D38-494B-9D67-00424FB1CC4F}"/>
              </a:ext>
            </a:extLst>
          </p:cNvPr>
          <p:cNvSpPr>
            <a:spLocks noGrp="1"/>
          </p:cNvSpPr>
          <p:nvPr>
            <p:ph type="body" idx="1"/>
          </p:nvPr>
        </p:nvSpPr>
        <p:spPr>
          <a:xfrm>
            <a:off x="839788" y="1681163"/>
            <a:ext cx="5157787" cy="823912"/>
          </a:xfrm>
        </p:spPr>
        <p:txBody>
          <a:bodyPr anchor="b"/>
          <a:lstStyle>
            <a:lvl1pPr marL="0" indent="0">
              <a:buNone/>
              <a:defRPr sz="2400" b="1">
                <a:solidFill>
                  <a:srgbClr val="B41C3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1A9FD050-8171-6442-A10E-81E136EF84A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3B2A0F-BCB8-F449-A397-0123A6AA24D7}"/>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B41C3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id="{0BD9CB4F-77C1-4B4C-9786-F3A91EEA8A2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reeform 9">
            <a:extLst>
              <a:ext uri="{FF2B5EF4-FFF2-40B4-BE49-F238E27FC236}">
                <a16:creationId xmlns:a16="http://schemas.microsoft.com/office/drawing/2014/main" id="{97162C7F-4439-2D45-B87D-8D36AD9C71E1}"/>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1" name="Freeform 10">
            <a:extLst>
              <a:ext uri="{FF2B5EF4-FFF2-40B4-BE49-F238E27FC236}">
                <a16:creationId xmlns:a16="http://schemas.microsoft.com/office/drawing/2014/main" id="{A9A337EE-8DFE-8F4F-86AC-683E3A83AF53}"/>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0486373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ción Rojo Vivo: Título, Contenido y Fotografía">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27D48FB-F0D9-884F-815F-2E4F33398619}"/>
              </a:ext>
            </a:extLst>
          </p:cNvPr>
          <p:cNvSpPr/>
          <p:nvPr userDrawn="1"/>
        </p:nvSpPr>
        <p:spPr>
          <a:xfrm>
            <a:off x="7144686" y="-56271"/>
            <a:ext cx="5122342" cy="7005711"/>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 name="Title 1">
            <a:extLst>
              <a:ext uri="{FF2B5EF4-FFF2-40B4-BE49-F238E27FC236}">
                <a16:creationId xmlns:a16="http://schemas.microsoft.com/office/drawing/2014/main" id="{D65BBF1B-53F4-7E47-AEEB-3031FA4E321C}"/>
              </a:ext>
            </a:extLst>
          </p:cNvPr>
          <p:cNvSpPr>
            <a:spLocks noGrp="1"/>
          </p:cNvSpPr>
          <p:nvPr>
            <p:ph type="title"/>
          </p:nvPr>
        </p:nvSpPr>
        <p:spPr>
          <a:xfrm>
            <a:off x="838201" y="365125"/>
            <a:ext cx="6034088" cy="1325563"/>
          </a:xfrm>
        </p:spPr>
        <p:txBody>
          <a:bodyPr/>
          <a:lstStyle>
            <a:lvl1pPr>
              <a:defRPr>
                <a:solidFill>
                  <a:srgbClr val="CE2142"/>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239DD4CA-775D-2845-82D8-4FD3A62FD47F}"/>
              </a:ext>
            </a:extLst>
          </p:cNvPr>
          <p:cNvSpPr>
            <a:spLocks noGrp="1"/>
          </p:cNvSpPr>
          <p:nvPr>
            <p:ph idx="1"/>
          </p:nvPr>
        </p:nvSpPr>
        <p:spPr>
          <a:xfrm>
            <a:off x="838200" y="1825625"/>
            <a:ext cx="603408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11">
            <a:extLst>
              <a:ext uri="{FF2B5EF4-FFF2-40B4-BE49-F238E27FC236}">
                <a16:creationId xmlns:a16="http://schemas.microsoft.com/office/drawing/2014/main" id="{DC642E9E-CD96-6C4B-BCBB-3664A2E7A9C9}"/>
              </a:ext>
            </a:extLst>
          </p:cNvPr>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a:lstStyle/>
          <a:p>
            <a:endParaRPr lang="es-ES_tradnl" dirty="0"/>
          </a:p>
        </p:txBody>
      </p:sp>
    </p:spTree>
    <p:extLst>
      <p:ext uri="{BB962C8B-B14F-4D97-AF65-F5344CB8AC3E}">
        <p14:creationId xmlns:p14="http://schemas.microsoft.com/office/powerpoint/2010/main" val="25450758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Sección Rojo Vivo: Títu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FB3C8-FC8C-8B4C-84DC-2F6E066F020A}"/>
              </a:ext>
            </a:extLst>
          </p:cNvPr>
          <p:cNvSpPr>
            <a:spLocks noGrp="1"/>
          </p:cNvSpPr>
          <p:nvPr>
            <p:ph type="title"/>
          </p:nvPr>
        </p:nvSpPr>
        <p:spPr/>
        <p:txBody>
          <a:bodyPr/>
          <a:lstStyle>
            <a:lvl1pPr>
              <a:defRPr>
                <a:solidFill>
                  <a:srgbClr val="B41C38"/>
                </a:solidFill>
              </a:defRPr>
            </a:lvl1pPr>
          </a:lstStyle>
          <a:p>
            <a:r>
              <a:rPr lang="en-US" dirty="0"/>
              <a:t>Click to edit Master title style</a:t>
            </a:r>
          </a:p>
        </p:txBody>
      </p:sp>
      <p:sp>
        <p:nvSpPr>
          <p:cNvPr id="6" name="Freeform 5">
            <a:extLst>
              <a:ext uri="{FF2B5EF4-FFF2-40B4-BE49-F238E27FC236}">
                <a16:creationId xmlns:a16="http://schemas.microsoft.com/office/drawing/2014/main" id="{052B9C77-6EDD-F845-A58D-0DB07474792E}"/>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7" name="Freeform 6">
            <a:extLst>
              <a:ext uri="{FF2B5EF4-FFF2-40B4-BE49-F238E27FC236}">
                <a16:creationId xmlns:a16="http://schemas.microsoft.com/office/drawing/2014/main" id="{DD60E140-D82D-1F4D-B814-D81EC93F5D72}"/>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41781702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ción Rojo Vivo: Fotografía Completa">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C35ED1CA-32D7-6543-922D-0C4F67C8C426}"/>
              </a:ext>
            </a:extLst>
          </p:cNvPr>
          <p:cNvSpPr>
            <a:spLocks noGrp="1"/>
          </p:cNvSpPr>
          <p:nvPr>
            <p:ph type="pic" sz="quarter" idx="10"/>
          </p:nvPr>
        </p:nvSpPr>
        <p:spPr>
          <a:xfrm>
            <a:off x="-12700" y="0"/>
            <a:ext cx="12204700" cy="6858000"/>
          </a:xfrm>
        </p:spPr>
        <p:txBody>
          <a:bodyPr/>
          <a:lstStyle/>
          <a:p>
            <a:endParaRPr lang="es-ES_tradnl"/>
          </a:p>
        </p:txBody>
      </p:sp>
      <p:sp>
        <p:nvSpPr>
          <p:cNvPr id="12" name="Freeform 11">
            <a:extLst>
              <a:ext uri="{FF2B5EF4-FFF2-40B4-BE49-F238E27FC236}">
                <a16:creationId xmlns:a16="http://schemas.microsoft.com/office/drawing/2014/main" id="{17D13E50-AA43-3645-82B4-ACBD65A01A6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1" name="Freeform 10">
            <a:extLst>
              <a:ext uri="{FF2B5EF4-FFF2-40B4-BE49-F238E27FC236}">
                <a16:creationId xmlns:a16="http://schemas.microsoft.com/office/drawing/2014/main" id="{C571C5A2-48B6-674A-8715-E055C8505C98}"/>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3121515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Título y Contenido - 2 Subtítul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6D725-8808-ED48-9697-9E9AF6F006E8}"/>
              </a:ext>
            </a:extLst>
          </p:cNvPr>
          <p:cNvSpPr>
            <a:spLocks noGrp="1"/>
          </p:cNvSpPr>
          <p:nvPr>
            <p:ph type="title"/>
          </p:nvPr>
        </p:nvSpPr>
        <p:spPr>
          <a:xfrm>
            <a:off x="839788" y="365125"/>
            <a:ext cx="10515600" cy="1325563"/>
          </a:xfrm>
        </p:spPr>
        <p:txBody>
          <a:bodyPr/>
          <a:lstStyle>
            <a:lvl1pPr>
              <a:defRPr>
                <a:solidFill>
                  <a:srgbClr val="6BAE45"/>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311FED8-8D38-494B-9D67-00424FB1CC4F}"/>
              </a:ext>
            </a:extLst>
          </p:cNvPr>
          <p:cNvSpPr>
            <a:spLocks noGrp="1"/>
          </p:cNvSpPr>
          <p:nvPr>
            <p:ph type="body" idx="1"/>
          </p:nvPr>
        </p:nvSpPr>
        <p:spPr>
          <a:xfrm>
            <a:off x="839788" y="1681163"/>
            <a:ext cx="5157787" cy="823912"/>
          </a:xfrm>
        </p:spPr>
        <p:txBody>
          <a:bodyPr anchor="b"/>
          <a:lstStyle>
            <a:lvl1pPr marL="0" indent="0">
              <a:buNone/>
              <a:defRPr sz="2400" b="1">
                <a:solidFill>
                  <a:srgbClr val="4279B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A9FD050-8171-6442-A10E-81E136EF84A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3B2A0F-BCB8-F449-A397-0123A6AA24D7}"/>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4279B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BD9CB4F-77C1-4B4C-9786-F3A91EEA8A2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reeform 8">
            <a:extLst>
              <a:ext uri="{FF2B5EF4-FFF2-40B4-BE49-F238E27FC236}">
                <a16:creationId xmlns:a16="http://schemas.microsoft.com/office/drawing/2014/main" id="{F229CF89-CFA5-B847-9D67-FD5BF2EA0619}"/>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2" name="Freeform 11">
            <a:extLst>
              <a:ext uri="{FF2B5EF4-FFF2-40B4-BE49-F238E27FC236}">
                <a16:creationId xmlns:a16="http://schemas.microsoft.com/office/drawing/2014/main" id="{DAE39FE0-18D8-E344-AE64-9E904E4024A2}"/>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3329766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ítulo, Contenido y Fotografí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BBF1B-53F4-7E47-AEEB-3031FA4E321C}"/>
              </a:ext>
            </a:extLst>
          </p:cNvPr>
          <p:cNvSpPr>
            <a:spLocks noGrp="1"/>
          </p:cNvSpPr>
          <p:nvPr>
            <p:ph type="title"/>
          </p:nvPr>
        </p:nvSpPr>
        <p:spPr>
          <a:xfrm>
            <a:off x="838201" y="365125"/>
            <a:ext cx="6034088" cy="1325563"/>
          </a:xfrm>
        </p:spPr>
        <p:txBody>
          <a:bodyPr/>
          <a:lstStyle>
            <a:lvl1pPr>
              <a:defRPr>
                <a:solidFill>
                  <a:srgbClr val="6BAE45"/>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39DD4CA-775D-2845-82D8-4FD3A62FD47F}"/>
              </a:ext>
            </a:extLst>
          </p:cNvPr>
          <p:cNvSpPr>
            <a:spLocks noGrp="1"/>
          </p:cNvSpPr>
          <p:nvPr>
            <p:ph idx="1"/>
          </p:nvPr>
        </p:nvSpPr>
        <p:spPr>
          <a:xfrm>
            <a:off x="838200" y="1825625"/>
            <a:ext cx="6034088"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Freeform 18">
            <a:extLst>
              <a:ext uri="{FF2B5EF4-FFF2-40B4-BE49-F238E27FC236}">
                <a16:creationId xmlns:a16="http://schemas.microsoft.com/office/drawing/2014/main" id="{808AFBE7-0F6B-E54D-A0BB-A47BD0D0071D}"/>
              </a:ext>
            </a:extLst>
          </p:cNvPr>
          <p:cNvSpPr/>
          <p:nvPr userDrawn="1"/>
        </p:nvSpPr>
        <p:spPr>
          <a:xfrm>
            <a:off x="7144686" y="-56271"/>
            <a:ext cx="5122342" cy="7005711"/>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0" name="Picture Placeholder 11">
            <a:extLst>
              <a:ext uri="{FF2B5EF4-FFF2-40B4-BE49-F238E27FC236}">
                <a16:creationId xmlns:a16="http://schemas.microsoft.com/office/drawing/2014/main" id="{B452125D-FD17-A241-ACCE-4E5ADC0F9211}"/>
              </a:ext>
            </a:extLst>
          </p:cNvPr>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a:lstStyle/>
          <a:p>
            <a:r>
              <a:rPr lang="en-US"/>
              <a:t>Click icon to add picture</a:t>
            </a:r>
            <a:endParaRPr lang="es-ES_tradnl" dirty="0"/>
          </a:p>
        </p:txBody>
      </p:sp>
    </p:spTree>
    <p:extLst>
      <p:ext uri="{BB962C8B-B14F-4D97-AF65-F5344CB8AC3E}">
        <p14:creationId xmlns:p14="http://schemas.microsoft.com/office/powerpoint/2010/main" val="1502138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ierr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1CBE74B8-7FEA-B947-95E1-179FCD7C7B6C}"/>
              </a:ext>
            </a:extLst>
          </p:cNvPr>
          <p:cNvSpPr/>
          <p:nvPr userDrawn="1"/>
        </p:nvSpPr>
        <p:spPr>
          <a:xfrm>
            <a:off x="-61437" y="-41952"/>
            <a:ext cx="12298576" cy="6123875"/>
          </a:xfrm>
          <a:custGeom>
            <a:avLst/>
            <a:gdLst>
              <a:gd name="connsiteX0" fmla="*/ 0 w 12196689"/>
              <a:gd name="connsiteY0" fmla="*/ 1294228 h 1294228"/>
              <a:gd name="connsiteX1" fmla="*/ 4656406 w 12196689"/>
              <a:gd name="connsiteY1" fmla="*/ 844062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4" fmla="*/ 0 w 12196689"/>
              <a:gd name="connsiteY4" fmla="*/ 1294228 h 1312036"/>
              <a:gd name="connsiteX0" fmla="*/ 0 w 12196689"/>
              <a:gd name="connsiteY0" fmla="*/ 1294228 h 1559433"/>
              <a:gd name="connsiteX1" fmla="*/ 3601329 w 12196689"/>
              <a:gd name="connsiteY1" fmla="*/ 787791 h 1559433"/>
              <a:gd name="connsiteX2" fmla="*/ 8412480 w 12196689"/>
              <a:gd name="connsiteY2" fmla="*/ 1294227 h 1559433"/>
              <a:gd name="connsiteX3" fmla="*/ 12196689 w 12196689"/>
              <a:gd name="connsiteY3" fmla="*/ 0 h 1559433"/>
              <a:gd name="connsiteX4" fmla="*/ 0 w 12196689"/>
              <a:gd name="connsiteY4" fmla="*/ 1294228 h 1559433"/>
              <a:gd name="connsiteX0" fmla="*/ 0 w 12196689"/>
              <a:gd name="connsiteY0" fmla="*/ 1294228 h 1960531"/>
              <a:gd name="connsiteX1" fmla="*/ 3601329 w 12196689"/>
              <a:gd name="connsiteY1" fmla="*/ 787791 h 1960531"/>
              <a:gd name="connsiteX2" fmla="*/ 8412480 w 12196689"/>
              <a:gd name="connsiteY2" fmla="*/ 1294227 h 1960531"/>
              <a:gd name="connsiteX3" fmla="*/ 12196689 w 12196689"/>
              <a:gd name="connsiteY3" fmla="*/ 0 h 1960531"/>
              <a:gd name="connsiteX4" fmla="*/ 0 w 12196689"/>
              <a:gd name="connsiteY4" fmla="*/ 1294228 h 1960531"/>
              <a:gd name="connsiteX0" fmla="*/ 397070 w 12844687"/>
              <a:gd name="connsiteY0" fmla="*/ 1296595 h 1734128"/>
              <a:gd name="connsiteX1" fmla="*/ 3998399 w 12844687"/>
              <a:gd name="connsiteY1" fmla="*/ 790158 h 1734128"/>
              <a:gd name="connsiteX2" fmla="*/ 8809550 w 12844687"/>
              <a:gd name="connsiteY2" fmla="*/ 1296594 h 1734128"/>
              <a:gd name="connsiteX3" fmla="*/ 12593759 w 12844687"/>
              <a:gd name="connsiteY3" fmla="*/ 2367 h 1734128"/>
              <a:gd name="connsiteX4" fmla="*/ 1466214 w 12844687"/>
              <a:gd name="connsiteY4" fmla="*/ 1676423 h 1734128"/>
              <a:gd name="connsiteX5" fmla="*/ 397070 w 12844687"/>
              <a:gd name="connsiteY5" fmla="*/ 1296595 h 1734128"/>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205161 w 12652778"/>
              <a:gd name="connsiteY0" fmla="*/ 1296595 h 2815906"/>
              <a:gd name="connsiteX1" fmla="*/ 3806490 w 12652778"/>
              <a:gd name="connsiteY1" fmla="*/ 790158 h 2815906"/>
              <a:gd name="connsiteX2" fmla="*/ 8617641 w 12652778"/>
              <a:gd name="connsiteY2" fmla="*/ 1296594 h 2815906"/>
              <a:gd name="connsiteX3" fmla="*/ 12401850 w 12652778"/>
              <a:gd name="connsiteY3" fmla="*/ 2367 h 2815906"/>
              <a:gd name="connsiteX4" fmla="*/ 148890 w 12652778"/>
              <a:gd name="connsiteY4" fmla="*/ 2815906 h 2815906"/>
              <a:gd name="connsiteX5" fmla="*/ 205161 w 12652778"/>
              <a:gd name="connsiteY5" fmla="*/ 1296595 h 2815906"/>
              <a:gd name="connsiteX0" fmla="*/ 205161 w 12422576"/>
              <a:gd name="connsiteY0" fmla="*/ 1325693 h 2845004"/>
              <a:gd name="connsiteX1" fmla="*/ 3806490 w 12422576"/>
              <a:gd name="connsiteY1" fmla="*/ 819256 h 2845004"/>
              <a:gd name="connsiteX2" fmla="*/ 8617641 w 12422576"/>
              <a:gd name="connsiteY2" fmla="*/ 1325692 h 2845004"/>
              <a:gd name="connsiteX3" fmla="*/ 12401850 w 12422576"/>
              <a:gd name="connsiteY3" fmla="*/ 31465 h 2845004"/>
              <a:gd name="connsiteX4" fmla="*/ 9644582 w 12422576"/>
              <a:gd name="connsiteY4" fmla="*/ 608241 h 2845004"/>
              <a:gd name="connsiteX5" fmla="*/ 148890 w 12422576"/>
              <a:gd name="connsiteY5" fmla="*/ 2845004 h 2845004"/>
              <a:gd name="connsiteX6" fmla="*/ 205161 w 12422576"/>
              <a:gd name="connsiteY6" fmla="*/ 1325693 h 2845004"/>
              <a:gd name="connsiteX0" fmla="*/ 205161 w 13268544"/>
              <a:gd name="connsiteY0" fmla="*/ 1298414 h 3013168"/>
              <a:gd name="connsiteX1" fmla="*/ 3806490 w 13268544"/>
              <a:gd name="connsiteY1" fmla="*/ 791977 h 3013168"/>
              <a:gd name="connsiteX2" fmla="*/ 8617641 w 13268544"/>
              <a:gd name="connsiteY2" fmla="*/ 1298413 h 3013168"/>
              <a:gd name="connsiteX3" fmla="*/ 12401850 w 13268544"/>
              <a:gd name="connsiteY3" fmla="*/ 4186 h 3013168"/>
              <a:gd name="connsiteX4" fmla="*/ 12289308 w 13268544"/>
              <a:gd name="connsiteY4" fmla="*/ 2831793 h 3013168"/>
              <a:gd name="connsiteX5" fmla="*/ 148890 w 13268544"/>
              <a:gd name="connsiteY5" fmla="*/ 2817725 h 3013168"/>
              <a:gd name="connsiteX6" fmla="*/ 205161 w 13268544"/>
              <a:gd name="connsiteY6" fmla="*/ 1298414 h 3013168"/>
              <a:gd name="connsiteX0" fmla="*/ 205161 w 13268544"/>
              <a:gd name="connsiteY0" fmla="*/ 1298414 h 2833416"/>
              <a:gd name="connsiteX1" fmla="*/ 3806490 w 13268544"/>
              <a:gd name="connsiteY1" fmla="*/ 791977 h 2833416"/>
              <a:gd name="connsiteX2" fmla="*/ 8617641 w 13268544"/>
              <a:gd name="connsiteY2" fmla="*/ 1298413 h 2833416"/>
              <a:gd name="connsiteX3" fmla="*/ 12401850 w 13268544"/>
              <a:gd name="connsiteY3" fmla="*/ 4186 h 2833416"/>
              <a:gd name="connsiteX4" fmla="*/ 12289308 w 13268544"/>
              <a:gd name="connsiteY4" fmla="*/ 2831793 h 2833416"/>
              <a:gd name="connsiteX5" fmla="*/ 148890 w 13268544"/>
              <a:gd name="connsiteY5" fmla="*/ 2817725 h 2833416"/>
              <a:gd name="connsiteX6" fmla="*/ 205161 w 13268544"/>
              <a:gd name="connsiteY6" fmla="*/ 1298414 h 2833416"/>
              <a:gd name="connsiteX0" fmla="*/ 205161 w 12455332"/>
              <a:gd name="connsiteY0" fmla="*/ 1299228 h 2834230"/>
              <a:gd name="connsiteX1" fmla="*/ 3806490 w 12455332"/>
              <a:gd name="connsiteY1" fmla="*/ 792791 h 2834230"/>
              <a:gd name="connsiteX2" fmla="*/ 8617641 w 12455332"/>
              <a:gd name="connsiteY2" fmla="*/ 1299227 h 2834230"/>
              <a:gd name="connsiteX3" fmla="*/ 12401850 w 12455332"/>
              <a:gd name="connsiteY3" fmla="*/ 5000 h 2834230"/>
              <a:gd name="connsiteX4" fmla="*/ 12289308 w 12455332"/>
              <a:gd name="connsiteY4" fmla="*/ 2832607 h 2834230"/>
              <a:gd name="connsiteX5" fmla="*/ 148890 w 12455332"/>
              <a:gd name="connsiteY5" fmla="*/ 2818539 h 2834230"/>
              <a:gd name="connsiteX6" fmla="*/ 205161 w 12455332"/>
              <a:gd name="connsiteY6" fmla="*/ 1299228 h 2834230"/>
              <a:gd name="connsiteX0" fmla="*/ 205161 w 12478986"/>
              <a:gd name="connsiteY0" fmla="*/ 1299133 h 2876000"/>
              <a:gd name="connsiteX1" fmla="*/ 3806490 w 12478986"/>
              <a:gd name="connsiteY1" fmla="*/ 792696 h 2876000"/>
              <a:gd name="connsiteX2" fmla="*/ 8617641 w 12478986"/>
              <a:gd name="connsiteY2" fmla="*/ 1299132 h 2876000"/>
              <a:gd name="connsiteX3" fmla="*/ 12401850 w 12478986"/>
              <a:gd name="connsiteY3" fmla="*/ 4905 h 2876000"/>
              <a:gd name="connsiteX4" fmla="*/ 12415918 w 12478986"/>
              <a:gd name="connsiteY4" fmla="*/ 2874715 h 2876000"/>
              <a:gd name="connsiteX5" fmla="*/ 148890 w 12478986"/>
              <a:gd name="connsiteY5" fmla="*/ 2818444 h 2876000"/>
              <a:gd name="connsiteX6" fmla="*/ 205161 w 12478986"/>
              <a:gd name="connsiteY6" fmla="*/ 1299133 h 2876000"/>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44053"/>
              <a:gd name="connsiteY0" fmla="*/ 1294228 h 2843166"/>
              <a:gd name="connsiteX1" fmla="*/ 3806490 w 12444053"/>
              <a:gd name="connsiteY1" fmla="*/ 787791 h 2843166"/>
              <a:gd name="connsiteX2" fmla="*/ 8617641 w 12444053"/>
              <a:gd name="connsiteY2" fmla="*/ 1294227 h 2843166"/>
              <a:gd name="connsiteX3" fmla="*/ 12401850 w 12444053"/>
              <a:gd name="connsiteY3" fmla="*/ 0 h 2843166"/>
              <a:gd name="connsiteX4" fmla="*/ 12444053 w 12444053"/>
              <a:gd name="connsiteY4" fmla="*/ 2841674 h 2843166"/>
              <a:gd name="connsiteX5" fmla="*/ 148890 w 12444053"/>
              <a:gd name="connsiteY5" fmla="*/ 2813539 h 2843166"/>
              <a:gd name="connsiteX6" fmla="*/ 205161 w 12444053"/>
              <a:gd name="connsiteY6" fmla="*/ 1294228 h 2843166"/>
              <a:gd name="connsiteX0" fmla="*/ 205161 w 12411396"/>
              <a:gd name="connsiteY0" fmla="*/ 1294228 h 2826992"/>
              <a:gd name="connsiteX1" fmla="*/ 3806490 w 12411396"/>
              <a:gd name="connsiteY1" fmla="*/ 787791 h 2826992"/>
              <a:gd name="connsiteX2" fmla="*/ 8617641 w 12411396"/>
              <a:gd name="connsiteY2" fmla="*/ 1294227 h 2826992"/>
              <a:gd name="connsiteX3" fmla="*/ 12401850 w 12411396"/>
              <a:gd name="connsiteY3" fmla="*/ 0 h 2826992"/>
              <a:gd name="connsiteX4" fmla="*/ 12411396 w 12411396"/>
              <a:gd name="connsiteY4" fmla="*/ 2825346 h 2826992"/>
              <a:gd name="connsiteX5" fmla="*/ 148890 w 12411396"/>
              <a:gd name="connsiteY5" fmla="*/ 2813539 h 2826992"/>
              <a:gd name="connsiteX6" fmla="*/ 205161 w 12411396"/>
              <a:gd name="connsiteY6" fmla="*/ 1294228 h 2826992"/>
              <a:gd name="connsiteX0" fmla="*/ 205161 w 12411396"/>
              <a:gd name="connsiteY0" fmla="*/ 1294228 h 2825346"/>
              <a:gd name="connsiteX1" fmla="*/ 3806490 w 12411396"/>
              <a:gd name="connsiteY1" fmla="*/ 787791 h 2825346"/>
              <a:gd name="connsiteX2" fmla="*/ 8617641 w 12411396"/>
              <a:gd name="connsiteY2" fmla="*/ 1294227 h 2825346"/>
              <a:gd name="connsiteX3" fmla="*/ 12401850 w 12411396"/>
              <a:gd name="connsiteY3" fmla="*/ 0 h 2825346"/>
              <a:gd name="connsiteX4" fmla="*/ 12411396 w 12411396"/>
              <a:gd name="connsiteY4" fmla="*/ 2825346 h 2825346"/>
              <a:gd name="connsiteX5" fmla="*/ 148890 w 12411396"/>
              <a:gd name="connsiteY5" fmla="*/ 2813539 h 2825346"/>
              <a:gd name="connsiteX6" fmla="*/ 205161 w 12411396"/>
              <a:gd name="connsiteY6" fmla="*/ 1294228 h 2825346"/>
              <a:gd name="connsiteX0" fmla="*/ 56798 w 12263033"/>
              <a:gd name="connsiteY0" fmla="*/ 1294228 h 2825346"/>
              <a:gd name="connsiteX1" fmla="*/ 3658127 w 12263033"/>
              <a:gd name="connsiteY1" fmla="*/ 787791 h 2825346"/>
              <a:gd name="connsiteX2" fmla="*/ 8469278 w 12263033"/>
              <a:gd name="connsiteY2" fmla="*/ 1294227 h 2825346"/>
              <a:gd name="connsiteX3" fmla="*/ 12253487 w 12263033"/>
              <a:gd name="connsiteY3" fmla="*/ 0 h 2825346"/>
              <a:gd name="connsiteX4" fmla="*/ 12263033 w 12263033"/>
              <a:gd name="connsiteY4" fmla="*/ 2825346 h 2825346"/>
              <a:gd name="connsiteX5" fmla="*/ 527 w 12263033"/>
              <a:gd name="connsiteY5" fmla="*/ 2813539 h 2825346"/>
              <a:gd name="connsiteX6" fmla="*/ 56798 w 12263033"/>
              <a:gd name="connsiteY6" fmla="*/ 1294228 h 2825346"/>
              <a:gd name="connsiteX0" fmla="*/ 16702 w 12263758"/>
              <a:gd name="connsiteY0" fmla="*/ 1310556 h 2825346"/>
              <a:gd name="connsiteX1" fmla="*/ 3658852 w 12263758"/>
              <a:gd name="connsiteY1" fmla="*/ 787791 h 2825346"/>
              <a:gd name="connsiteX2" fmla="*/ 8470003 w 12263758"/>
              <a:gd name="connsiteY2" fmla="*/ 1294227 h 2825346"/>
              <a:gd name="connsiteX3" fmla="*/ 12254212 w 12263758"/>
              <a:gd name="connsiteY3" fmla="*/ 0 h 2825346"/>
              <a:gd name="connsiteX4" fmla="*/ 12263758 w 12263758"/>
              <a:gd name="connsiteY4" fmla="*/ 2825346 h 2825346"/>
              <a:gd name="connsiteX5" fmla="*/ 1252 w 12263758"/>
              <a:gd name="connsiteY5" fmla="*/ 2813539 h 2825346"/>
              <a:gd name="connsiteX6" fmla="*/ 16702 w 12263758"/>
              <a:gd name="connsiteY6" fmla="*/ 1310556 h 2825346"/>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9043 w 12247056"/>
              <a:gd name="connsiteY5" fmla="*/ 2829868 h 2829868"/>
              <a:gd name="connsiteX6" fmla="*/ 0 w 12247056"/>
              <a:gd name="connsiteY6" fmla="*/ 1310556 h 2829868"/>
              <a:gd name="connsiteX0" fmla="*/ 1938 w 12248994"/>
              <a:gd name="connsiteY0" fmla="*/ 1310556 h 2829868"/>
              <a:gd name="connsiteX1" fmla="*/ 3644088 w 12248994"/>
              <a:gd name="connsiteY1" fmla="*/ 787791 h 2829868"/>
              <a:gd name="connsiteX2" fmla="*/ 8455239 w 12248994"/>
              <a:gd name="connsiteY2" fmla="*/ 1294227 h 2829868"/>
              <a:gd name="connsiteX3" fmla="*/ 12239448 w 12248994"/>
              <a:gd name="connsiteY3" fmla="*/ 0 h 2829868"/>
              <a:gd name="connsiteX4" fmla="*/ 12248994 w 12248994"/>
              <a:gd name="connsiteY4" fmla="*/ 2825346 h 2829868"/>
              <a:gd name="connsiteX5" fmla="*/ 2817 w 12248994"/>
              <a:gd name="connsiteY5" fmla="*/ 2829868 h 2829868"/>
              <a:gd name="connsiteX6" fmla="*/ 1938 w 12248994"/>
              <a:gd name="connsiteY6" fmla="*/ 1310556 h 2829868"/>
              <a:gd name="connsiteX0" fmla="*/ 5555 w 12252611"/>
              <a:gd name="connsiteY0" fmla="*/ 1310556 h 2829868"/>
              <a:gd name="connsiteX1" fmla="*/ 3647705 w 12252611"/>
              <a:gd name="connsiteY1" fmla="*/ 787791 h 2829868"/>
              <a:gd name="connsiteX2" fmla="*/ 8458856 w 12252611"/>
              <a:gd name="connsiteY2" fmla="*/ 1294227 h 2829868"/>
              <a:gd name="connsiteX3" fmla="*/ 12243065 w 12252611"/>
              <a:gd name="connsiteY3" fmla="*/ 0 h 2829868"/>
              <a:gd name="connsiteX4" fmla="*/ 12252611 w 12252611"/>
              <a:gd name="connsiteY4" fmla="*/ 2825346 h 2829868"/>
              <a:gd name="connsiteX5" fmla="*/ 6434 w 12252611"/>
              <a:gd name="connsiteY5" fmla="*/ 2829868 h 2829868"/>
              <a:gd name="connsiteX6" fmla="*/ 5555 w 12252611"/>
              <a:gd name="connsiteY6" fmla="*/ 1310556 h 2829868"/>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879 w 12247056"/>
              <a:gd name="connsiteY5" fmla="*/ 2829868 h 2829868"/>
              <a:gd name="connsiteX6" fmla="*/ 0 w 12247056"/>
              <a:gd name="connsiteY6" fmla="*/ 1310556 h 2829868"/>
              <a:gd name="connsiteX0" fmla="*/ 15449 w 12262505"/>
              <a:gd name="connsiteY0" fmla="*/ 5530723 h 7045513"/>
              <a:gd name="connsiteX1" fmla="*/ 3657599 w 12262505"/>
              <a:gd name="connsiteY1" fmla="*/ 5007958 h 7045513"/>
              <a:gd name="connsiteX2" fmla="*/ 8468750 w 12262505"/>
              <a:gd name="connsiteY2" fmla="*/ 5514394 h 7045513"/>
              <a:gd name="connsiteX3" fmla="*/ 12252959 w 12262505"/>
              <a:gd name="connsiteY3" fmla="*/ 4220167 h 7045513"/>
              <a:gd name="connsiteX4" fmla="*/ 12262505 w 12262505"/>
              <a:gd name="connsiteY4" fmla="*/ 7045513 h 7045513"/>
              <a:gd name="connsiteX5" fmla="*/ 0 w 12262505"/>
              <a:gd name="connsiteY5" fmla="*/ 77735 h 7045513"/>
              <a:gd name="connsiteX6" fmla="*/ 15449 w 12262505"/>
              <a:gd name="connsiteY6" fmla="*/ 5530723 h 7045513"/>
              <a:gd name="connsiteX0" fmla="*/ 15449 w 12278834"/>
              <a:gd name="connsiteY0" fmla="*/ 5532908 h 5555121"/>
              <a:gd name="connsiteX1" fmla="*/ 3657599 w 12278834"/>
              <a:gd name="connsiteY1" fmla="*/ 5010143 h 5555121"/>
              <a:gd name="connsiteX2" fmla="*/ 8468750 w 12278834"/>
              <a:gd name="connsiteY2" fmla="*/ 5516579 h 5555121"/>
              <a:gd name="connsiteX3" fmla="*/ 12252959 w 12278834"/>
              <a:gd name="connsiteY3" fmla="*/ 4222352 h 5555121"/>
              <a:gd name="connsiteX4" fmla="*/ 12278834 w 12278834"/>
              <a:gd name="connsiteY4" fmla="*/ 91727 h 5555121"/>
              <a:gd name="connsiteX5" fmla="*/ 0 w 12278834"/>
              <a:gd name="connsiteY5" fmla="*/ 79920 h 5555121"/>
              <a:gd name="connsiteX6" fmla="*/ 15449 w 12278834"/>
              <a:gd name="connsiteY6" fmla="*/ 5532908 h 5555121"/>
              <a:gd name="connsiteX0" fmla="*/ 15449 w 12279342"/>
              <a:gd name="connsiteY0" fmla="*/ 5530724 h 5552937"/>
              <a:gd name="connsiteX1" fmla="*/ 3657599 w 12279342"/>
              <a:gd name="connsiteY1" fmla="*/ 5007959 h 5552937"/>
              <a:gd name="connsiteX2" fmla="*/ 8468750 w 12279342"/>
              <a:gd name="connsiteY2" fmla="*/ 5514395 h 5552937"/>
              <a:gd name="connsiteX3" fmla="*/ 12252959 w 12279342"/>
              <a:gd name="connsiteY3" fmla="*/ 4220168 h 5552937"/>
              <a:gd name="connsiteX4" fmla="*/ 12278834 w 12279342"/>
              <a:gd name="connsiteY4" fmla="*/ 89543 h 5552937"/>
              <a:gd name="connsiteX5" fmla="*/ 0 w 12279342"/>
              <a:gd name="connsiteY5" fmla="*/ 77736 h 5552937"/>
              <a:gd name="connsiteX6" fmla="*/ 15449 w 12279342"/>
              <a:gd name="connsiteY6" fmla="*/ 5530724 h 5552937"/>
              <a:gd name="connsiteX0" fmla="*/ 15449 w 12279342"/>
              <a:gd name="connsiteY0" fmla="*/ 6094324 h 6116537"/>
              <a:gd name="connsiteX1" fmla="*/ 3657599 w 12279342"/>
              <a:gd name="connsiteY1" fmla="*/ 5571559 h 6116537"/>
              <a:gd name="connsiteX2" fmla="*/ 8468750 w 12279342"/>
              <a:gd name="connsiteY2" fmla="*/ 6077995 h 6116537"/>
              <a:gd name="connsiteX3" fmla="*/ 12252959 w 12279342"/>
              <a:gd name="connsiteY3" fmla="*/ 4783768 h 6116537"/>
              <a:gd name="connsiteX4" fmla="*/ 12278834 w 12279342"/>
              <a:gd name="connsiteY4" fmla="*/ 0 h 6116537"/>
              <a:gd name="connsiteX5" fmla="*/ 0 w 12279342"/>
              <a:gd name="connsiteY5" fmla="*/ 641336 h 6116537"/>
              <a:gd name="connsiteX6" fmla="*/ 15449 w 12279342"/>
              <a:gd name="connsiteY6" fmla="*/ 6094324 h 6116537"/>
              <a:gd name="connsiteX0" fmla="*/ 15449 w 12279342"/>
              <a:gd name="connsiteY0" fmla="*/ 6094324 h 6125261"/>
              <a:gd name="connsiteX1" fmla="*/ 3657599 w 12279342"/>
              <a:gd name="connsiteY1" fmla="*/ 5571559 h 6125261"/>
              <a:gd name="connsiteX2" fmla="*/ 8468750 w 12279342"/>
              <a:gd name="connsiteY2" fmla="*/ 6077995 h 6125261"/>
              <a:gd name="connsiteX3" fmla="*/ 12252959 w 12279342"/>
              <a:gd name="connsiteY3" fmla="*/ 4783768 h 6125261"/>
              <a:gd name="connsiteX4" fmla="*/ 12278834 w 12279342"/>
              <a:gd name="connsiteY4" fmla="*/ 0 h 6125261"/>
              <a:gd name="connsiteX5" fmla="*/ 0 w 12279342"/>
              <a:gd name="connsiteY5" fmla="*/ 641336 h 6125261"/>
              <a:gd name="connsiteX6" fmla="*/ 15449 w 12279342"/>
              <a:gd name="connsiteY6" fmla="*/ 6094324 h 6125261"/>
              <a:gd name="connsiteX0" fmla="*/ 31778 w 12295671"/>
              <a:gd name="connsiteY0" fmla="*/ 6122459 h 6149807"/>
              <a:gd name="connsiteX1" fmla="*/ 3673928 w 12295671"/>
              <a:gd name="connsiteY1" fmla="*/ 5599694 h 6149807"/>
              <a:gd name="connsiteX2" fmla="*/ 8485079 w 12295671"/>
              <a:gd name="connsiteY2" fmla="*/ 6106130 h 6149807"/>
              <a:gd name="connsiteX3" fmla="*/ 12269288 w 12295671"/>
              <a:gd name="connsiteY3" fmla="*/ 4811903 h 6149807"/>
              <a:gd name="connsiteX4" fmla="*/ 12295163 w 12295671"/>
              <a:gd name="connsiteY4" fmla="*/ 28135 h 6149807"/>
              <a:gd name="connsiteX5" fmla="*/ 0 w 12295671"/>
              <a:gd name="connsiteY5" fmla="*/ 0 h 6149807"/>
              <a:gd name="connsiteX6" fmla="*/ 31778 w 12295671"/>
              <a:gd name="connsiteY6" fmla="*/ 6122459 h 6149807"/>
              <a:gd name="connsiteX0" fmla="*/ 34683 w 12298576"/>
              <a:gd name="connsiteY0" fmla="*/ 6122459 h 6149731"/>
              <a:gd name="connsiteX1" fmla="*/ 3676833 w 12298576"/>
              <a:gd name="connsiteY1" fmla="*/ 5599694 h 6149731"/>
              <a:gd name="connsiteX2" fmla="*/ 8487984 w 12298576"/>
              <a:gd name="connsiteY2" fmla="*/ 6106130 h 6149731"/>
              <a:gd name="connsiteX3" fmla="*/ 12272193 w 12298576"/>
              <a:gd name="connsiteY3" fmla="*/ 4811903 h 6149731"/>
              <a:gd name="connsiteX4" fmla="*/ 12298068 w 12298576"/>
              <a:gd name="connsiteY4" fmla="*/ 28135 h 6149731"/>
              <a:gd name="connsiteX5" fmla="*/ 2905 w 12298576"/>
              <a:gd name="connsiteY5" fmla="*/ 0 h 6149731"/>
              <a:gd name="connsiteX6" fmla="*/ 34683 w 12298576"/>
              <a:gd name="connsiteY6" fmla="*/ 6122459 h 6149731"/>
              <a:gd name="connsiteX0" fmla="*/ 34683 w 12298576"/>
              <a:gd name="connsiteY0" fmla="*/ 6122459 h 6149731"/>
              <a:gd name="connsiteX1" fmla="*/ 3676833 w 12298576"/>
              <a:gd name="connsiteY1" fmla="*/ 5599694 h 6149731"/>
              <a:gd name="connsiteX2" fmla="*/ 8487984 w 12298576"/>
              <a:gd name="connsiteY2" fmla="*/ 6106130 h 6149731"/>
              <a:gd name="connsiteX3" fmla="*/ 12272193 w 12298576"/>
              <a:gd name="connsiteY3" fmla="*/ 4811903 h 6149731"/>
              <a:gd name="connsiteX4" fmla="*/ 12298068 w 12298576"/>
              <a:gd name="connsiteY4" fmla="*/ 28135 h 6149731"/>
              <a:gd name="connsiteX5" fmla="*/ 2905 w 12298576"/>
              <a:gd name="connsiteY5" fmla="*/ 0 h 6149731"/>
              <a:gd name="connsiteX6" fmla="*/ 34683 w 12298576"/>
              <a:gd name="connsiteY6" fmla="*/ 6122459 h 6149731"/>
              <a:gd name="connsiteX0" fmla="*/ 34683 w 12298576"/>
              <a:gd name="connsiteY0" fmla="*/ 6122459 h 6123875"/>
              <a:gd name="connsiteX1" fmla="*/ 3676833 w 12298576"/>
              <a:gd name="connsiteY1" fmla="*/ 5599694 h 6123875"/>
              <a:gd name="connsiteX2" fmla="*/ 8487984 w 12298576"/>
              <a:gd name="connsiteY2" fmla="*/ 6106130 h 6123875"/>
              <a:gd name="connsiteX3" fmla="*/ 12272193 w 12298576"/>
              <a:gd name="connsiteY3" fmla="*/ 4811903 h 6123875"/>
              <a:gd name="connsiteX4" fmla="*/ 12298068 w 12298576"/>
              <a:gd name="connsiteY4" fmla="*/ 28135 h 6123875"/>
              <a:gd name="connsiteX5" fmla="*/ 2905 w 12298576"/>
              <a:gd name="connsiteY5" fmla="*/ 0 h 6123875"/>
              <a:gd name="connsiteX6" fmla="*/ 34683 w 12298576"/>
              <a:gd name="connsiteY6" fmla="*/ 6122459 h 612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8576" h="6123875">
                <a:moveTo>
                  <a:pt x="34683" y="6122459"/>
                </a:moveTo>
                <a:cubicBezTo>
                  <a:pt x="1248022" y="5797730"/>
                  <a:pt x="2267950" y="5602416"/>
                  <a:pt x="3676833" y="5599694"/>
                </a:cubicBezTo>
                <a:cubicBezTo>
                  <a:pt x="5085717" y="5596973"/>
                  <a:pt x="7055424" y="6237428"/>
                  <a:pt x="8487984" y="6106130"/>
                </a:cubicBezTo>
                <a:cubicBezTo>
                  <a:pt x="9920544" y="5974832"/>
                  <a:pt x="12101036" y="4931478"/>
                  <a:pt x="12272193" y="4811903"/>
                </a:cubicBezTo>
                <a:cubicBezTo>
                  <a:pt x="12274537" y="4105002"/>
                  <a:pt x="12302674" y="1112938"/>
                  <a:pt x="12298068" y="28135"/>
                </a:cubicBezTo>
                <a:lnTo>
                  <a:pt x="2905" y="0"/>
                </a:lnTo>
                <a:cubicBezTo>
                  <a:pt x="-12293" y="1135005"/>
                  <a:pt x="37195" y="5617027"/>
                  <a:pt x="34683" y="6122459"/>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2" name="Title 1">
            <a:extLst>
              <a:ext uri="{FF2B5EF4-FFF2-40B4-BE49-F238E27FC236}">
                <a16:creationId xmlns:a16="http://schemas.microsoft.com/office/drawing/2014/main" id="{4A1EF435-1E90-124A-B476-04F9D01663DF}"/>
              </a:ext>
            </a:extLst>
          </p:cNvPr>
          <p:cNvSpPr>
            <a:spLocks noGrp="1"/>
          </p:cNvSpPr>
          <p:nvPr>
            <p:ph type="title" hasCustomPrompt="1"/>
          </p:nvPr>
        </p:nvSpPr>
        <p:spPr>
          <a:xfrm>
            <a:off x="831850" y="1637413"/>
            <a:ext cx="10515600" cy="1457768"/>
          </a:xfrm>
        </p:spPr>
        <p:txBody>
          <a:bodyPr anchor="b">
            <a:normAutofit/>
          </a:bodyPr>
          <a:lstStyle>
            <a:lvl1pPr>
              <a:defRPr sz="3200">
                <a:solidFill>
                  <a:schemeClr val="bg1"/>
                </a:solidFill>
              </a:defRPr>
            </a:lvl1pPr>
          </a:lstStyle>
          <a:p>
            <a:r>
              <a:rPr lang="en-US" dirty="0" err="1"/>
              <a:t>Nombre</a:t>
            </a:r>
            <a:r>
              <a:rPr lang="en-US" dirty="0"/>
              <a:t> </a:t>
            </a:r>
          </a:p>
        </p:txBody>
      </p:sp>
      <p:sp>
        <p:nvSpPr>
          <p:cNvPr id="3" name="Text Placeholder 2">
            <a:extLst>
              <a:ext uri="{FF2B5EF4-FFF2-40B4-BE49-F238E27FC236}">
                <a16:creationId xmlns:a16="http://schemas.microsoft.com/office/drawing/2014/main" id="{79BB89C8-C1A4-B041-BE52-3D48DC18E168}"/>
              </a:ext>
            </a:extLst>
          </p:cNvPr>
          <p:cNvSpPr>
            <a:spLocks noGrp="1"/>
          </p:cNvSpPr>
          <p:nvPr>
            <p:ph type="body" idx="1" hasCustomPrompt="1"/>
          </p:nvPr>
        </p:nvSpPr>
        <p:spPr>
          <a:xfrm>
            <a:off x="831850" y="6351814"/>
            <a:ext cx="3413579" cy="286651"/>
          </a:xfrm>
        </p:spPr>
        <p:txBody>
          <a:bodyPr/>
          <a:lstStyle>
            <a:lvl1pPr marL="0" indent="0">
              <a:buNone/>
              <a:defRPr sz="2400" b="0" i="0">
                <a:solidFill>
                  <a:srgbClr val="6BAE45"/>
                </a:solidFill>
                <a:latin typeface="Barlow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www.uci.ac.cr</a:t>
            </a:r>
            <a:endParaRPr lang="en-US" dirty="0"/>
          </a:p>
        </p:txBody>
      </p:sp>
      <p:sp>
        <p:nvSpPr>
          <p:cNvPr id="7" name="Text Placeholder 2">
            <a:extLst>
              <a:ext uri="{FF2B5EF4-FFF2-40B4-BE49-F238E27FC236}">
                <a16:creationId xmlns:a16="http://schemas.microsoft.com/office/drawing/2014/main" id="{67A94FB1-3E87-CF44-98E6-AFED63B94A68}"/>
              </a:ext>
            </a:extLst>
          </p:cNvPr>
          <p:cNvSpPr>
            <a:spLocks noGrp="1"/>
          </p:cNvSpPr>
          <p:nvPr>
            <p:ph type="body" idx="11" hasCustomPrompt="1"/>
          </p:nvPr>
        </p:nvSpPr>
        <p:spPr>
          <a:xfrm>
            <a:off x="7478486" y="6081923"/>
            <a:ext cx="4114800" cy="556542"/>
          </a:xfrm>
        </p:spPr>
        <p:txBody>
          <a:bodyPr>
            <a:noAutofit/>
          </a:bodyPr>
          <a:lstStyle>
            <a:lvl1pPr marL="0" indent="0" algn="r">
              <a:buNone/>
              <a:defRPr sz="2000" b="1" i="0">
                <a:solidFill>
                  <a:srgbClr val="6BAE45"/>
                </a:solidFill>
                <a:latin typeface="Barlow SemiBold"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Promoviendo</a:t>
            </a:r>
            <a:r>
              <a:rPr lang="en-US" dirty="0"/>
              <a:t> el </a:t>
            </a:r>
            <a:r>
              <a:rPr lang="en-US" dirty="0" err="1"/>
              <a:t>desarrollo</a:t>
            </a:r>
            <a:r>
              <a:rPr lang="en-US" dirty="0"/>
              <a:t> </a:t>
            </a:r>
            <a:r>
              <a:rPr lang="en-US" dirty="0" err="1"/>
              <a:t>regenerativo</a:t>
            </a:r>
            <a:r>
              <a:rPr lang="en-US" dirty="0"/>
              <a:t> para el </a:t>
            </a:r>
            <a:r>
              <a:rPr lang="en-US" dirty="0" err="1"/>
              <a:t>bienestar</a:t>
            </a:r>
            <a:endParaRPr lang="en-US" dirty="0"/>
          </a:p>
        </p:txBody>
      </p:sp>
      <p:sp>
        <p:nvSpPr>
          <p:cNvPr id="10" name="Text Placeholder 9">
            <a:extLst>
              <a:ext uri="{FF2B5EF4-FFF2-40B4-BE49-F238E27FC236}">
                <a16:creationId xmlns:a16="http://schemas.microsoft.com/office/drawing/2014/main" id="{F315162D-96C4-BB43-93D5-E3FCD1035B1F}"/>
              </a:ext>
            </a:extLst>
          </p:cNvPr>
          <p:cNvSpPr>
            <a:spLocks noGrp="1"/>
          </p:cNvSpPr>
          <p:nvPr>
            <p:ph type="body" sz="quarter" idx="12" hasCustomPrompt="1"/>
          </p:nvPr>
        </p:nvSpPr>
        <p:spPr>
          <a:xfrm>
            <a:off x="831850" y="3281363"/>
            <a:ext cx="10515600" cy="1143000"/>
          </a:xfrm>
        </p:spPr>
        <p:txBody>
          <a:bodyPr/>
          <a:lstStyle>
            <a:lvl1pPr marL="0" indent="0">
              <a:buNone/>
              <a:defRPr>
                <a:solidFill>
                  <a:schemeClr val="bg1"/>
                </a:solidFill>
              </a:defRPr>
            </a:lvl1pPr>
          </a:lstStyle>
          <a:p>
            <a:pPr lvl="0"/>
            <a:r>
              <a:rPr lang="en-US" dirty="0" err="1"/>
              <a:t>Información</a:t>
            </a:r>
            <a:r>
              <a:rPr lang="en-US" dirty="0"/>
              <a:t> de </a:t>
            </a:r>
            <a:r>
              <a:rPr lang="en-US" dirty="0" err="1"/>
              <a:t>contacto</a:t>
            </a:r>
            <a:endParaRPr lang="en-US" dirty="0"/>
          </a:p>
        </p:txBody>
      </p:sp>
      <p:pic>
        <p:nvPicPr>
          <p:cNvPr id="11" name="Picture 10">
            <a:extLst>
              <a:ext uri="{FF2B5EF4-FFF2-40B4-BE49-F238E27FC236}">
                <a16:creationId xmlns:a16="http://schemas.microsoft.com/office/drawing/2014/main" id="{9E696431-39AC-134E-91B0-42CF045B64C2}"/>
              </a:ext>
            </a:extLst>
          </p:cNvPr>
          <p:cNvPicPr>
            <a:picLocks noChangeAspect="1"/>
          </p:cNvPicPr>
          <p:nvPr userDrawn="1"/>
        </p:nvPicPr>
        <p:blipFill>
          <a:blip r:embed="rId2"/>
          <a:stretch>
            <a:fillRect/>
          </a:stretch>
        </p:blipFill>
        <p:spPr>
          <a:xfrm>
            <a:off x="821315" y="56983"/>
            <a:ext cx="3211632" cy="1469607"/>
          </a:xfrm>
          <a:prstGeom prst="rect">
            <a:avLst/>
          </a:prstGeom>
        </p:spPr>
      </p:pic>
    </p:spTree>
    <p:extLst>
      <p:ext uri="{BB962C8B-B14F-4D97-AF65-F5344CB8AC3E}">
        <p14:creationId xmlns:p14="http://schemas.microsoft.com/office/powerpoint/2010/main" val="3866242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Sección Morada: Título y Conteni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9C247B"/>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1559447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ción Anaranjada: Separador">
    <p:bg>
      <p:bgPr>
        <a:solidFill>
          <a:srgbClr val="EE9121"/>
        </a:solidFill>
        <a:effectLst/>
      </p:bgPr>
    </p:bg>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999E94D-06D3-E341-8621-045E011C3BFB}"/>
              </a:ext>
            </a:extLst>
          </p:cNvPr>
          <p:cNvSpPr>
            <a:spLocks noGrp="1"/>
          </p:cNvSpPr>
          <p:nvPr>
            <p:ph type="pic" sz="quarter" idx="13"/>
          </p:nvPr>
        </p:nvSpPr>
        <p:spPr>
          <a:xfrm>
            <a:off x="7196547" y="-19585"/>
            <a:ext cx="5013871" cy="6893644"/>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2">
                <a:moveTo>
                  <a:pt x="1673" y="0"/>
                </a:moveTo>
                <a:lnTo>
                  <a:pt x="9963" y="8"/>
                </a:lnTo>
                <a:cubicBezTo>
                  <a:pt x="9964" y="1660"/>
                  <a:pt x="10000" y="9451"/>
                  <a:pt x="10000" y="10000"/>
                </a:cubicBezTo>
                <a:lnTo>
                  <a:pt x="2216" y="10002"/>
                </a:lnTo>
                <a:cubicBezTo>
                  <a:pt x="2330" y="9065"/>
                  <a:pt x="2232" y="8404"/>
                  <a:pt x="1382" y="6880"/>
                </a:cubicBezTo>
                <a:cubicBezTo>
                  <a:pt x="-1046" y="2494"/>
                  <a:pt x="162" y="1705"/>
                  <a:pt x="1673" y="0"/>
                </a:cubicBezTo>
                <a:close/>
              </a:path>
            </a:pathLst>
          </a:custGeom>
          <a:solidFill>
            <a:srgbClr val="CE801C"/>
          </a:solidFill>
        </p:spPr>
        <p:txBody>
          <a:bodyPr/>
          <a:lstStyle/>
          <a:p>
            <a:endParaRPr lang="es-ES_tradnl"/>
          </a:p>
        </p:txBody>
      </p:sp>
      <p:sp>
        <p:nvSpPr>
          <p:cNvPr id="2" name="Title 1">
            <a:extLst>
              <a:ext uri="{FF2B5EF4-FFF2-40B4-BE49-F238E27FC236}">
                <a16:creationId xmlns:a16="http://schemas.microsoft.com/office/drawing/2014/main" id="{23A0BFFD-E82A-DF4A-BFAD-921982BB6C31}"/>
              </a:ext>
            </a:extLst>
          </p:cNvPr>
          <p:cNvSpPr>
            <a:spLocks noGrp="1"/>
          </p:cNvSpPr>
          <p:nvPr>
            <p:ph type="ctrTitle"/>
          </p:nvPr>
        </p:nvSpPr>
        <p:spPr>
          <a:xfrm>
            <a:off x="551234" y="2075674"/>
            <a:ext cx="6219217" cy="2387600"/>
          </a:xfrm>
        </p:spPr>
        <p:txBody>
          <a:bodyPr anchor="b">
            <a:normAutofit/>
          </a:bodyPr>
          <a:lstStyle>
            <a:lvl1pPr algn="l">
              <a:defRPr sz="48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0CD78CC9-E261-874C-807E-F03588E264AF}"/>
              </a:ext>
            </a:extLst>
          </p:cNvPr>
          <p:cNvSpPr>
            <a:spLocks noGrp="1"/>
          </p:cNvSpPr>
          <p:nvPr>
            <p:ph type="subTitle" idx="1"/>
          </p:nvPr>
        </p:nvSpPr>
        <p:spPr>
          <a:xfrm>
            <a:off x="551234" y="4555349"/>
            <a:ext cx="6219217"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5" name="Picture 4">
            <a:extLst>
              <a:ext uri="{FF2B5EF4-FFF2-40B4-BE49-F238E27FC236}">
                <a16:creationId xmlns:a16="http://schemas.microsoft.com/office/drawing/2014/main" id="{AA582429-6CE8-AC49-8162-9EF65ABB542D}"/>
              </a:ext>
            </a:extLst>
          </p:cNvPr>
          <p:cNvPicPr>
            <a:picLocks noChangeAspect="1"/>
          </p:cNvPicPr>
          <p:nvPr userDrawn="1"/>
        </p:nvPicPr>
        <p:blipFill>
          <a:blip r:embed="rId2"/>
          <a:stretch>
            <a:fillRect/>
          </a:stretch>
        </p:blipFill>
        <p:spPr>
          <a:xfrm>
            <a:off x="551234" y="290065"/>
            <a:ext cx="3211632" cy="1469607"/>
          </a:xfrm>
          <a:prstGeom prst="rect">
            <a:avLst/>
          </a:prstGeom>
        </p:spPr>
      </p:pic>
    </p:spTree>
    <p:extLst>
      <p:ext uri="{BB962C8B-B14F-4D97-AF65-F5344CB8AC3E}">
        <p14:creationId xmlns:p14="http://schemas.microsoft.com/office/powerpoint/2010/main" val="21481388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3 Marcador de fecha"/>
          <p:cNvSpPr>
            <a:spLocks noGrp="1"/>
          </p:cNvSpPr>
          <p:nvPr>
            <p:ph type="dt" sz="half" idx="10"/>
          </p:nvPr>
        </p:nvSpPr>
        <p:spPr/>
        <p:txBody>
          <a:bodyPr/>
          <a:lstStyle/>
          <a:p>
            <a:fld id="{4EF52E80-8C09-0348-804A-7FC99C8F29A7}" type="datetime6">
              <a:rPr lang="es-CR" smtClean="0"/>
              <a:t>junio de 2025</a:t>
            </a:fld>
            <a:endParaRPr lang="es-CR"/>
          </a:p>
        </p:txBody>
      </p:sp>
      <p:sp>
        <p:nvSpPr>
          <p:cNvPr id="5" name="4 Marcador de pie de página"/>
          <p:cNvSpPr>
            <a:spLocks noGrp="1"/>
          </p:cNvSpPr>
          <p:nvPr>
            <p:ph type="ftr" sz="quarter" idx="11"/>
          </p:nvPr>
        </p:nvSpPr>
        <p:spPr/>
        <p:txBody>
          <a:bodyPr/>
          <a:lstStyle/>
          <a:p>
            <a:r>
              <a:rPr lang="es-CR"/>
              <a:t>Derecho Aduanero II</a:t>
            </a:r>
          </a:p>
        </p:txBody>
      </p:sp>
      <p:sp>
        <p:nvSpPr>
          <p:cNvPr id="6" name="5 Marcador de número de diapositiva"/>
          <p:cNvSpPr>
            <a:spLocks noGrp="1"/>
          </p:cNvSpPr>
          <p:nvPr>
            <p:ph type="sldNum" sz="quarter" idx="12"/>
          </p:nvPr>
        </p:nvSpPr>
        <p:spPr/>
        <p:txBody>
          <a:bodyPr/>
          <a:lstStyle/>
          <a:p>
            <a:fld id="{0D31B79B-629F-4864-890C-CDC8E4366DCA}" type="slidenum">
              <a:rPr lang="es-CR" smtClean="0"/>
              <a:pPr/>
              <a:t>‹Nº›</a:t>
            </a:fld>
            <a:endParaRPr lang="es-CR"/>
          </a:p>
        </p:txBody>
      </p:sp>
    </p:spTree>
    <p:extLst>
      <p:ext uri="{BB962C8B-B14F-4D97-AF65-F5344CB8AC3E}">
        <p14:creationId xmlns:p14="http://schemas.microsoft.com/office/powerpoint/2010/main" val="464900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2.xml"/><Relationship Id="rId7" Type="http://schemas.openxmlformats.org/officeDocument/2006/relationships/slideLayout" Target="../slideLayouts/slideLayout36.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5" Type="http://schemas.openxmlformats.org/officeDocument/2006/relationships/slideLayout" Target="../slideLayouts/slideLayout34.xml"/><Relationship Id="rId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1400D6-A38D-0E48-9C05-F35FBFBEE0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5EE15ED-2E27-A645-AD1A-5D4DF60681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04019006"/>
      </p:ext>
    </p:extLst>
  </p:cSld>
  <p:clrMap bg1="lt1" tx1="dk1" bg2="lt2" tx2="dk2" accent1="accent1" accent2="accent2" accent3="accent3" accent4="accent4" accent5="accent5" accent6="accent6" hlink="hlink" folHlink="folHlink"/>
  <p:sldLayoutIdLst>
    <p:sldLayoutId id="2147483651" r:id="rId1"/>
    <p:sldLayoutId id="2147483704" r:id="rId2"/>
    <p:sldLayoutId id="2147483705" r:id="rId3"/>
    <p:sldLayoutId id="2147483706" r:id="rId4"/>
    <p:sldLayoutId id="2147483650" r:id="rId5"/>
    <p:sldLayoutId id="2147483671" r:id="rId6"/>
    <p:sldLayoutId id="2147483719" r:id="rId7"/>
    <p:sldLayoutId id="2147483720" r:id="rId8"/>
    <p:sldLayoutId id="2147483721" r:id="rId9"/>
  </p:sldLayoutIdLst>
  <p:hf hdr="0" ftr="0" dt="0"/>
  <p:txStyles>
    <p:titleStyle>
      <a:lvl1pPr algn="l" defTabSz="914400" rtl="0" eaLnBrk="1" latinLnBrk="0" hangingPunct="1">
        <a:lnSpc>
          <a:spcPct val="90000"/>
        </a:lnSpc>
        <a:spcBef>
          <a:spcPct val="0"/>
        </a:spcBef>
        <a:buNone/>
        <a:defRPr sz="4400" b="1" i="0" kern="1200">
          <a:solidFill>
            <a:schemeClr val="tx1"/>
          </a:solidFill>
          <a:latin typeface="Barlow SemiBo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1400D6-A38D-0E48-9C05-F35FBFBEE0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5EE15ED-2E27-A645-AD1A-5D4DF60681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08084033"/>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Lst>
  <p:hf hdr="0" ftr="0" dt="0"/>
  <p:txStyles>
    <p:titleStyle>
      <a:lvl1pPr algn="l" defTabSz="914400" rtl="0" eaLnBrk="1" latinLnBrk="0" hangingPunct="1">
        <a:lnSpc>
          <a:spcPct val="90000"/>
        </a:lnSpc>
        <a:spcBef>
          <a:spcPct val="0"/>
        </a:spcBef>
        <a:buNone/>
        <a:defRPr sz="4400" b="1" i="0" kern="1200">
          <a:solidFill>
            <a:schemeClr val="tx1"/>
          </a:solidFill>
          <a:latin typeface="Barlow SemiBo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1400D6-A38D-0E48-9C05-F35FBFBEE0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5EE15ED-2E27-A645-AD1A-5D4DF60681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2566515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Lst>
  <p:hf hdr="0" ftr="0" dt="0"/>
  <p:txStyles>
    <p:titleStyle>
      <a:lvl1pPr algn="l" defTabSz="914400" rtl="0" eaLnBrk="1" latinLnBrk="0" hangingPunct="1">
        <a:lnSpc>
          <a:spcPct val="90000"/>
        </a:lnSpc>
        <a:spcBef>
          <a:spcPct val="0"/>
        </a:spcBef>
        <a:buNone/>
        <a:defRPr sz="4400" b="1" i="0" kern="1200">
          <a:solidFill>
            <a:schemeClr val="tx1"/>
          </a:solidFill>
          <a:latin typeface="Barlow SemiBo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1400D6-A38D-0E48-9C05-F35FBFBEE0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5EE15ED-2E27-A645-AD1A-5D4DF60681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1995763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Lst>
  <p:hf hdr="0" ftr="0" dt="0"/>
  <p:txStyles>
    <p:titleStyle>
      <a:lvl1pPr algn="l" defTabSz="914400" rtl="0" eaLnBrk="1" latinLnBrk="0" hangingPunct="1">
        <a:lnSpc>
          <a:spcPct val="90000"/>
        </a:lnSpc>
        <a:spcBef>
          <a:spcPct val="0"/>
        </a:spcBef>
        <a:buNone/>
        <a:defRPr sz="4400" b="1" i="0" kern="1200">
          <a:solidFill>
            <a:schemeClr val="tx1"/>
          </a:solidFill>
          <a:latin typeface="Barlow SemiBo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55DA87-A4AC-7E43-A9D5-4097C1088F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s-ES_tradnl" dirty="0"/>
          </a:p>
        </p:txBody>
      </p:sp>
      <p:sp>
        <p:nvSpPr>
          <p:cNvPr id="3" name="Text Placeholder 2">
            <a:extLst>
              <a:ext uri="{FF2B5EF4-FFF2-40B4-BE49-F238E27FC236}">
                <a16:creationId xmlns:a16="http://schemas.microsoft.com/office/drawing/2014/main" id="{18F61780-3FA4-4744-B78B-EEB125215F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s-ES_tradnl" dirty="0"/>
          </a:p>
        </p:txBody>
      </p:sp>
      <p:sp>
        <p:nvSpPr>
          <p:cNvPr id="4" name="Date Placeholder 3">
            <a:extLst>
              <a:ext uri="{FF2B5EF4-FFF2-40B4-BE49-F238E27FC236}">
                <a16:creationId xmlns:a16="http://schemas.microsoft.com/office/drawing/2014/main" id="{871F9E6B-2422-FB46-90CD-E86539C8BA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s-ES_tradnl"/>
          </a:p>
        </p:txBody>
      </p:sp>
      <p:sp>
        <p:nvSpPr>
          <p:cNvPr id="5" name="Footer Placeholder 4">
            <a:extLst>
              <a:ext uri="{FF2B5EF4-FFF2-40B4-BE49-F238E27FC236}">
                <a16:creationId xmlns:a16="http://schemas.microsoft.com/office/drawing/2014/main" id="{D09BD7E8-FBA0-BE42-B7E4-DD717C3272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Slide Number Placeholder 5">
            <a:extLst>
              <a:ext uri="{FF2B5EF4-FFF2-40B4-BE49-F238E27FC236}">
                <a16:creationId xmlns:a16="http://schemas.microsoft.com/office/drawing/2014/main" id="{77C4F2BC-EBE0-2E4A-ACB1-354C1C8BBE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D42AFA-6D50-F949-8C55-C0D5730A94A6}" type="slidenum">
              <a:rPr lang="es-ES_tradnl" smtClean="0"/>
              <a:t>‹Nº›</a:t>
            </a:fld>
            <a:endParaRPr lang="es-ES_tradnl"/>
          </a:p>
        </p:txBody>
      </p:sp>
    </p:spTree>
    <p:extLst>
      <p:ext uri="{BB962C8B-B14F-4D97-AF65-F5344CB8AC3E}">
        <p14:creationId xmlns:p14="http://schemas.microsoft.com/office/powerpoint/2010/main" val="1153974537"/>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70" r:id="rId3"/>
    <p:sldLayoutId id="2147483653" r:id="rId4"/>
    <p:sldLayoutId id="2147483667" r:id="rId5"/>
    <p:sldLayoutId id="2147483654" r:id="rId6"/>
    <p:sldLayoutId id="2147483655" r:id="rId7"/>
  </p:sldLayoutIdLst>
  <p:hf hdr="0" ftr="0" dt="0"/>
  <p:txStyles>
    <p:titleStyle>
      <a:lvl1pPr algn="l" defTabSz="914400" rtl="0" eaLnBrk="1" latinLnBrk="0" hangingPunct="1">
        <a:lnSpc>
          <a:spcPct val="90000"/>
        </a:lnSpc>
        <a:spcBef>
          <a:spcPct val="0"/>
        </a:spcBef>
        <a:buNone/>
        <a:defRPr sz="4400" b="1" i="0" kern="1200">
          <a:solidFill>
            <a:schemeClr val="tx1"/>
          </a:solidFill>
          <a:latin typeface="Barlow SemiBo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image" Target="../media/image4.wmf"/><Relationship Id="rId3" Type="http://schemas.openxmlformats.org/officeDocument/2006/relationships/diagramLayout" Target="../diagrams/layout1.xml"/><Relationship Id="rId7" Type="http://schemas.openxmlformats.org/officeDocument/2006/relationships/image" Target="../media/image3.gif"/><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5.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865A4-5C33-7F41-8D5F-DEA0684C44EE}"/>
              </a:ext>
            </a:extLst>
          </p:cNvPr>
          <p:cNvSpPr>
            <a:spLocks noGrp="1"/>
          </p:cNvSpPr>
          <p:nvPr>
            <p:ph type="title"/>
          </p:nvPr>
        </p:nvSpPr>
        <p:spPr>
          <a:xfrm>
            <a:off x="473825" y="2044735"/>
            <a:ext cx="11114694" cy="1870559"/>
          </a:xfrm>
        </p:spPr>
        <p:txBody>
          <a:bodyPr>
            <a:noAutofit/>
          </a:bodyPr>
          <a:lstStyle/>
          <a:p>
            <a:pPr algn="ctr"/>
            <a:br>
              <a:rPr lang="es-CR" sz="3600" dirty="0">
                <a:effectLst>
                  <a:outerShdw blurRad="38100" dist="38100" dir="2700000" algn="tl">
                    <a:srgbClr val="000000">
                      <a:alpha val="43137"/>
                    </a:srgbClr>
                  </a:outerShdw>
                </a:effectLst>
              </a:rPr>
            </a:br>
            <a:br>
              <a:rPr lang="es-CR" sz="3600" dirty="0">
                <a:effectLst>
                  <a:outerShdw blurRad="38100" dist="38100" dir="2700000" algn="tl">
                    <a:srgbClr val="000000">
                      <a:alpha val="43137"/>
                    </a:srgbClr>
                  </a:outerShdw>
                </a:effectLst>
              </a:rPr>
            </a:br>
            <a:br>
              <a:rPr lang="es-CR" sz="3600" dirty="0">
                <a:effectLst>
                  <a:outerShdw blurRad="38100" dist="38100" dir="2700000" algn="tl">
                    <a:srgbClr val="000000">
                      <a:alpha val="43137"/>
                    </a:srgbClr>
                  </a:outerShdw>
                </a:effectLst>
              </a:rPr>
            </a:br>
            <a:br>
              <a:rPr lang="es-CR" sz="3600" dirty="0">
                <a:effectLst>
                  <a:outerShdw blurRad="38100" dist="38100" dir="2700000" algn="tl">
                    <a:srgbClr val="000000">
                      <a:alpha val="43137"/>
                    </a:srgbClr>
                  </a:outerShdw>
                </a:effectLst>
              </a:rPr>
            </a:br>
            <a:br>
              <a:rPr lang="es-CR" sz="3600" dirty="0">
                <a:effectLst>
                  <a:outerShdw blurRad="38100" dist="38100" dir="2700000" algn="tl">
                    <a:srgbClr val="000000">
                      <a:alpha val="43137"/>
                    </a:srgbClr>
                  </a:outerShdw>
                </a:effectLst>
              </a:rPr>
            </a:br>
            <a:br>
              <a:rPr lang="es-CR" sz="3600" dirty="0">
                <a:effectLst>
                  <a:outerShdw blurRad="38100" dist="38100" dir="2700000" algn="tl">
                    <a:srgbClr val="000000">
                      <a:alpha val="43137"/>
                    </a:srgbClr>
                  </a:outerShdw>
                </a:effectLst>
              </a:rPr>
            </a:br>
            <a:br>
              <a:rPr lang="es-CR" sz="3600" dirty="0">
                <a:effectLst>
                  <a:outerShdw blurRad="38100" dist="38100" dir="2700000" algn="tl">
                    <a:srgbClr val="000000">
                      <a:alpha val="43137"/>
                    </a:srgbClr>
                  </a:outerShdw>
                </a:effectLst>
              </a:rPr>
            </a:br>
            <a:br>
              <a:rPr lang="es-CR" sz="3600" dirty="0">
                <a:effectLst>
                  <a:outerShdw blurRad="38100" dist="38100" dir="2700000" algn="tl">
                    <a:srgbClr val="000000">
                      <a:alpha val="43137"/>
                    </a:srgbClr>
                  </a:outerShdw>
                </a:effectLst>
              </a:rPr>
            </a:br>
            <a:br>
              <a:rPr lang="es-CR" sz="3600" dirty="0">
                <a:effectLst>
                  <a:outerShdw blurRad="38100" dist="38100" dir="2700000" algn="tl">
                    <a:srgbClr val="000000">
                      <a:alpha val="43137"/>
                    </a:srgbClr>
                  </a:outerShdw>
                </a:effectLst>
              </a:rPr>
            </a:br>
            <a:br>
              <a:rPr lang="es-CR" sz="3600" dirty="0">
                <a:effectLst>
                  <a:outerShdw blurRad="38100" dist="38100" dir="2700000" algn="tl">
                    <a:srgbClr val="000000">
                      <a:alpha val="43137"/>
                    </a:srgbClr>
                  </a:outerShdw>
                </a:effectLst>
              </a:rPr>
            </a:br>
            <a:br>
              <a:rPr lang="es-CR" sz="3600" dirty="0">
                <a:effectLst>
                  <a:outerShdw blurRad="38100" dist="38100" dir="2700000" algn="tl">
                    <a:srgbClr val="000000">
                      <a:alpha val="43137"/>
                    </a:srgbClr>
                  </a:outerShdw>
                </a:effectLst>
              </a:rPr>
            </a:br>
            <a:br>
              <a:rPr lang="es-CR" sz="3600" dirty="0">
                <a:effectLst>
                  <a:outerShdw blurRad="38100" dist="38100" dir="2700000" algn="tl">
                    <a:srgbClr val="000000">
                      <a:alpha val="43137"/>
                    </a:srgbClr>
                  </a:outerShdw>
                </a:effectLst>
              </a:rPr>
            </a:br>
            <a:br>
              <a:rPr lang="es-CR" sz="3600" dirty="0">
                <a:effectLst>
                  <a:outerShdw blurRad="38100" dist="38100" dir="2700000" algn="tl">
                    <a:srgbClr val="000000">
                      <a:alpha val="43137"/>
                    </a:srgbClr>
                  </a:outerShdw>
                </a:effectLst>
              </a:rPr>
            </a:br>
            <a:br>
              <a:rPr lang="es-CR" sz="3600" dirty="0">
                <a:effectLst>
                  <a:outerShdw blurRad="38100" dist="38100" dir="2700000" algn="tl">
                    <a:srgbClr val="000000">
                      <a:alpha val="43137"/>
                    </a:srgbClr>
                  </a:outerShdw>
                </a:effectLst>
              </a:rPr>
            </a:br>
            <a:r>
              <a:rPr lang="es-CR" sz="3600" dirty="0">
                <a:effectLst>
                  <a:outerShdw blurRad="38100" dist="38100" dir="2700000" algn="tl">
                    <a:srgbClr val="000000">
                      <a:alpha val="43137"/>
                    </a:srgbClr>
                  </a:outerShdw>
                </a:effectLst>
              </a:rPr>
              <a:t>FACULTADES DE ADUANAS Y REGIMENES </a:t>
            </a:r>
            <a:br>
              <a:rPr lang="es-CR" sz="3600" dirty="0">
                <a:effectLst>
                  <a:outerShdw blurRad="38100" dist="38100" dir="2700000" algn="tl">
                    <a:srgbClr val="000000">
                      <a:alpha val="43137"/>
                    </a:srgbClr>
                  </a:outerShdw>
                </a:effectLst>
              </a:rPr>
            </a:br>
            <a:r>
              <a:rPr lang="es-CR" sz="3600" dirty="0">
                <a:effectLst>
                  <a:outerShdw blurRad="38100" dist="38100" dir="2700000" algn="tl">
                    <a:srgbClr val="000000">
                      <a:alpha val="43137"/>
                    </a:srgbClr>
                  </a:outerShdw>
                </a:effectLst>
              </a:rPr>
              <a:t>ADUANEROS </a:t>
            </a:r>
            <a:br>
              <a:rPr lang="es-CR" sz="3600" dirty="0">
                <a:effectLst>
                  <a:outerShdw blurRad="38100" dist="38100" dir="2700000" algn="tl">
                    <a:srgbClr val="000000">
                      <a:alpha val="43137"/>
                    </a:srgbClr>
                  </a:outerShdw>
                </a:effectLst>
              </a:rPr>
            </a:br>
            <a:br>
              <a:rPr lang="es-CR" sz="3600" dirty="0">
                <a:effectLst>
                  <a:outerShdw blurRad="38100" dist="38100" dir="2700000" algn="tl">
                    <a:srgbClr val="000000">
                      <a:alpha val="43137"/>
                    </a:srgbClr>
                  </a:outerShdw>
                </a:effectLst>
              </a:rPr>
            </a:br>
            <a:br>
              <a:rPr lang="es-MX" sz="2400" cap="all" dirty="0">
                <a:effectLst>
                  <a:outerShdw blurRad="50800" dist="38100" algn="tr" rotWithShape="0">
                    <a:prstClr val="black">
                      <a:alpha val="40000"/>
                    </a:prstClr>
                  </a:outerShdw>
                </a:effectLst>
              </a:rPr>
            </a:br>
            <a:r>
              <a:rPr lang="es-MX" sz="2400" cap="all" dirty="0">
                <a:effectLst>
                  <a:outerShdw blurRad="50800" dist="38100" algn="tr" rotWithShape="0">
                    <a:prstClr val="black">
                      <a:alpha val="40000"/>
                    </a:prstClr>
                  </a:outerShdw>
                </a:effectLst>
              </a:rPr>
              <a:t>II Sesión</a:t>
            </a:r>
            <a:endParaRPr lang="es-CR" sz="2400" dirty="0"/>
          </a:p>
        </p:txBody>
      </p:sp>
      <p:sp>
        <p:nvSpPr>
          <p:cNvPr id="3" name="Text Placeholder 2">
            <a:extLst>
              <a:ext uri="{FF2B5EF4-FFF2-40B4-BE49-F238E27FC236}">
                <a16:creationId xmlns:a16="http://schemas.microsoft.com/office/drawing/2014/main" id="{8C765047-4BE7-A64A-ACF1-BBAE1011DEBB}"/>
              </a:ext>
            </a:extLst>
          </p:cNvPr>
          <p:cNvSpPr>
            <a:spLocks noGrp="1"/>
          </p:cNvSpPr>
          <p:nvPr>
            <p:ph type="body" idx="1"/>
          </p:nvPr>
        </p:nvSpPr>
        <p:spPr>
          <a:xfrm>
            <a:off x="2577523" y="4144634"/>
            <a:ext cx="10515600" cy="1500187"/>
          </a:xfrm>
        </p:spPr>
        <p:txBody>
          <a:bodyPr/>
          <a:lstStyle/>
          <a:p>
            <a:r>
              <a:rPr lang="es-ES_tradnl" dirty="0"/>
              <a:t>Universidad para la Cooperación Internacional</a:t>
            </a:r>
          </a:p>
        </p:txBody>
      </p:sp>
    </p:spTree>
    <p:extLst>
      <p:ext uri="{BB962C8B-B14F-4D97-AF65-F5344CB8AC3E}">
        <p14:creationId xmlns:p14="http://schemas.microsoft.com/office/powerpoint/2010/main" val="729122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005177"/>
          </a:xfrm>
        </p:spPr>
        <p:txBody>
          <a:bodyPr>
            <a:normAutofit/>
          </a:bodyPr>
          <a:lstStyle/>
          <a:p>
            <a:pPr algn="ctr"/>
            <a:r>
              <a:rPr lang="es-ES" sz="2400" dirty="0"/>
              <a:t>FUNDAMENTO Y EJERCICIO DE LA POTESTAD ADUANERA </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854825" y="1322416"/>
            <a:ext cx="10515600" cy="4351338"/>
          </a:xfrm>
        </p:spPr>
        <p:txBody>
          <a:bodyPr>
            <a:normAutofit fontScale="92500" lnSpcReduction="20000"/>
          </a:bodyPr>
          <a:lstStyle/>
          <a:p>
            <a:pPr marL="0" indent="0">
              <a:buNone/>
            </a:pPr>
            <a:r>
              <a:rPr lang="es-CR" b="1" dirty="0"/>
              <a:t>El ejercicio del control aduanero:</a:t>
            </a:r>
          </a:p>
          <a:p>
            <a:pPr marL="0" indent="0">
              <a:buNone/>
            </a:pPr>
            <a:endParaRPr lang="es-CR" b="1" dirty="0"/>
          </a:p>
          <a:p>
            <a:pPr marL="0" indent="0">
              <a:buNone/>
            </a:pPr>
            <a:r>
              <a:rPr lang="es-CR" b="1" dirty="0"/>
              <a:t>CONCEPTO:</a:t>
            </a:r>
          </a:p>
          <a:p>
            <a:endParaRPr lang="es-CR" b="1" dirty="0"/>
          </a:p>
          <a:p>
            <a:pPr marL="0" indent="0" algn="just">
              <a:buNone/>
            </a:pPr>
            <a:r>
              <a:rPr lang="es-CR" dirty="0"/>
              <a:t>El control aduanero está definido como conjunto de medidas tomadas para asegurar el cumplimiento de las leyes y reglamentos que la Aduana está obligada a aplicar. El artículo 22 de la LGA establece que “es el ejercicio de las facultades del Servicio Nacional de Aduanas en la aplicación, supervisión, fiscalización, verificación y evaluación del cumplimiento de las disposiciones de esta ley, sus reglamentos y las demás normas reguladoras de los ingresos o las salidas de mercancías del territorio nacional y de la actividad de las personas físicas o jurídicas que intervienen en las operaciones de comercio exterior.” </a:t>
            </a:r>
            <a:endParaRPr lang="es-CR" b="1" dirty="0"/>
          </a:p>
          <a:p>
            <a:endParaRPr lang="es-ES" dirty="0"/>
          </a:p>
        </p:txBody>
      </p:sp>
    </p:spTree>
    <p:extLst>
      <p:ext uri="{BB962C8B-B14F-4D97-AF65-F5344CB8AC3E}">
        <p14:creationId xmlns:p14="http://schemas.microsoft.com/office/powerpoint/2010/main" val="697889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005177"/>
          </a:xfrm>
        </p:spPr>
        <p:txBody>
          <a:bodyPr>
            <a:normAutofit/>
          </a:bodyPr>
          <a:lstStyle/>
          <a:p>
            <a:pPr algn="ctr"/>
            <a:r>
              <a:rPr lang="es-ES" sz="2400" dirty="0"/>
              <a:t>FUNDAMENTO Y EJERCICIO DE LA POTESTAD ADUANERA </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854825" y="1322416"/>
            <a:ext cx="10515600" cy="4351338"/>
          </a:xfrm>
        </p:spPr>
        <p:txBody>
          <a:bodyPr>
            <a:normAutofit/>
          </a:bodyPr>
          <a:lstStyle/>
          <a:p>
            <a:pPr marL="0" indent="0">
              <a:buNone/>
            </a:pPr>
            <a:r>
              <a:rPr lang="es-CR" b="1" dirty="0"/>
              <a:t>El ejercicio del control aduanero:</a:t>
            </a:r>
          </a:p>
          <a:p>
            <a:pPr marL="0" indent="0">
              <a:buNone/>
            </a:pPr>
            <a:endParaRPr lang="es-CR" b="1" dirty="0"/>
          </a:p>
          <a:p>
            <a:pPr marL="0" indent="0">
              <a:buNone/>
            </a:pPr>
            <a:r>
              <a:rPr lang="es-CR" b="1" dirty="0"/>
              <a:t>CONCEPTO:</a:t>
            </a:r>
          </a:p>
          <a:p>
            <a:endParaRPr lang="es-CR" b="1" dirty="0"/>
          </a:p>
          <a:p>
            <a:pPr marL="0" indent="0">
              <a:buNone/>
            </a:pPr>
            <a:r>
              <a:rPr lang="es-CR" b="0" i="0" u="none" strike="noStrike" dirty="0">
                <a:solidFill>
                  <a:srgbClr val="000000"/>
                </a:solidFill>
                <a:effectLst/>
                <a:latin typeface="-webkit-standard"/>
              </a:rPr>
              <a:t>El </a:t>
            </a:r>
            <a:r>
              <a:rPr lang="es-CR" b="1" i="0" u="none" strike="noStrike" dirty="0">
                <a:solidFill>
                  <a:srgbClr val="000000"/>
                </a:solidFill>
                <a:effectLst/>
              </a:rPr>
              <a:t>control aduanero</a:t>
            </a:r>
            <a:r>
              <a:rPr lang="es-CR" b="0" i="0" u="none" strike="noStrike" dirty="0">
                <a:solidFill>
                  <a:srgbClr val="000000"/>
                </a:solidFill>
                <a:effectLst/>
                <a:latin typeface="-webkit-standard"/>
              </a:rPr>
              <a:t> es el conjunto de </a:t>
            </a:r>
            <a:r>
              <a:rPr lang="es-CR" b="1" i="0" u="none" strike="noStrike" dirty="0">
                <a:solidFill>
                  <a:srgbClr val="000000"/>
                </a:solidFill>
                <a:effectLst/>
              </a:rPr>
              <a:t>acciones, procedimientos y medidas aplicadas por la autoridad aduanera</a:t>
            </a:r>
            <a:r>
              <a:rPr lang="es-CR" b="0" i="0" u="none" strike="noStrike" dirty="0">
                <a:solidFill>
                  <a:srgbClr val="000000"/>
                </a:solidFill>
                <a:effectLst/>
                <a:latin typeface="-webkit-standard"/>
              </a:rPr>
              <a:t> para verificar el cumplimiento de las leyes y regulaciones que rigen el ingreso, salida, tránsito, almacenamiento y destino de mercancías en un país.</a:t>
            </a:r>
            <a:endParaRPr lang="es-ES" dirty="0"/>
          </a:p>
        </p:txBody>
      </p:sp>
    </p:spTree>
    <p:extLst>
      <p:ext uri="{BB962C8B-B14F-4D97-AF65-F5344CB8AC3E}">
        <p14:creationId xmlns:p14="http://schemas.microsoft.com/office/powerpoint/2010/main" val="289999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005177"/>
          </a:xfrm>
        </p:spPr>
        <p:txBody>
          <a:bodyPr>
            <a:normAutofit/>
          </a:bodyPr>
          <a:lstStyle/>
          <a:p>
            <a:pPr algn="ctr"/>
            <a:r>
              <a:rPr lang="es-ES" sz="2400" dirty="0"/>
              <a:t>FUNDAMENTO Y EJERCICIO DE LA POTESTAD ADUANERA </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854825" y="1322416"/>
            <a:ext cx="10515600" cy="4351338"/>
          </a:xfrm>
        </p:spPr>
        <p:txBody>
          <a:bodyPr>
            <a:normAutofit/>
          </a:bodyPr>
          <a:lstStyle/>
          <a:p>
            <a:pPr marL="0" indent="0" algn="l">
              <a:buNone/>
            </a:pPr>
            <a:r>
              <a:rPr lang="es-CR" sz="2400" b="1" i="0" u="none" strike="noStrike" dirty="0">
                <a:solidFill>
                  <a:srgbClr val="000000"/>
                </a:solidFill>
                <a:effectLst/>
              </a:rPr>
              <a:t>Objetivos del control aduanero</a:t>
            </a:r>
          </a:p>
          <a:p>
            <a:pPr marL="0" indent="0" algn="l">
              <a:buNone/>
            </a:pPr>
            <a:endParaRPr lang="es-CR" sz="2400" b="1" i="0" u="none" strike="noStrike" dirty="0">
              <a:solidFill>
                <a:srgbClr val="000000"/>
              </a:solidFill>
              <a:effectLst/>
            </a:endParaRPr>
          </a:p>
          <a:p>
            <a:pPr algn="l">
              <a:buFont typeface="+mj-lt"/>
              <a:buAutoNum type="arabicPeriod"/>
            </a:pPr>
            <a:r>
              <a:rPr lang="es-CR" sz="2400" b="1" i="0" u="none" strike="noStrike" dirty="0">
                <a:solidFill>
                  <a:srgbClr val="000000"/>
                </a:solidFill>
                <a:effectLst/>
              </a:rPr>
              <a:t> Recaudar correctamente los tributos aduaneros</a:t>
            </a:r>
            <a:r>
              <a:rPr lang="es-CR" sz="2400" b="0" i="0" u="none" strike="noStrike" dirty="0">
                <a:solidFill>
                  <a:srgbClr val="000000"/>
                </a:solidFill>
                <a:effectLst/>
              </a:rPr>
              <a:t> (IVA, aranceles, etc.).</a:t>
            </a:r>
          </a:p>
          <a:p>
            <a:pPr algn="l">
              <a:buFont typeface="+mj-lt"/>
              <a:buAutoNum type="arabicPeriod"/>
            </a:pPr>
            <a:r>
              <a:rPr lang="es-CR" sz="2400" b="1" i="0" u="none" strike="noStrike" dirty="0">
                <a:solidFill>
                  <a:srgbClr val="000000"/>
                </a:solidFill>
                <a:effectLst/>
              </a:rPr>
              <a:t> Prevenir y combatir el contrabando, subfacturación y fraude aduanero</a:t>
            </a:r>
            <a:r>
              <a:rPr lang="es-CR" sz="2400" b="0" i="0" u="none" strike="noStrike" dirty="0">
                <a:solidFill>
                  <a:srgbClr val="000000"/>
                </a:solidFill>
                <a:effectLst/>
              </a:rPr>
              <a:t>.</a:t>
            </a:r>
          </a:p>
          <a:p>
            <a:pPr algn="l">
              <a:buFont typeface="+mj-lt"/>
              <a:buAutoNum type="arabicPeriod"/>
            </a:pPr>
            <a:r>
              <a:rPr lang="es-CR" sz="2400" b="1" i="0" u="none" strike="noStrike" dirty="0">
                <a:solidFill>
                  <a:srgbClr val="000000"/>
                </a:solidFill>
                <a:effectLst/>
              </a:rPr>
              <a:t> Verificar el cumplimiento de requisitos no arancelarios</a:t>
            </a:r>
            <a:r>
              <a:rPr lang="es-CR" sz="2400" b="0" i="0" u="none" strike="noStrike" dirty="0">
                <a:solidFill>
                  <a:srgbClr val="000000"/>
                </a:solidFill>
                <a:effectLst/>
              </a:rPr>
              <a:t> (normas técnicas, permisos sanitarios, licencias de importación, etc.).</a:t>
            </a:r>
          </a:p>
          <a:p>
            <a:pPr algn="l">
              <a:buFont typeface="+mj-lt"/>
              <a:buAutoNum type="arabicPeriod"/>
            </a:pPr>
            <a:r>
              <a:rPr lang="es-CR" sz="2400" b="1" i="0" u="none" strike="noStrike" dirty="0">
                <a:solidFill>
                  <a:srgbClr val="000000"/>
                </a:solidFill>
                <a:effectLst/>
              </a:rPr>
              <a:t> Proteger la seguridad nacional, la salud pública y el medio ambiente</a:t>
            </a:r>
            <a:r>
              <a:rPr lang="es-CR" sz="2400" b="0" i="0" u="none" strike="noStrike" dirty="0">
                <a:solidFill>
                  <a:srgbClr val="000000"/>
                </a:solidFill>
                <a:effectLst/>
              </a:rPr>
              <a:t>.</a:t>
            </a:r>
          </a:p>
        </p:txBody>
      </p:sp>
    </p:spTree>
    <p:extLst>
      <p:ext uri="{BB962C8B-B14F-4D97-AF65-F5344CB8AC3E}">
        <p14:creationId xmlns:p14="http://schemas.microsoft.com/office/powerpoint/2010/main" val="5139321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005177"/>
          </a:xfrm>
        </p:spPr>
        <p:txBody>
          <a:bodyPr>
            <a:normAutofit/>
          </a:bodyPr>
          <a:lstStyle/>
          <a:p>
            <a:pPr algn="ctr"/>
            <a:r>
              <a:rPr lang="es-ES" sz="2400" dirty="0"/>
              <a:t>FUNDAMENTO Y EJERCICIO DE LA POTESTAD ADUANERA </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854825" y="1322416"/>
            <a:ext cx="10515600" cy="4351338"/>
          </a:xfrm>
        </p:spPr>
        <p:txBody>
          <a:bodyPr>
            <a:normAutofit/>
          </a:bodyPr>
          <a:lstStyle/>
          <a:p>
            <a:pPr marL="0" indent="0" algn="l">
              <a:buNone/>
            </a:pPr>
            <a:endParaRPr lang="es-CR" sz="1600" b="1" i="0" u="none" strike="noStrike" dirty="0">
              <a:solidFill>
                <a:srgbClr val="000000"/>
              </a:solidFill>
              <a:effectLst/>
            </a:endParaRPr>
          </a:p>
          <a:p>
            <a:pPr marL="0" indent="0" algn="l">
              <a:buNone/>
            </a:pPr>
            <a:r>
              <a:rPr lang="es-CR" sz="2400" b="1" i="0" u="none" strike="noStrike" dirty="0">
                <a:solidFill>
                  <a:srgbClr val="000000"/>
                </a:solidFill>
                <a:effectLst/>
              </a:rPr>
              <a:t>Herramientas comunes de control</a:t>
            </a:r>
          </a:p>
          <a:p>
            <a:pPr marL="0" indent="0" algn="l">
              <a:buNone/>
            </a:pPr>
            <a:endParaRPr lang="es-CR" sz="2400" b="1" i="0" u="none" strike="noStrike" dirty="0">
              <a:solidFill>
                <a:srgbClr val="000000"/>
              </a:solidFill>
              <a:effectLst/>
            </a:endParaRPr>
          </a:p>
          <a:p>
            <a:pPr algn="l">
              <a:buFont typeface="Arial" panose="020B0604020202020204" pitchFamily="34" charset="0"/>
              <a:buChar char="•"/>
            </a:pPr>
            <a:r>
              <a:rPr lang="es-CR" sz="2400" b="0" i="0" u="none" strike="noStrike" dirty="0">
                <a:solidFill>
                  <a:srgbClr val="000000"/>
                </a:solidFill>
                <a:effectLst/>
              </a:rPr>
              <a:t>Clasificación arancelaria y valoración aduanera.</a:t>
            </a:r>
          </a:p>
          <a:p>
            <a:pPr algn="l">
              <a:buFont typeface="Arial" panose="020B0604020202020204" pitchFamily="34" charset="0"/>
              <a:buChar char="•"/>
            </a:pPr>
            <a:r>
              <a:rPr lang="es-CR" sz="2400" b="0" i="0" u="none" strike="noStrike" dirty="0">
                <a:solidFill>
                  <a:srgbClr val="000000"/>
                </a:solidFill>
                <a:effectLst/>
              </a:rPr>
              <a:t>Escáneres, inspecciones físicas, y pesaje de mercancías.</a:t>
            </a:r>
          </a:p>
          <a:p>
            <a:pPr algn="l">
              <a:buFont typeface="Arial" panose="020B0604020202020204" pitchFamily="34" charset="0"/>
              <a:buChar char="•"/>
            </a:pPr>
            <a:r>
              <a:rPr lang="es-CR" sz="2400" b="0" i="0" u="none" strike="noStrike" dirty="0">
                <a:solidFill>
                  <a:srgbClr val="000000"/>
                </a:solidFill>
                <a:effectLst/>
              </a:rPr>
              <a:t>Sistemas informáticos como </a:t>
            </a:r>
            <a:r>
              <a:rPr lang="es-CR" sz="2400" b="1" i="0" u="none" strike="noStrike" dirty="0">
                <a:solidFill>
                  <a:srgbClr val="000000"/>
                </a:solidFill>
                <a:effectLst/>
              </a:rPr>
              <a:t>TICA</a:t>
            </a:r>
            <a:r>
              <a:rPr lang="es-CR" sz="2400" b="0" i="0" u="none" strike="noStrike" dirty="0">
                <a:solidFill>
                  <a:srgbClr val="000000"/>
                </a:solidFill>
                <a:effectLst/>
              </a:rPr>
              <a:t> </a:t>
            </a:r>
          </a:p>
          <a:p>
            <a:pPr algn="l">
              <a:buFont typeface="Arial" panose="020B0604020202020204" pitchFamily="34" charset="0"/>
              <a:buChar char="•"/>
            </a:pPr>
            <a:r>
              <a:rPr lang="es-CR" sz="2400" b="0" i="0" u="none" strike="noStrike" dirty="0">
                <a:solidFill>
                  <a:srgbClr val="000000"/>
                </a:solidFill>
                <a:effectLst/>
              </a:rPr>
              <a:t>Perfiles de riesgo para seleccionar qué operaciones revisar.</a:t>
            </a:r>
          </a:p>
          <a:p>
            <a:pPr algn="l">
              <a:buFont typeface="Arial" panose="020B0604020202020204" pitchFamily="34" charset="0"/>
              <a:buChar char="•"/>
            </a:pPr>
            <a:r>
              <a:rPr lang="es-CR" sz="2400" b="0" i="0" u="none" strike="noStrike" dirty="0">
                <a:solidFill>
                  <a:srgbClr val="000000"/>
                </a:solidFill>
                <a:effectLst/>
              </a:rPr>
              <a:t>Coordinación con otras autoridades (fiscales, sanitarias, policiales).</a:t>
            </a:r>
          </a:p>
          <a:p>
            <a:pPr marL="0" indent="0" algn="l">
              <a:buNone/>
            </a:pPr>
            <a:endParaRPr lang="es-CR" sz="2400" b="0" i="0" u="none" strike="noStrike" dirty="0">
              <a:solidFill>
                <a:srgbClr val="000000"/>
              </a:solidFill>
              <a:effectLst/>
            </a:endParaRPr>
          </a:p>
        </p:txBody>
      </p:sp>
    </p:spTree>
    <p:extLst>
      <p:ext uri="{BB962C8B-B14F-4D97-AF65-F5344CB8AC3E}">
        <p14:creationId xmlns:p14="http://schemas.microsoft.com/office/powerpoint/2010/main" val="302857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005177"/>
          </a:xfrm>
        </p:spPr>
        <p:txBody>
          <a:bodyPr>
            <a:normAutofit/>
          </a:bodyPr>
          <a:lstStyle/>
          <a:p>
            <a:pPr algn="ctr"/>
            <a:r>
              <a:rPr lang="es-ES" sz="2400" dirty="0"/>
              <a:t>FUNDAMENTO Y EJERCICIO DE LA POTESTAD ADUANERA </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854825" y="1322416"/>
            <a:ext cx="10515600" cy="4351338"/>
          </a:xfrm>
        </p:spPr>
        <p:txBody>
          <a:bodyPr>
            <a:normAutofit/>
          </a:bodyPr>
          <a:lstStyle/>
          <a:p>
            <a:pPr marL="0" indent="0" algn="l">
              <a:buNone/>
            </a:pPr>
            <a:endParaRPr lang="es-CR" sz="1600" b="1" i="0" u="none" strike="noStrike" dirty="0">
              <a:solidFill>
                <a:srgbClr val="000000"/>
              </a:solidFill>
              <a:effectLst/>
            </a:endParaRPr>
          </a:p>
          <a:p>
            <a:pPr marL="0" indent="0" algn="l">
              <a:buNone/>
            </a:pPr>
            <a:r>
              <a:rPr lang="es-CR" b="1" i="0" u="none" strike="noStrike" dirty="0">
                <a:solidFill>
                  <a:srgbClr val="000000"/>
                </a:solidFill>
                <a:effectLst/>
              </a:rPr>
              <a:t>Importancia del control aduanero</a:t>
            </a:r>
          </a:p>
          <a:p>
            <a:pPr marL="0" indent="0" algn="l">
              <a:buNone/>
            </a:pPr>
            <a:endParaRPr lang="es-CR" b="1" i="0" u="none" strike="noStrike" dirty="0">
              <a:solidFill>
                <a:srgbClr val="000000"/>
              </a:solidFill>
              <a:effectLst/>
            </a:endParaRPr>
          </a:p>
          <a:p>
            <a:pPr algn="l">
              <a:buFont typeface="Arial" panose="020B0604020202020204" pitchFamily="34" charset="0"/>
              <a:buChar char="•"/>
            </a:pPr>
            <a:r>
              <a:rPr lang="es-CR" b="0" i="0" u="none" strike="noStrike" dirty="0">
                <a:solidFill>
                  <a:srgbClr val="000000"/>
                </a:solidFill>
                <a:effectLst/>
              </a:rPr>
              <a:t>Asegura el cumplimiento de las leyes y evita pérdidas fiscales.</a:t>
            </a:r>
          </a:p>
          <a:p>
            <a:pPr algn="l">
              <a:buFont typeface="Arial" panose="020B0604020202020204" pitchFamily="34" charset="0"/>
              <a:buChar char="•"/>
            </a:pPr>
            <a:r>
              <a:rPr lang="es-CR" b="0" i="0" u="none" strike="noStrike" dirty="0">
                <a:solidFill>
                  <a:srgbClr val="000000"/>
                </a:solidFill>
                <a:effectLst/>
              </a:rPr>
              <a:t>Promueve un comercio justo y competitivo.</a:t>
            </a:r>
          </a:p>
          <a:p>
            <a:pPr algn="l">
              <a:buFont typeface="Arial" panose="020B0604020202020204" pitchFamily="34" charset="0"/>
              <a:buChar char="•"/>
            </a:pPr>
            <a:r>
              <a:rPr lang="es-CR" b="0" i="0" u="none" strike="noStrike" dirty="0">
                <a:solidFill>
                  <a:srgbClr val="000000"/>
                </a:solidFill>
                <a:effectLst/>
              </a:rPr>
              <a:t>Protege la economía nacional y a los consumidores.</a:t>
            </a:r>
          </a:p>
          <a:p>
            <a:pPr algn="l">
              <a:buFont typeface="Arial" panose="020B0604020202020204" pitchFamily="34" charset="0"/>
              <a:buChar char="•"/>
            </a:pPr>
            <a:r>
              <a:rPr lang="es-CR" b="0" i="0" u="none" strike="noStrike" dirty="0">
                <a:solidFill>
                  <a:srgbClr val="000000"/>
                </a:solidFill>
                <a:effectLst/>
              </a:rPr>
              <a:t>Fortalece la transparencia y la confianza en el sistema comercial.</a:t>
            </a:r>
          </a:p>
          <a:p>
            <a:pPr marL="0" indent="0" algn="l">
              <a:buNone/>
            </a:pPr>
            <a:endParaRPr lang="es-CR" sz="2400" b="0" i="0" u="none" strike="noStrike" dirty="0">
              <a:solidFill>
                <a:srgbClr val="000000"/>
              </a:solidFill>
              <a:effectLst/>
            </a:endParaRPr>
          </a:p>
        </p:txBody>
      </p:sp>
    </p:spTree>
    <p:extLst>
      <p:ext uri="{BB962C8B-B14F-4D97-AF65-F5344CB8AC3E}">
        <p14:creationId xmlns:p14="http://schemas.microsoft.com/office/powerpoint/2010/main" val="4066823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838200" y="365125"/>
            <a:ext cx="10515600" cy="1325563"/>
          </a:xfrm>
        </p:spPr>
        <p:txBody>
          <a:bodyPr anchor="ctr">
            <a:normAutofit/>
          </a:bodyPr>
          <a:lstStyle/>
          <a:p>
            <a:r>
              <a:rPr lang="es-ES"/>
              <a:t>FUNDAMENTO Y EJERCICIO DE LA POTESTAD ADUANERA </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838200" y="1825625"/>
            <a:ext cx="10515600" cy="4351338"/>
          </a:xfrm>
        </p:spPr>
        <p:txBody>
          <a:bodyPr>
            <a:normAutofit/>
          </a:bodyPr>
          <a:lstStyle/>
          <a:p>
            <a:pPr marL="0" indent="0">
              <a:buNone/>
            </a:pPr>
            <a:endParaRPr lang="es-CR" b="1"/>
          </a:p>
          <a:p>
            <a:pPr marL="0" indent="0">
              <a:buNone/>
            </a:pPr>
            <a:r>
              <a:rPr lang="es-CR" b="1" dirty="0"/>
              <a:t>Clasificación de tipos de Control:</a:t>
            </a:r>
          </a:p>
          <a:p>
            <a:pPr marL="0" indent="0">
              <a:buNone/>
            </a:pPr>
            <a:endParaRPr lang="es-CR" b="1" dirty="0"/>
          </a:p>
          <a:p>
            <a:pPr marL="0" indent="0">
              <a:buNone/>
            </a:pPr>
            <a:r>
              <a:rPr lang="es-CR" dirty="0"/>
              <a:t>- Control inmediato, </a:t>
            </a:r>
          </a:p>
          <a:p>
            <a:pPr marL="0" indent="0">
              <a:buNone/>
            </a:pPr>
            <a:r>
              <a:rPr lang="es-CR" dirty="0"/>
              <a:t>- A posteriori </a:t>
            </a:r>
          </a:p>
          <a:p>
            <a:pPr marL="0" indent="0">
              <a:buNone/>
            </a:pPr>
            <a:r>
              <a:rPr lang="es-CR" dirty="0"/>
              <a:t>- Permanente. </a:t>
            </a:r>
            <a:endParaRPr lang="es-CR" b="1" dirty="0"/>
          </a:p>
        </p:txBody>
      </p:sp>
    </p:spTree>
    <p:extLst>
      <p:ext uri="{BB962C8B-B14F-4D97-AF65-F5344CB8AC3E}">
        <p14:creationId xmlns:p14="http://schemas.microsoft.com/office/powerpoint/2010/main" val="18319353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005177"/>
          </a:xfrm>
        </p:spPr>
        <p:txBody>
          <a:bodyPr>
            <a:normAutofit/>
          </a:bodyPr>
          <a:lstStyle/>
          <a:p>
            <a:pPr algn="ctr"/>
            <a:r>
              <a:rPr lang="es-ES" sz="2400" dirty="0"/>
              <a:t>FUNDAMENTO Y EJERCICIO DE LA POTESTAD ADUANERA </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854825" y="1322416"/>
            <a:ext cx="10515600" cy="4351338"/>
          </a:xfrm>
        </p:spPr>
        <p:txBody>
          <a:bodyPr>
            <a:normAutofit fontScale="92500" lnSpcReduction="10000"/>
          </a:bodyPr>
          <a:lstStyle/>
          <a:p>
            <a:pPr marL="0" indent="0" algn="just">
              <a:buNone/>
            </a:pPr>
            <a:r>
              <a:rPr lang="es-CR" b="1" dirty="0"/>
              <a:t>Control inmediato:</a:t>
            </a:r>
          </a:p>
          <a:p>
            <a:pPr algn="just"/>
            <a:endParaRPr lang="es-CR" b="1" dirty="0"/>
          </a:p>
          <a:p>
            <a:pPr marL="0" indent="0" algn="just">
              <a:buNone/>
            </a:pPr>
            <a:r>
              <a:rPr lang="es-CR" b="0" i="0" u="none" strike="noStrike" dirty="0">
                <a:solidFill>
                  <a:srgbClr val="000000"/>
                </a:solidFill>
                <a:effectLst/>
                <a:latin typeface="-webkit-standard"/>
              </a:rPr>
              <a:t>El </a:t>
            </a:r>
            <a:r>
              <a:rPr lang="es-CR" b="1" i="0" u="none" strike="noStrike" dirty="0">
                <a:solidFill>
                  <a:srgbClr val="000000"/>
                </a:solidFill>
                <a:effectLst/>
              </a:rPr>
              <a:t>control inmediato en aduanas</a:t>
            </a:r>
            <a:r>
              <a:rPr lang="es-CR" b="0" i="0" u="none" strike="noStrike" dirty="0">
                <a:solidFill>
                  <a:srgbClr val="000000"/>
                </a:solidFill>
                <a:effectLst/>
                <a:latin typeface="-webkit-standard"/>
              </a:rPr>
              <a:t> es el conjunto de acciones que realiza la autoridad aduanera </a:t>
            </a:r>
            <a:r>
              <a:rPr lang="es-CR" b="1" i="0" u="none" strike="noStrike" dirty="0">
                <a:solidFill>
                  <a:srgbClr val="000000"/>
                </a:solidFill>
                <a:effectLst/>
              </a:rPr>
              <a:t>en el momento en que las mercancías ingresan, salen o transitan por el territorio aduanero</a:t>
            </a:r>
            <a:r>
              <a:rPr lang="es-CR" b="0" i="0" u="none" strike="noStrike" dirty="0">
                <a:solidFill>
                  <a:srgbClr val="000000"/>
                </a:solidFill>
                <a:effectLst/>
                <a:latin typeface="-webkit-standard"/>
              </a:rPr>
              <a:t>, es decir, </a:t>
            </a:r>
            <a:r>
              <a:rPr lang="es-CR" b="1" i="0" u="none" strike="noStrike" dirty="0">
                <a:solidFill>
                  <a:srgbClr val="000000"/>
                </a:solidFill>
                <a:effectLst/>
              </a:rPr>
              <a:t>durante el despacho aduanero</a:t>
            </a:r>
            <a:r>
              <a:rPr lang="es-CR" b="0" i="0" u="none" strike="noStrike" dirty="0">
                <a:solidFill>
                  <a:srgbClr val="000000"/>
                </a:solidFill>
                <a:effectLst/>
                <a:latin typeface="-webkit-standard"/>
              </a:rPr>
              <a:t>, justo en puertos, aeropuertos o pasos fronterizos.</a:t>
            </a:r>
          </a:p>
          <a:p>
            <a:pPr marL="0" indent="0" algn="just">
              <a:buNone/>
            </a:pPr>
            <a:endParaRPr lang="es-CR" dirty="0">
              <a:solidFill>
                <a:srgbClr val="000000"/>
              </a:solidFill>
              <a:latin typeface="-webkit-standard"/>
            </a:endParaRPr>
          </a:p>
          <a:p>
            <a:pPr marL="0" indent="0" algn="just">
              <a:buNone/>
            </a:pPr>
            <a:r>
              <a:rPr lang="es-CR" b="0" i="0" u="none" strike="noStrike" dirty="0">
                <a:solidFill>
                  <a:srgbClr val="000000"/>
                </a:solidFill>
                <a:effectLst/>
                <a:latin typeface="-webkit-standard"/>
              </a:rPr>
              <a:t>Es el </a:t>
            </a:r>
            <a:r>
              <a:rPr lang="es-CR" b="1" i="0" u="none" strike="noStrike" dirty="0">
                <a:solidFill>
                  <a:srgbClr val="000000"/>
                </a:solidFill>
                <a:effectLst/>
              </a:rPr>
              <a:t>control físico, documental y tecnológico</a:t>
            </a:r>
            <a:r>
              <a:rPr lang="es-CR" b="0" i="0" u="none" strike="noStrike" dirty="0">
                <a:solidFill>
                  <a:srgbClr val="000000"/>
                </a:solidFill>
                <a:effectLst/>
                <a:latin typeface="-webkit-standard"/>
              </a:rPr>
              <a:t> que se aplica a las mercancías y medios de transporte </a:t>
            </a:r>
            <a:r>
              <a:rPr lang="es-CR" b="1" i="0" u="none" strike="noStrike" dirty="0">
                <a:solidFill>
                  <a:srgbClr val="000000"/>
                </a:solidFill>
                <a:effectLst/>
              </a:rPr>
              <a:t>en el punto de ingreso o salida</a:t>
            </a:r>
            <a:r>
              <a:rPr lang="es-CR" b="0" i="0" u="none" strike="noStrike" dirty="0">
                <a:solidFill>
                  <a:srgbClr val="000000"/>
                </a:solidFill>
                <a:effectLst/>
                <a:latin typeface="-webkit-standard"/>
              </a:rPr>
              <a:t>, con el fin de </a:t>
            </a:r>
            <a:r>
              <a:rPr lang="es-CR" b="1" i="0" u="none" strike="noStrike" dirty="0">
                <a:solidFill>
                  <a:srgbClr val="000000"/>
                </a:solidFill>
                <a:effectLst/>
              </a:rPr>
              <a:t>verificar que cumplan con la normativa legal</a:t>
            </a:r>
            <a:r>
              <a:rPr lang="es-CR" b="0" i="0" u="none" strike="noStrike" dirty="0">
                <a:solidFill>
                  <a:srgbClr val="000000"/>
                </a:solidFill>
                <a:effectLst/>
                <a:latin typeface="-webkit-standard"/>
              </a:rPr>
              <a:t> antes de autorizar su liberación o tránsito.</a:t>
            </a:r>
            <a:endParaRPr lang="es-ES" dirty="0"/>
          </a:p>
          <a:p>
            <a:endParaRPr lang="es-ES" dirty="0"/>
          </a:p>
        </p:txBody>
      </p:sp>
    </p:spTree>
    <p:extLst>
      <p:ext uri="{BB962C8B-B14F-4D97-AF65-F5344CB8AC3E}">
        <p14:creationId xmlns:p14="http://schemas.microsoft.com/office/powerpoint/2010/main" val="3078253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005177"/>
          </a:xfrm>
        </p:spPr>
        <p:txBody>
          <a:bodyPr>
            <a:normAutofit/>
          </a:bodyPr>
          <a:lstStyle/>
          <a:p>
            <a:pPr algn="ctr"/>
            <a:r>
              <a:rPr lang="es-ES" sz="2400" dirty="0"/>
              <a:t>FUNDAMENTO Y EJERCICIO DE LA POTESTAD ADUANERA </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854825" y="1322416"/>
            <a:ext cx="10515600" cy="4351338"/>
          </a:xfrm>
        </p:spPr>
        <p:txBody>
          <a:bodyPr>
            <a:normAutofit fontScale="70000" lnSpcReduction="20000"/>
          </a:bodyPr>
          <a:lstStyle/>
          <a:p>
            <a:pPr marL="0" indent="0" algn="l">
              <a:buNone/>
            </a:pPr>
            <a:r>
              <a:rPr lang="es-CR" b="1" i="0" u="none" strike="noStrike" dirty="0">
                <a:solidFill>
                  <a:srgbClr val="000000"/>
                </a:solidFill>
                <a:effectLst/>
              </a:rPr>
              <a:t>¿Qué incluye el control inmediato?</a:t>
            </a:r>
          </a:p>
          <a:p>
            <a:pPr algn="l">
              <a:buFont typeface="+mj-lt"/>
              <a:buAutoNum type="arabicPeriod"/>
            </a:pPr>
            <a:endParaRPr lang="es-CR" b="1" i="0" u="none" strike="noStrike" dirty="0">
              <a:solidFill>
                <a:srgbClr val="000000"/>
              </a:solidFill>
              <a:effectLst/>
            </a:endParaRPr>
          </a:p>
          <a:p>
            <a:pPr algn="l">
              <a:buFont typeface="+mj-lt"/>
              <a:buAutoNum type="arabicPeriod"/>
            </a:pPr>
            <a:r>
              <a:rPr lang="es-CR" b="1" i="0" u="none" strike="noStrike" dirty="0">
                <a:solidFill>
                  <a:srgbClr val="000000"/>
                </a:solidFill>
                <a:effectLst/>
              </a:rPr>
              <a:t>Verificación documental</a:t>
            </a:r>
            <a:endParaRPr lang="es-CR" b="0" i="0" u="none" strike="noStrike" dirty="0">
              <a:solidFill>
                <a:srgbClr val="000000"/>
              </a:solidFill>
              <a:effectLst/>
            </a:endParaRPr>
          </a:p>
          <a:p>
            <a:pPr marL="742950" lvl="1" indent="-285750" algn="l">
              <a:buFont typeface="+mj-lt"/>
              <a:buAutoNum type="arabicPeriod"/>
            </a:pPr>
            <a:r>
              <a:rPr lang="es-CR" b="0" i="0" u="none" strike="noStrike" dirty="0">
                <a:solidFill>
                  <a:srgbClr val="000000"/>
                </a:solidFill>
                <a:effectLst/>
              </a:rPr>
              <a:t>Revisión de la declaración aduanera (DUA/DVA).</a:t>
            </a:r>
          </a:p>
          <a:p>
            <a:pPr marL="742950" lvl="1" indent="-285750" algn="l">
              <a:buFont typeface="+mj-lt"/>
              <a:buAutoNum type="arabicPeriod"/>
            </a:pPr>
            <a:r>
              <a:rPr lang="es-CR" b="0" i="0" u="none" strike="noStrike" dirty="0">
                <a:solidFill>
                  <a:srgbClr val="000000"/>
                </a:solidFill>
                <a:effectLst/>
              </a:rPr>
              <a:t>Facturas, conocimiento de embarque, pólizas de seguro, permisos.</a:t>
            </a:r>
          </a:p>
          <a:p>
            <a:pPr algn="l">
              <a:buFont typeface="+mj-lt"/>
              <a:buAutoNum type="arabicPeriod"/>
            </a:pPr>
            <a:r>
              <a:rPr lang="es-CR" b="1" i="0" u="none" strike="noStrike" dirty="0">
                <a:solidFill>
                  <a:srgbClr val="000000"/>
                </a:solidFill>
                <a:effectLst/>
              </a:rPr>
              <a:t> Inspección física</a:t>
            </a:r>
            <a:endParaRPr lang="es-CR" b="0" i="0" u="none" strike="noStrike" dirty="0">
              <a:solidFill>
                <a:srgbClr val="000000"/>
              </a:solidFill>
              <a:effectLst/>
            </a:endParaRPr>
          </a:p>
          <a:p>
            <a:pPr marL="742950" lvl="1" indent="-285750" algn="l">
              <a:buFont typeface="+mj-lt"/>
              <a:buAutoNum type="arabicPeriod"/>
            </a:pPr>
            <a:r>
              <a:rPr lang="es-CR" b="0" i="0" u="none" strike="noStrike" dirty="0">
                <a:solidFill>
                  <a:srgbClr val="000000"/>
                </a:solidFill>
                <a:effectLst/>
              </a:rPr>
              <a:t>Apertura de contenedores o vehículos.</a:t>
            </a:r>
          </a:p>
          <a:p>
            <a:pPr marL="742950" lvl="1" indent="-285750" algn="l">
              <a:buFont typeface="+mj-lt"/>
              <a:buAutoNum type="arabicPeriod"/>
            </a:pPr>
            <a:r>
              <a:rPr lang="es-CR" b="0" i="0" u="none" strike="noStrike" dirty="0">
                <a:solidFill>
                  <a:srgbClr val="000000"/>
                </a:solidFill>
                <a:effectLst/>
              </a:rPr>
              <a:t>Conteo de bultos y comparación con lo declarado.</a:t>
            </a:r>
          </a:p>
          <a:p>
            <a:pPr marL="742950" lvl="1" indent="-285750" algn="l">
              <a:buFont typeface="+mj-lt"/>
              <a:buAutoNum type="arabicPeriod"/>
            </a:pPr>
            <a:r>
              <a:rPr lang="es-CR" b="0" i="0" u="none" strike="noStrike" dirty="0">
                <a:solidFill>
                  <a:srgbClr val="000000"/>
                </a:solidFill>
                <a:effectLst/>
              </a:rPr>
              <a:t>Revisión de etiquetado, estado y naturaleza de la mercancía.</a:t>
            </a:r>
          </a:p>
          <a:p>
            <a:pPr algn="l">
              <a:buFont typeface="+mj-lt"/>
              <a:buAutoNum type="arabicPeriod"/>
            </a:pPr>
            <a:r>
              <a:rPr lang="es-CR" b="1" i="0" u="none" strike="noStrike" dirty="0">
                <a:solidFill>
                  <a:srgbClr val="000000"/>
                </a:solidFill>
                <a:effectLst/>
              </a:rPr>
              <a:t> Control con escáneres o rayos X</a:t>
            </a:r>
            <a:endParaRPr lang="es-CR" b="0" i="0" u="none" strike="noStrike" dirty="0">
              <a:solidFill>
                <a:srgbClr val="000000"/>
              </a:solidFill>
              <a:effectLst/>
            </a:endParaRPr>
          </a:p>
          <a:p>
            <a:pPr marL="742950" lvl="1" indent="-285750" algn="l">
              <a:buFont typeface="+mj-lt"/>
              <a:buAutoNum type="arabicPeriod"/>
            </a:pPr>
            <a:r>
              <a:rPr lang="es-CR" b="0" i="0" u="none" strike="noStrike" dirty="0">
                <a:solidFill>
                  <a:srgbClr val="000000"/>
                </a:solidFill>
                <a:effectLst/>
              </a:rPr>
              <a:t>Revisión no intrusiva para detectar contrabando o irregularidades.</a:t>
            </a:r>
          </a:p>
          <a:p>
            <a:pPr algn="l">
              <a:buFont typeface="+mj-lt"/>
              <a:buAutoNum type="arabicPeriod"/>
            </a:pPr>
            <a:r>
              <a:rPr lang="es-CR" b="1" i="0" u="none" strike="noStrike" dirty="0">
                <a:solidFill>
                  <a:srgbClr val="000000"/>
                </a:solidFill>
                <a:effectLst/>
              </a:rPr>
              <a:t> Toma de muestras</a:t>
            </a:r>
            <a:endParaRPr lang="es-CR" b="0" i="0" u="none" strike="noStrike" dirty="0">
              <a:solidFill>
                <a:srgbClr val="000000"/>
              </a:solidFill>
              <a:effectLst/>
            </a:endParaRPr>
          </a:p>
          <a:p>
            <a:pPr marL="742950" lvl="1" indent="-285750" algn="l">
              <a:buFont typeface="+mj-lt"/>
              <a:buAutoNum type="arabicPeriod"/>
            </a:pPr>
            <a:r>
              <a:rPr lang="es-CR" b="0" i="0" u="none" strike="noStrike" dirty="0">
                <a:solidFill>
                  <a:srgbClr val="000000"/>
                </a:solidFill>
                <a:effectLst/>
              </a:rPr>
              <a:t>Para análisis sanitario, químico o de calidad (cuando aplica).</a:t>
            </a:r>
          </a:p>
          <a:p>
            <a:pPr algn="l">
              <a:buFont typeface="+mj-lt"/>
              <a:buAutoNum type="arabicPeriod"/>
            </a:pPr>
            <a:r>
              <a:rPr lang="es-CR" b="1" i="0" u="none" strike="noStrike" dirty="0">
                <a:solidFill>
                  <a:srgbClr val="000000"/>
                </a:solidFill>
                <a:effectLst/>
              </a:rPr>
              <a:t> Revisión del medio de transporte</a:t>
            </a:r>
            <a:endParaRPr lang="es-CR" b="0" i="0" u="none" strike="noStrike" dirty="0">
              <a:solidFill>
                <a:srgbClr val="000000"/>
              </a:solidFill>
              <a:effectLst/>
            </a:endParaRPr>
          </a:p>
          <a:p>
            <a:pPr marL="742950" lvl="1" indent="-285750" algn="l">
              <a:buFont typeface="+mj-lt"/>
              <a:buAutoNum type="arabicPeriod"/>
            </a:pPr>
            <a:r>
              <a:rPr lang="es-CR" b="0" i="0" u="none" strike="noStrike" dirty="0">
                <a:solidFill>
                  <a:srgbClr val="000000"/>
                </a:solidFill>
                <a:effectLst/>
              </a:rPr>
              <a:t>Verificación de placas, rutas, compartimentos ocultos, etc.</a:t>
            </a:r>
          </a:p>
          <a:p>
            <a:endParaRPr lang="es-ES" dirty="0"/>
          </a:p>
        </p:txBody>
      </p:sp>
    </p:spTree>
    <p:extLst>
      <p:ext uri="{BB962C8B-B14F-4D97-AF65-F5344CB8AC3E}">
        <p14:creationId xmlns:p14="http://schemas.microsoft.com/office/powerpoint/2010/main" val="39437705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005177"/>
          </a:xfrm>
        </p:spPr>
        <p:txBody>
          <a:bodyPr>
            <a:normAutofit/>
          </a:bodyPr>
          <a:lstStyle/>
          <a:p>
            <a:pPr algn="ctr"/>
            <a:r>
              <a:rPr lang="es-ES" sz="2400" dirty="0"/>
              <a:t>FUNDAMENTO Y EJERCICIO DE LA POTESTAD ADUANERA </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854825" y="1322416"/>
            <a:ext cx="10515600" cy="4351338"/>
          </a:xfrm>
        </p:spPr>
        <p:txBody>
          <a:bodyPr>
            <a:normAutofit fontScale="92500" lnSpcReduction="10000"/>
          </a:bodyPr>
          <a:lstStyle/>
          <a:p>
            <a:pPr marL="0" indent="0" algn="l">
              <a:buNone/>
            </a:pPr>
            <a:r>
              <a:rPr lang="es-CR" b="1" i="0" u="none" strike="noStrike" dirty="0">
                <a:solidFill>
                  <a:srgbClr val="000000"/>
                </a:solidFill>
                <a:effectLst/>
              </a:rPr>
              <a:t>Ejemplo Control Inmediato:</a:t>
            </a:r>
          </a:p>
          <a:p>
            <a:pPr marL="0" indent="0" algn="l">
              <a:buNone/>
            </a:pPr>
            <a:endParaRPr lang="es-CR" b="1" i="0" u="none" strike="noStrike" dirty="0">
              <a:solidFill>
                <a:srgbClr val="000000"/>
              </a:solidFill>
              <a:effectLst/>
            </a:endParaRPr>
          </a:p>
          <a:p>
            <a:pPr algn="l"/>
            <a:r>
              <a:rPr lang="es-CR" b="0" i="0" u="none" strike="noStrike" dirty="0">
                <a:solidFill>
                  <a:srgbClr val="000000"/>
                </a:solidFill>
                <a:effectLst/>
              </a:rPr>
              <a:t>En un puerto como </a:t>
            </a:r>
            <a:r>
              <a:rPr lang="es-CR" b="1" i="0" u="none" strike="noStrike" dirty="0">
                <a:solidFill>
                  <a:srgbClr val="000000"/>
                </a:solidFill>
                <a:effectLst/>
              </a:rPr>
              <a:t>Caldera</a:t>
            </a:r>
            <a:r>
              <a:rPr lang="es-CR" b="0" i="0" u="none" strike="noStrike" dirty="0">
                <a:solidFill>
                  <a:srgbClr val="000000"/>
                </a:solidFill>
                <a:effectLst/>
              </a:rPr>
              <a:t> o el aeropuerto </a:t>
            </a:r>
            <a:r>
              <a:rPr lang="es-CR" b="1" i="0" u="none" strike="noStrike" dirty="0">
                <a:solidFill>
                  <a:srgbClr val="000000"/>
                </a:solidFill>
                <a:effectLst/>
              </a:rPr>
              <a:t>Juan Santamaría</a:t>
            </a:r>
            <a:r>
              <a:rPr lang="es-CR" b="0" i="0" u="none" strike="noStrike" dirty="0">
                <a:solidFill>
                  <a:srgbClr val="000000"/>
                </a:solidFill>
                <a:effectLst/>
              </a:rPr>
              <a:t>, si llega un contenedor con mercancías importadas:</a:t>
            </a:r>
          </a:p>
          <a:p>
            <a:pPr algn="l">
              <a:buFont typeface="Arial" panose="020B0604020202020204" pitchFamily="34" charset="0"/>
              <a:buChar char="•"/>
            </a:pPr>
            <a:r>
              <a:rPr lang="es-CR" b="0" i="0" u="none" strike="noStrike" dirty="0">
                <a:solidFill>
                  <a:srgbClr val="000000"/>
                </a:solidFill>
                <a:effectLst/>
              </a:rPr>
              <a:t>Se analiza la </a:t>
            </a:r>
            <a:r>
              <a:rPr lang="es-CR" b="1" i="0" u="none" strike="noStrike" dirty="0">
                <a:solidFill>
                  <a:srgbClr val="000000"/>
                </a:solidFill>
                <a:effectLst/>
              </a:rPr>
              <a:t>declaración presentada en TICA</a:t>
            </a:r>
            <a:r>
              <a:rPr lang="es-CR" b="0" i="0" u="none" strike="noStrike" dirty="0">
                <a:solidFill>
                  <a:srgbClr val="000000"/>
                </a:solidFill>
                <a:effectLst/>
              </a:rPr>
              <a:t>.</a:t>
            </a:r>
          </a:p>
          <a:p>
            <a:pPr algn="l">
              <a:buFont typeface="Arial" panose="020B0604020202020204" pitchFamily="34" charset="0"/>
              <a:buChar char="•"/>
            </a:pPr>
            <a:r>
              <a:rPr lang="es-CR" b="0" i="0" u="none" strike="noStrike" dirty="0">
                <a:solidFill>
                  <a:srgbClr val="000000"/>
                </a:solidFill>
                <a:effectLst/>
              </a:rPr>
              <a:t>Se determina si se requiere revisión por </a:t>
            </a:r>
            <a:r>
              <a:rPr lang="es-CR" b="1" i="0" u="none" strike="noStrike" dirty="0">
                <a:solidFill>
                  <a:srgbClr val="000000"/>
                </a:solidFill>
                <a:effectLst/>
              </a:rPr>
              <a:t>perfil de riesgo</a:t>
            </a:r>
            <a:r>
              <a:rPr lang="es-CR" b="0" i="0" u="none" strike="noStrike" dirty="0">
                <a:solidFill>
                  <a:srgbClr val="000000"/>
                </a:solidFill>
                <a:effectLst/>
              </a:rPr>
              <a:t>.</a:t>
            </a:r>
          </a:p>
          <a:p>
            <a:pPr algn="l">
              <a:buFont typeface="Arial" panose="020B0604020202020204" pitchFamily="34" charset="0"/>
              <a:buChar char="•"/>
            </a:pPr>
            <a:r>
              <a:rPr lang="es-CR" b="0" i="0" u="none" strike="noStrike" dirty="0">
                <a:solidFill>
                  <a:srgbClr val="000000"/>
                </a:solidFill>
                <a:effectLst/>
              </a:rPr>
              <a:t>Si aplica control inmediato:</a:t>
            </a:r>
          </a:p>
          <a:p>
            <a:pPr marL="742950" lvl="1" indent="-285750" algn="l">
              <a:buFont typeface="Arial" panose="020B0604020202020204" pitchFamily="34" charset="0"/>
              <a:buChar char="•"/>
            </a:pPr>
            <a:r>
              <a:rPr lang="es-CR" b="0" i="0" u="none" strike="noStrike" dirty="0">
                <a:solidFill>
                  <a:srgbClr val="000000"/>
                </a:solidFill>
                <a:effectLst/>
              </a:rPr>
              <a:t>Se escanea el contenedor.</a:t>
            </a:r>
          </a:p>
          <a:p>
            <a:pPr marL="742950" lvl="1" indent="-285750" algn="l">
              <a:buFont typeface="Arial" panose="020B0604020202020204" pitchFamily="34" charset="0"/>
              <a:buChar char="•"/>
            </a:pPr>
            <a:r>
              <a:rPr lang="es-CR" b="0" i="0" u="none" strike="noStrike" dirty="0">
                <a:solidFill>
                  <a:srgbClr val="000000"/>
                </a:solidFill>
                <a:effectLst/>
              </a:rPr>
              <a:t>Se abre y se inspeccionan los productos.</a:t>
            </a:r>
          </a:p>
          <a:p>
            <a:pPr marL="742950" lvl="1" indent="-285750" algn="l">
              <a:buFont typeface="Arial" panose="020B0604020202020204" pitchFamily="34" charset="0"/>
              <a:buChar char="•"/>
            </a:pPr>
            <a:r>
              <a:rPr lang="es-CR" b="0" i="0" u="none" strike="noStrike" dirty="0">
                <a:solidFill>
                  <a:srgbClr val="000000"/>
                </a:solidFill>
                <a:effectLst/>
              </a:rPr>
              <a:t>Se revisa si los permisos del Ministerio de Salud o Agricultura están en regla.</a:t>
            </a:r>
          </a:p>
          <a:p>
            <a:pPr marL="742950" lvl="1" indent="-285750" algn="l">
              <a:buFont typeface="Arial" panose="020B0604020202020204" pitchFamily="34" charset="0"/>
              <a:buChar char="•"/>
            </a:pPr>
            <a:r>
              <a:rPr lang="es-CR" b="0" i="0" u="none" strike="noStrike" dirty="0">
                <a:solidFill>
                  <a:srgbClr val="000000"/>
                </a:solidFill>
                <a:effectLst/>
              </a:rPr>
              <a:t>Si todo está correcto, se autoriza el </a:t>
            </a:r>
            <a:r>
              <a:rPr lang="es-CR" b="1" i="0" u="none" strike="noStrike" dirty="0">
                <a:solidFill>
                  <a:srgbClr val="000000"/>
                </a:solidFill>
                <a:effectLst/>
              </a:rPr>
              <a:t>levante de la mercancía</a:t>
            </a:r>
            <a:r>
              <a:rPr lang="es-CR" b="0" i="0" u="none" strike="noStrike" dirty="0">
                <a:solidFill>
                  <a:srgbClr val="000000"/>
                </a:solidFill>
                <a:effectLst/>
              </a:rPr>
              <a:t>.</a:t>
            </a:r>
          </a:p>
          <a:p>
            <a:endParaRPr lang="es-ES" dirty="0"/>
          </a:p>
        </p:txBody>
      </p:sp>
    </p:spTree>
    <p:extLst>
      <p:ext uri="{BB962C8B-B14F-4D97-AF65-F5344CB8AC3E}">
        <p14:creationId xmlns:p14="http://schemas.microsoft.com/office/powerpoint/2010/main" val="25498293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005177"/>
          </a:xfrm>
        </p:spPr>
        <p:txBody>
          <a:bodyPr>
            <a:normAutofit/>
          </a:bodyPr>
          <a:lstStyle/>
          <a:p>
            <a:pPr algn="ctr"/>
            <a:r>
              <a:rPr lang="es-ES" sz="2400" dirty="0"/>
              <a:t>FUNDAMENTO Y EJERCICIO DE LA POTESTAD ADUANERA </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685107" y="1289165"/>
            <a:ext cx="10705407" cy="4351338"/>
          </a:xfrm>
        </p:spPr>
        <p:txBody>
          <a:bodyPr>
            <a:normAutofit/>
          </a:bodyPr>
          <a:lstStyle/>
          <a:p>
            <a:pPr marL="0" indent="0" algn="just">
              <a:buNone/>
            </a:pPr>
            <a:r>
              <a:rPr lang="es-CR" b="1" dirty="0"/>
              <a:t>Control a posteriori:</a:t>
            </a:r>
          </a:p>
          <a:p>
            <a:pPr algn="just"/>
            <a:endParaRPr lang="es-CR" b="1" dirty="0"/>
          </a:p>
          <a:p>
            <a:pPr marL="0" indent="0" algn="just">
              <a:buNone/>
            </a:pPr>
            <a:r>
              <a:rPr lang="es-CR" b="0" i="0" u="none" strike="noStrike" dirty="0">
                <a:solidFill>
                  <a:srgbClr val="000000"/>
                </a:solidFill>
                <a:effectLst/>
                <a:latin typeface="-webkit-standard"/>
              </a:rPr>
              <a:t>El </a:t>
            </a:r>
            <a:r>
              <a:rPr lang="es-CR" b="1" i="0" u="none" strike="noStrike" dirty="0">
                <a:solidFill>
                  <a:srgbClr val="000000"/>
                </a:solidFill>
                <a:effectLst/>
              </a:rPr>
              <a:t>control a posteriori</a:t>
            </a:r>
            <a:r>
              <a:rPr lang="es-CR" b="0" i="0" u="none" strike="noStrike" dirty="0">
                <a:solidFill>
                  <a:srgbClr val="000000"/>
                </a:solidFill>
                <a:effectLst/>
                <a:latin typeface="-webkit-standard"/>
              </a:rPr>
              <a:t> es la fiscalización que realiza la aduana </a:t>
            </a:r>
            <a:r>
              <a:rPr lang="es-CR" b="1" i="0" u="none" strike="noStrike" dirty="0">
                <a:solidFill>
                  <a:srgbClr val="000000"/>
                </a:solidFill>
                <a:effectLst/>
              </a:rPr>
              <a:t>después de que las mercancías han sido despachadas</a:t>
            </a:r>
            <a:r>
              <a:rPr lang="es-CR" b="0" i="0" u="none" strike="noStrike" dirty="0">
                <a:solidFill>
                  <a:srgbClr val="000000"/>
                </a:solidFill>
                <a:effectLst/>
                <a:latin typeface="-webkit-standard"/>
              </a:rPr>
              <a:t>, es decir, una vez que ya han salido del recinto aduanero y están en posesión del importador, exportador o usuario aduanero.</a:t>
            </a:r>
          </a:p>
          <a:p>
            <a:pPr marL="0" indent="0" algn="just">
              <a:buNone/>
            </a:pPr>
            <a:r>
              <a:rPr lang="es-CR" dirty="0"/>
              <a:t>El control a posteriori inicia cuando finaliza la posibilidad del control inmediato, con la autorización del levante de las mercancías. </a:t>
            </a:r>
            <a:endParaRPr lang="es-ES" dirty="0"/>
          </a:p>
        </p:txBody>
      </p:sp>
    </p:spTree>
    <p:extLst>
      <p:ext uri="{BB962C8B-B14F-4D97-AF65-F5344CB8AC3E}">
        <p14:creationId xmlns:p14="http://schemas.microsoft.com/office/powerpoint/2010/main" val="3430731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325563"/>
          </a:xfrm>
        </p:spPr>
        <p:txBody>
          <a:bodyPr/>
          <a:lstStyle/>
          <a:p>
            <a:pPr algn="ctr"/>
            <a:r>
              <a:rPr lang="es-CR"/>
              <a:t>Facultades de la autoridad aduanera </a:t>
            </a:r>
            <a:endParaRPr lang="es-CR" dirty="0"/>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780011" y="1559617"/>
            <a:ext cx="10515600" cy="4351338"/>
          </a:xfrm>
        </p:spPr>
        <p:txBody>
          <a:bodyPr>
            <a:normAutofit fontScale="92500" lnSpcReduction="10000"/>
          </a:bodyPr>
          <a:lstStyle/>
          <a:p>
            <a:pPr marL="0" indent="0" algn="just">
              <a:buNone/>
            </a:pPr>
            <a:r>
              <a:rPr lang="es-CR"/>
              <a:t>El concepto de </a:t>
            </a:r>
            <a:r>
              <a:rPr lang="es-CR" b="1"/>
              <a:t>facultad aduanera </a:t>
            </a:r>
            <a:r>
              <a:rPr lang="es-CR"/>
              <a:t>tiene que ver con la potestad (conjunto de derechos, facultades y competencias que la legislación en la materia le concede en forma exclusiva al servicio aduanero de Costa Rica), entregándole la potestad para ejercer sus </a:t>
            </a:r>
            <a:r>
              <a:rPr lang="es-CR" b="1"/>
              <a:t>funciones de control y fiscalización. </a:t>
            </a:r>
          </a:p>
          <a:p>
            <a:pPr algn="just"/>
            <a:endParaRPr lang="es-CR"/>
          </a:p>
          <a:p>
            <a:pPr marL="0" indent="0" algn="just">
              <a:buNone/>
            </a:pPr>
            <a:r>
              <a:rPr lang="es-CR"/>
              <a:t>Esta </a:t>
            </a:r>
            <a:r>
              <a:rPr lang="es-CR" u="sng"/>
              <a:t>autoridad se materializa en un funcionario </a:t>
            </a:r>
            <a:r>
              <a:rPr lang="es-CR"/>
              <a:t>que tiene el deber de cumplir y hacer cumplir la legislación. Este </a:t>
            </a:r>
            <a:r>
              <a:rPr lang="es-CR" u="sng"/>
              <a:t>cumplimiento</a:t>
            </a:r>
            <a:r>
              <a:rPr lang="es-CR"/>
              <a:t> se hace por medio de </a:t>
            </a:r>
            <a:r>
              <a:rPr lang="es-CR" b="1"/>
              <a:t>visitas a empresas, establecimientos industriales, comerciales o de servicios, efectuar auditorias, y requerir y examinar la información</a:t>
            </a:r>
            <a:r>
              <a:rPr lang="es-CR"/>
              <a:t>, necesaria para comprobar el debido cumplimiento de la legislación.</a:t>
            </a:r>
          </a:p>
          <a:p>
            <a:endParaRPr lang="en-US" dirty="0"/>
          </a:p>
        </p:txBody>
      </p:sp>
    </p:spTree>
    <p:extLst>
      <p:ext uri="{BB962C8B-B14F-4D97-AF65-F5344CB8AC3E}">
        <p14:creationId xmlns:p14="http://schemas.microsoft.com/office/powerpoint/2010/main" val="3204081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005177"/>
          </a:xfrm>
        </p:spPr>
        <p:txBody>
          <a:bodyPr>
            <a:normAutofit/>
          </a:bodyPr>
          <a:lstStyle/>
          <a:p>
            <a:pPr algn="ctr"/>
            <a:r>
              <a:rPr lang="es-ES" sz="2400" dirty="0"/>
              <a:t>FUNDAMENTO Y EJERCICIO DE LA POTESTAD ADUANERA </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685107" y="1289165"/>
            <a:ext cx="10705407" cy="4351338"/>
          </a:xfrm>
        </p:spPr>
        <p:txBody>
          <a:bodyPr>
            <a:normAutofit fontScale="85000" lnSpcReduction="20000"/>
          </a:bodyPr>
          <a:lstStyle/>
          <a:p>
            <a:pPr marL="0" indent="0" algn="l">
              <a:buNone/>
            </a:pPr>
            <a:r>
              <a:rPr lang="es-CR" b="1" i="0" u="none" strike="noStrike" dirty="0">
                <a:solidFill>
                  <a:srgbClr val="000000"/>
                </a:solidFill>
                <a:effectLst/>
              </a:rPr>
              <a:t>¿Qué incluye este control?</a:t>
            </a:r>
          </a:p>
          <a:p>
            <a:pPr marL="0" indent="0" algn="l">
              <a:buNone/>
            </a:pPr>
            <a:endParaRPr lang="es-CR" b="1" i="0" u="none" strike="noStrike" dirty="0">
              <a:solidFill>
                <a:srgbClr val="000000"/>
              </a:solidFill>
              <a:effectLst/>
            </a:endParaRPr>
          </a:p>
          <a:p>
            <a:pPr algn="l">
              <a:buFont typeface="+mj-lt"/>
              <a:buAutoNum type="arabicPeriod"/>
            </a:pPr>
            <a:r>
              <a:rPr lang="es-CR" b="1" i="0" u="none" strike="noStrike" dirty="0">
                <a:solidFill>
                  <a:srgbClr val="000000"/>
                </a:solidFill>
                <a:effectLst/>
              </a:rPr>
              <a:t>Revisión contable y documental</a:t>
            </a:r>
            <a:r>
              <a:rPr lang="es-CR" b="0" i="0" u="none" strike="noStrike" dirty="0">
                <a:solidFill>
                  <a:srgbClr val="000000"/>
                </a:solidFill>
                <a:effectLst/>
              </a:rPr>
              <a:t>:</a:t>
            </a:r>
          </a:p>
          <a:p>
            <a:pPr marL="742950" lvl="1" indent="-285750" algn="l">
              <a:buFont typeface="+mj-lt"/>
              <a:buAutoNum type="arabicPeriod"/>
            </a:pPr>
            <a:r>
              <a:rPr lang="es-CR" b="0" i="0" u="none" strike="noStrike" dirty="0">
                <a:solidFill>
                  <a:srgbClr val="000000"/>
                </a:solidFill>
                <a:effectLst/>
              </a:rPr>
              <a:t>Facturas, pólizas, declaraciones aduaneras (DUA), registros contables.</a:t>
            </a:r>
          </a:p>
          <a:p>
            <a:pPr algn="l">
              <a:buFont typeface="+mj-lt"/>
              <a:buAutoNum type="arabicPeriod"/>
            </a:pPr>
            <a:r>
              <a:rPr lang="es-CR" b="1" i="0" u="none" strike="noStrike" dirty="0">
                <a:solidFill>
                  <a:srgbClr val="000000"/>
                </a:solidFill>
                <a:effectLst/>
              </a:rPr>
              <a:t>Auditoría a los contribuyentes</a:t>
            </a:r>
            <a:r>
              <a:rPr lang="es-CR" b="0" i="0" u="none" strike="noStrike" dirty="0">
                <a:solidFill>
                  <a:srgbClr val="000000"/>
                </a:solidFill>
                <a:effectLst/>
              </a:rPr>
              <a:t>:</a:t>
            </a:r>
          </a:p>
          <a:p>
            <a:pPr marL="742950" lvl="1" indent="-285750" algn="l">
              <a:buFont typeface="+mj-lt"/>
              <a:buAutoNum type="arabicPeriod"/>
            </a:pPr>
            <a:r>
              <a:rPr lang="es-CR" b="0" i="0" u="none" strike="noStrike" dirty="0">
                <a:solidFill>
                  <a:srgbClr val="000000"/>
                </a:solidFill>
                <a:effectLst/>
              </a:rPr>
              <a:t>Visitas a las instalaciones de las empresas.</a:t>
            </a:r>
          </a:p>
          <a:p>
            <a:pPr marL="742950" lvl="1" indent="-285750" algn="l">
              <a:buFont typeface="+mj-lt"/>
              <a:buAutoNum type="arabicPeriod"/>
            </a:pPr>
            <a:r>
              <a:rPr lang="es-CR" b="0" i="0" u="none" strike="noStrike" dirty="0">
                <a:solidFill>
                  <a:srgbClr val="000000"/>
                </a:solidFill>
                <a:effectLst/>
              </a:rPr>
              <a:t>Comparación entre lo declarado y lo registrado en libros.</a:t>
            </a:r>
          </a:p>
          <a:p>
            <a:pPr algn="l">
              <a:buFont typeface="+mj-lt"/>
              <a:buAutoNum type="arabicPeriod"/>
            </a:pPr>
            <a:r>
              <a:rPr lang="es-CR" b="1" i="0" u="none" strike="noStrike" dirty="0">
                <a:solidFill>
                  <a:srgbClr val="000000"/>
                </a:solidFill>
                <a:effectLst/>
              </a:rPr>
              <a:t>Verificación de cumplimiento tributario</a:t>
            </a:r>
            <a:r>
              <a:rPr lang="es-CR" b="0" i="0" u="none" strike="noStrike" dirty="0">
                <a:solidFill>
                  <a:srgbClr val="000000"/>
                </a:solidFill>
                <a:effectLst/>
              </a:rPr>
              <a:t>:</a:t>
            </a:r>
          </a:p>
          <a:p>
            <a:pPr marL="742950" lvl="1" indent="-285750" algn="l">
              <a:buFont typeface="+mj-lt"/>
              <a:buAutoNum type="arabicPeriod"/>
            </a:pPr>
            <a:r>
              <a:rPr lang="es-CR" b="0" i="0" u="none" strike="noStrike" dirty="0">
                <a:solidFill>
                  <a:srgbClr val="000000"/>
                </a:solidFill>
                <a:effectLst/>
              </a:rPr>
              <a:t>Clasificación arancelaria correcta.</a:t>
            </a:r>
          </a:p>
          <a:p>
            <a:pPr marL="742950" lvl="1" indent="-285750" algn="l">
              <a:buFont typeface="+mj-lt"/>
              <a:buAutoNum type="arabicPeriod"/>
            </a:pPr>
            <a:r>
              <a:rPr lang="es-CR" b="0" i="0" u="none" strike="noStrike" dirty="0">
                <a:solidFill>
                  <a:srgbClr val="000000"/>
                </a:solidFill>
                <a:effectLst/>
              </a:rPr>
              <a:t>Valoración aduanera adecuada.</a:t>
            </a:r>
          </a:p>
          <a:p>
            <a:pPr marL="742950" lvl="1" indent="-285750" algn="l">
              <a:buFont typeface="+mj-lt"/>
              <a:buAutoNum type="arabicPeriod"/>
            </a:pPr>
            <a:r>
              <a:rPr lang="es-CR" b="0" i="0" u="none" strike="noStrike" dirty="0">
                <a:solidFill>
                  <a:srgbClr val="000000"/>
                </a:solidFill>
                <a:effectLst/>
              </a:rPr>
              <a:t>Aplicación correcta de exoneraciones o regímenes especiales.</a:t>
            </a:r>
          </a:p>
          <a:p>
            <a:pPr algn="l">
              <a:buFont typeface="+mj-lt"/>
              <a:buAutoNum type="arabicPeriod"/>
            </a:pPr>
            <a:r>
              <a:rPr lang="es-CR" b="1" i="0" u="none" strike="noStrike" dirty="0">
                <a:solidFill>
                  <a:srgbClr val="000000"/>
                </a:solidFill>
                <a:effectLst/>
              </a:rPr>
              <a:t>Cruce de información con otras entidades</a:t>
            </a:r>
            <a:r>
              <a:rPr lang="es-CR" b="0" i="0" u="none" strike="noStrike" dirty="0">
                <a:solidFill>
                  <a:srgbClr val="000000"/>
                </a:solidFill>
                <a:effectLst/>
              </a:rPr>
              <a:t>:</a:t>
            </a:r>
          </a:p>
          <a:p>
            <a:pPr marL="742950" lvl="1" indent="-285750" algn="l">
              <a:buFont typeface="+mj-lt"/>
              <a:buAutoNum type="arabicPeriod"/>
            </a:pPr>
            <a:r>
              <a:rPr lang="es-CR" b="0" i="0" u="none" strike="noStrike" dirty="0">
                <a:solidFill>
                  <a:srgbClr val="000000"/>
                </a:solidFill>
                <a:effectLst/>
              </a:rPr>
              <a:t>Dirección General de Tributación, bancos, registros públicos, etc.</a:t>
            </a:r>
          </a:p>
          <a:p>
            <a:pPr algn="just"/>
            <a:endParaRPr lang="es-CR" b="1" dirty="0"/>
          </a:p>
        </p:txBody>
      </p:sp>
    </p:spTree>
    <p:extLst>
      <p:ext uri="{BB962C8B-B14F-4D97-AF65-F5344CB8AC3E}">
        <p14:creationId xmlns:p14="http://schemas.microsoft.com/office/powerpoint/2010/main" val="2985333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005177"/>
          </a:xfrm>
        </p:spPr>
        <p:txBody>
          <a:bodyPr>
            <a:normAutofit/>
          </a:bodyPr>
          <a:lstStyle/>
          <a:p>
            <a:pPr algn="ctr"/>
            <a:r>
              <a:rPr lang="es-ES" sz="2400" dirty="0"/>
              <a:t>FUNDAMENTO Y EJERCICIO DE LA POTESTAD ADUANERA </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685107" y="1289165"/>
            <a:ext cx="10705407" cy="4351338"/>
          </a:xfrm>
        </p:spPr>
        <p:txBody>
          <a:bodyPr>
            <a:normAutofit fontScale="85000" lnSpcReduction="20000"/>
          </a:bodyPr>
          <a:lstStyle/>
          <a:p>
            <a:pPr marL="0" indent="0" algn="l">
              <a:buNone/>
            </a:pPr>
            <a:r>
              <a:rPr lang="es-CR" b="1" i="0" u="none" strike="noStrike" dirty="0">
                <a:solidFill>
                  <a:srgbClr val="000000"/>
                </a:solidFill>
                <a:effectLst/>
              </a:rPr>
              <a:t>¿A quién se aplica?</a:t>
            </a:r>
          </a:p>
          <a:p>
            <a:pPr marL="0" indent="0" algn="l">
              <a:buNone/>
            </a:pPr>
            <a:endParaRPr lang="es-CR" b="1" i="0" u="none" strike="noStrike" dirty="0">
              <a:solidFill>
                <a:srgbClr val="000000"/>
              </a:solidFill>
              <a:effectLst/>
            </a:endParaRPr>
          </a:p>
          <a:p>
            <a:pPr marL="0" indent="0" algn="just">
              <a:buNone/>
            </a:pPr>
            <a:r>
              <a:rPr lang="es-CR" b="0" i="0" u="none" strike="noStrike" dirty="0">
                <a:solidFill>
                  <a:srgbClr val="000000"/>
                </a:solidFill>
                <a:effectLst/>
              </a:rPr>
              <a:t>Importadores, exportadores, auxiliares de la función pública aduanera (agentes aduaneros, depositarios), y empresas bajo regímenes especiales (zonas francas, tránsito aduanero, etc.).</a:t>
            </a:r>
          </a:p>
          <a:p>
            <a:pPr marL="0" indent="0" algn="l">
              <a:buNone/>
            </a:pPr>
            <a:endParaRPr lang="es-CR" b="1" i="0" u="none" strike="noStrike" dirty="0">
              <a:solidFill>
                <a:srgbClr val="000000"/>
              </a:solidFill>
              <a:effectLst/>
            </a:endParaRPr>
          </a:p>
          <a:p>
            <a:pPr marL="0" indent="0" algn="l">
              <a:buNone/>
            </a:pPr>
            <a:r>
              <a:rPr lang="es-CR" b="1" i="0" u="none" strike="noStrike" dirty="0">
                <a:solidFill>
                  <a:srgbClr val="000000"/>
                </a:solidFill>
                <a:effectLst/>
              </a:rPr>
              <a:t>¿Qué puede detectar?</a:t>
            </a:r>
          </a:p>
          <a:p>
            <a:pPr marL="0" indent="0" algn="l">
              <a:buNone/>
            </a:pPr>
            <a:endParaRPr lang="es-CR" b="1" i="0" u="none" strike="noStrike" dirty="0">
              <a:solidFill>
                <a:srgbClr val="000000"/>
              </a:solidFill>
              <a:effectLst/>
            </a:endParaRPr>
          </a:p>
          <a:p>
            <a:pPr algn="l">
              <a:buFont typeface="Arial" panose="020B0604020202020204" pitchFamily="34" charset="0"/>
              <a:buChar char="•"/>
            </a:pPr>
            <a:r>
              <a:rPr lang="es-CR" b="0" i="0" u="none" strike="noStrike" dirty="0">
                <a:solidFill>
                  <a:srgbClr val="000000"/>
                </a:solidFill>
                <a:effectLst/>
              </a:rPr>
              <a:t>Subfacturación o sobrevaloración de mercancías.</a:t>
            </a:r>
          </a:p>
          <a:p>
            <a:pPr algn="l">
              <a:buFont typeface="Arial" panose="020B0604020202020204" pitchFamily="34" charset="0"/>
              <a:buChar char="•"/>
            </a:pPr>
            <a:r>
              <a:rPr lang="es-CR" b="0" i="0" u="none" strike="noStrike" dirty="0">
                <a:solidFill>
                  <a:srgbClr val="000000"/>
                </a:solidFill>
                <a:effectLst/>
              </a:rPr>
              <a:t>Uso indebido de exoneraciones.</a:t>
            </a:r>
          </a:p>
          <a:p>
            <a:pPr algn="l">
              <a:buFont typeface="Arial" panose="020B0604020202020204" pitchFamily="34" charset="0"/>
              <a:buChar char="•"/>
            </a:pPr>
            <a:r>
              <a:rPr lang="es-CR" b="0" i="0" u="none" strike="noStrike" dirty="0">
                <a:solidFill>
                  <a:srgbClr val="000000"/>
                </a:solidFill>
                <a:effectLst/>
              </a:rPr>
              <a:t>Declaración incorrecta de origen o clasificación arancelaria.</a:t>
            </a:r>
          </a:p>
          <a:p>
            <a:pPr algn="l">
              <a:buFont typeface="Arial" panose="020B0604020202020204" pitchFamily="34" charset="0"/>
              <a:buChar char="•"/>
            </a:pPr>
            <a:r>
              <a:rPr lang="es-CR" b="0" i="0" u="none" strike="noStrike" dirty="0">
                <a:solidFill>
                  <a:srgbClr val="000000"/>
                </a:solidFill>
                <a:effectLst/>
              </a:rPr>
              <a:t>Contrabando técnico (declaración inexacta o incompleta).</a:t>
            </a:r>
          </a:p>
          <a:p>
            <a:pPr algn="just"/>
            <a:endParaRPr lang="es-CR" b="1" dirty="0"/>
          </a:p>
        </p:txBody>
      </p:sp>
    </p:spTree>
    <p:extLst>
      <p:ext uri="{BB962C8B-B14F-4D97-AF65-F5344CB8AC3E}">
        <p14:creationId xmlns:p14="http://schemas.microsoft.com/office/powerpoint/2010/main" val="28665863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005177"/>
          </a:xfrm>
        </p:spPr>
        <p:txBody>
          <a:bodyPr>
            <a:normAutofit/>
          </a:bodyPr>
          <a:lstStyle/>
          <a:p>
            <a:pPr algn="ctr"/>
            <a:r>
              <a:rPr lang="es-ES" sz="2400" dirty="0"/>
              <a:t>FUNDAMENTO Y EJERCICIO DE LA POTESTAD ADUANERA </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685107" y="1289165"/>
            <a:ext cx="10705407" cy="4351338"/>
          </a:xfrm>
        </p:spPr>
        <p:txBody>
          <a:bodyPr>
            <a:normAutofit fontScale="77500" lnSpcReduction="20000"/>
          </a:bodyPr>
          <a:lstStyle/>
          <a:p>
            <a:pPr marL="0" indent="0" algn="l">
              <a:buNone/>
            </a:pPr>
            <a:endParaRPr lang="es-CR" b="1" i="0" u="none" strike="noStrike" dirty="0">
              <a:solidFill>
                <a:srgbClr val="000000"/>
              </a:solidFill>
              <a:effectLst/>
            </a:endParaRPr>
          </a:p>
          <a:p>
            <a:pPr marL="0" indent="0" algn="l">
              <a:buNone/>
            </a:pPr>
            <a:r>
              <a:rPr lang="es-CR" b="1" i="0" u="none" strike="noStrike" dirty="0">
                <a:solidFill>
                  <a:srgbClr val="000000"/>
                </a:solidFill>
                <a:effectLst/>
              </a:rPr>
              <a:t>Ventajas:</a:t>
            </a:r>
          </a:p>
          <a:p>
            <a:pPr algn="l">
              <a:buFont typeface="Arial" panose="020B0604020202020204" pitchFamily="34" charset="0"/>
              <a:buChar char="•"/>
            </a:pPr>
            <a:r>
              <a:rPr lang="es-CR" b="0" i="0" u="none" strike="noStrike" dirty="0">
                <a:solidFill>
                  <a:srgbClr val="000000"/>
                </a:solidFill>
                <a:effectLst/>
              </a:rPr>
              <a:t>Permite un </a:t>
            </a:r>
            <a:r>
              <a:rPr lang="es-CR" b="1" i="0" u="none" strike="noStrike" dirty="0">
                <a:solidFill>
                  <a:srgbClr val="000000"/>
                </a:solidFill>
                <a:effectLst/>
              </a:rPr>
              <a:t>control profundo y detallado</a:t>
            </a:r>
            <a:r>
              <a:rPr lang="es-CR" b="0" i="0" u="none" strike="noStrike" dirty="0">
                <a:solidFill>
                  <a:srgbClr val="000000"/>
                </a:solidFill>
                <a:effectLst/>
              </a:rPr>
              <a:t>.</a:t>
            </a:r>
          </a:p>
          <a:p>
            <a:pPr algn="l">
              <a:buFont typeface="Arial" panose="020B0604020202020204" pitchFamily="34" charset="0"/>
              <a:buChar char="•"/>
            </a:pPr>
            <a:r>
              <a:rPr lang="es-CR" b="0" i="0" u="none" strike="noStrike" dirty="0">
                <a:solidFill>
                  <a:srgbClr val="000000"/>
                </a:solidFill>
                <a:effectLst/>
              </a:rPr>
              <a:t>Mejora la </a:t>
            </a:r>
            <a:r>
              <a:rPr lang="es-CR" b="1" i="0" u="none" strike="noStrike" dirty="0">
                <a:solidFill>
                  <a:srgbClr val="000000"/>
                </a:solidFill>
                <a:effectLst/>
              </a:rPr>
              <a:t>percepción de riesgo</a:t>
            </a:r>
            <a:r>
              <a:rPr lang="es-CR" b="0" i="0" u="none" strike="noStrike" dirty="0">
                <a:solidFill>
                  <a:srgbClr val="000000"/>
                </a:solidFill>
                <a:effectLst/>
              </a:rPr>
              <a:t> entre los contribuyentes.</a:t>
            </a:r>
          </a:p>
          <a:p>
            <a:pPr algn="l">
              <a:buFont typeface="Arial" panose="020B0604020202020204" pitchFamily="34" charset="0"/>
              <a:buChar char="•"/>
            </a:pPr>
            <a:r>
              <a:rPr lang="es-CR" b="0" i="0" u="none" strike="noStrike" dirty="0">
                <a:solidFill>
                  <a:srgbClr val="000000"/>
                </a:solidFill>
                <a:effectLst/>
              </a:rPr>
              <a:t>Disminuye los costos y tiempos en frontera (pues no todo se revisa de inmediato).</a:t>
            </a:r>
          </a:p>
          <a:p>
            <a:pPr algn="l">
              <a:buFont typeface="Arial" panose="020B0604020202020204" pitchFamily="34" charset="0"/>
              <a:buChar char="•"/>
            </a:pPr>
            <a:r>
              <a:rPr lang="es-CR" b="0" i="0" u="none" strike="noStrike" dirty="0">
                <a:solidFill>
                  <a:srgbClr val="000000"/>
                </a:solidFill>
                <a:effectLst/>
              </a:rPr>
              <a:t>Facilita el </a:t>
            </a:r>
            <a:r>
              <a:rPr lang="es-CR" b="1" i="0" u="none" strike="noStrike" dirty="0">
                <a:solidFill>
                  <a:srgbClr val="000000"/>
                </a:solidFill>
                <a:effectLst/>
              </a:rPr>
              <a:t>uso eficiente de los recursos aduaneros</a:t>
            </a:r>
            <a:r>
              <a:rPr lang="es-CR" b="0" i="0" u="none" strike="noStrike" dirty="0">
                <a:solidFill>
                  <a:srgbClr val="000000"/>
                </a:solidFill>
                <a:effectLst/>
              </a:rPr>
              <a:t> mediante auditorías selectivas.</a:t>
            </a:r>
          </a:p>
          <a:p>
            <a:pPr marL="0" indent="0" algn="l">
              <a:buNone/>
            </a:pPr>
            <a:endParaRPr lang="es-CR" b="1" i="0" u="none" strike="noStrike" dirty="0">
              <a:solidFill>
                <a:srgbClr val="000000"/>
              </a:solidFill>
              <a:effectLst/>
            </a:endParaRPr>
          </a:p>
          <a:p>
            <a:pPr marL="0" indent="0" algn="l">
              <a:buNone/>
            </a:pPr>
            <a:r>
              <a:rPr lang="es-CR" b="1" i="0" u="none" strike="noStrike" dirty="0">
                <a:solidFill>
                  <a:srgbClr val="FF0000"/>
                </a:solidFill>
                <a:effectLst/>
              </a:rPr>
              <a:t>Conclusión:</a:t>
            </a:r>
            <a:endParaRPr lang="es-CR" b="0" i="0" u="none" strike="noStrike" dirty="0">
              <a:solidFill>
                <a:srgbClr val="FF0000"/>
              </a:solidFill>
              <a:effectLst/>
            </a:endParaRPr>
          </a:p>
          <a:p>
            <a:pPr marL="0" indent="0" algn="just">
              <a:buNone/>
            </a:pPr>
            <a:r>
              <a:rPr lang="es-CR" b="0" i="0" u="none" strike="noStrike" dirty="0">
                <a:solidFill>
                  <a:srgbClr val="000000"/>
                </a:solidFill>
                <a:effectLst/>
              </a:rPr>
              <a:t>El </a:t>
            </a:r>
            <a:r>
              <a:rPr lang="es-CR" b="1" i="0" u="none" strike="noStrike" dirty="0">
                <a:solidFill>
                  <a:srgbClr val="000000"/>
                </a:solidFill>
                <a:effectLst/>
              </a:rPr>
              <a:t>control a posteriori</a:t>
            </a:r>
            <a:r>
              <a:rPr lang="es-CR" b="0" i="0" u="none" strike="noStrike" dirty="0">
                <a:solidFill>
                  <a:srgbClr val="000000"/>
                </a:solidFill>
                <a:effectLst/>
              </a:rPr>
              <a:t> es una herramienta clave para asegurar que las operaciones de comercio exterior cumplan con la legalidad, incluso </a:t>
            </a:r>
            <a:r>
              <a:rPr lang="es-CR" b="1" i="0" u="none" strike="noStrike" dirty="0">
                <a:solidFill>
                  <a:srgbClr val="000000"/>
                </a:solidFill>
                <a:effectLst/>
              </a:rPr>
              <a:t>después de que la mercancía ya fue nacionalizada o exportada</a:t>
            </a:r>
            <a:r>
              <a:rPr lang="es-CR" b="0" i="0" u="none" strike="noStrike" dirty="0">
                <a:solidFill>
                  <a:srgbClr val="000000"/>
                </a:solidFill>
                <a:effectLst/>
              </a:rPr>
              <a:t>. Es parte de una gestión aduanera moderna, eficiente y basada en el riesgo.</a:t>
            </a:r>
          </a:p>
          <a:p>
            <a:pPr algn="just"/>
            <a:endParaRPr lang="es-CR" b="1" dirty="0"/>
          </a:p>
        </p:txBody>
      </p:sp>
    </p:spTree>
    <p:extLst>
      <p:ext uri="{BB962C8B-B14F-4D97-AF65-F5344CB8AC3E}">
        <p14:creationId xmlns:p14="http://schemas.microsoft.com/office/powerpoint/2010/main" val="8378808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005177"/>
          </a:xfrm>
        </p:spPr>
        <p:txBody>
          <a:bodyPr>
            <a:normAutofit/>
          </a:bodyPr>
          <a:lstStyle/>
          <a:p>
            <a:pPr algn="ctr"/>
            <a:r>
              <a:rPr lang="es-ES" sz="2400" dirty="0"/>
              <a:t>FUNDAMENTO Y EJERCICIO DE LA POTESTAD ADUANERA </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685107" y="1289165"/>
            <a:ext cx="10705407" cy="4351338"/>
          </a:xfrm>
        </p:spPr>
        <p:txBody>
          <a:bodyPr>
            <a:normAutofit fontScale="92500" lnSpcReduction="20000"/>
          </a:bodyPr>
          <a:lstStyle/>
          <a:p>
            <a:pPr marL="0" indent="0" algn="just">
              <a:buNone/>
            </a:pPr>
            <a:r>
              <a:rPr lang="es-CR" sz="3200" b="1" dirty="0"/>
              <a:t>Control permanente: </a:t>
            </a:r>
          </a:p>
          <a:p>
            <a:pPr algn="just"/>
            <a:endParaRPr lang="es-CR" dirty="0"/>
          </a:p>
          <a:p>
            <a:pPr marL="0" indent="0" algn="just">
              <a:buNone/>
            </a:pPr>
            <a:r>
              <a:rPr lang="es-CR" b="0" i="0" u="none" strike="noStrike" dirty="0">
                <a:solidFill>
                  <a:srgbClr val="000000"/>
                </a:solidFill>
                <a:effectLst/>
                <a:latin typeface="-webkit-standard"/>
              </a:rPr>
              <a:t>El </a:t>
            </a:r>
            <a:r>
              <a:rPr lang="es-CR" b="1" i="0" u="none" strike="noStrike" dirty="0">
                <a:solidFill>
                  <a:srgbClr val="000000"/>
                </a:solidFill>
                <a:effectLst/>
              </a:rPr>
              <a:t>control permanente en aduanas</a:t>
            </a:r>
            <a:r>
              <a:rPr lang="es-CR" b="0" i="0" u="none" strike="noStrike" dirty="0">
                <a:solidFill>
                  <a:srgbClr val="000000"/>
                </a:solidFill>
                <a:effectLst/>
                <a:latin typeface="-webkit-standard"/>
              </a:rPr>
              <a:t> es una modalidad de fiscalización continua que realiza la autoridad aduanera </a:t>
            </a:r>
            <a:r>
              <a:rPr lang="es-CR" b="1" i="0" u="none" strike="noStrike" dirty="0">
                <a:solidFill>
                  <a:srgbClr val="000000"/>
                </a:solidFill>
                <a:effectLst/>
              </a:rPr>
              <a:t>dentro de las instalaciones de ciertos contribuyentes o recintos aduaneros</a:t>
            </a:r>
            <a:r>
              <a:rPr lang="es-CR" b="0" i="0" u="none" strike="noStrike" dirty="0">
                <a:solidFill>
                  <a:srgbClr val="000000"/>
                </a:solidFill>
                <a:effectLst/>
                <a:latin typeface="-webkit-standard"/>
              </a:rPr>
              <a:t>, con el fin de </a:t>
            </a:r>
            <a:r>
              <a:rPr lang="es-CR" b="1" i="0" u="none" strike="noStrike" dirty="0">
                <a:solidFill>
                  <a:srgbClr val="000000"/>
                </a:solidFill>
                <a:effectLst/>
              </a:rPr>
              <a:t>supervisar en tiempo real</a:t>
            </a:r>
            <a:r>
              <a:rPr lang="es-CR" b="0" i="0" u="none" strike="noStrike" dirty="0">
                <a:solidFill>
                  <a:srgbClr val="000000"/>
                </a:solidFill>
                <a:effectLst/>
                <a:latin typeface="-webkit-standard"/>
              </a:rPr>
              <a:t> sus operaciones, movimientos de mercancías y cumplimiento de las normas legales.</a:t>
            </a:r>
          </a:p>
          <a:p>
            <a:pPr marL="0" indent="0" algn="just">
              <a:buNone/>
            </a:pPr>
            <a:endParaRPr lang="es-CR" dirty="0"/>
          </a:p>
          <a:p>
            <a:pPr marL="0" indent="0" algn="just">
              <a:buNone/>
            </a:pPr>
            <a:r>
              <a:rPr lang="es-CR" b="0" i="0" u="none" strike="noStrike" dirty="0">
                <a:solidFill>
                  <a:srgbClr val="000000"/>
                </a:solidFill>
                <a:effectLst/>
                <a:latin typeface="-webkit-standard"/>
              </a:rPr>
              <a:t>Es una </a:t>
            </a:r>
            <a:r>
              <a:rPr lang="es-CR" b="1" i="0" u="none" strike="noStrike" dirty="0">
                <a:solidFill>
                  <a:srgbClr val="000000"/>
                </a:solidFill>
                <a:effectLst/>
              </a:rPr>
              <a:t>forma de vigilancia constante y presencial</a:t>
            </a:r>
            <a:r>
              <a:rPr lang="es-CR" b="0" i="0" u="none" strike="noStrike" dirty="0">
                <a:solidFill>
                  <a:srgbClr val="000000"/>
                </a:solidFill>
                <a:effectLst/>
                <a:latin typeface="-webkit-standard"/>
              </a:rPr>
              <a:t> que la aduana ejerce sobre actividades vinculadas al comercio exterior, especialmente en </a:t>
            </a:r>
            <a:r>
              <a:rPr lang="es-CR" b="1" i="0" u="none" strike="noStrike" dirty="0">
                <a:solidFill>
                  <a:srgbClr val="000000"/>
                </a:solidFill>
                <a:effectLst/>
              </a:rPr>
              <a:t>zonas de alto movimiento o riesgo</a:t>
            </a:r>
            <a:r>
              <a:rPr lang="es-CR" b="0" i="0" u="none" strike="noStrike" dirty="0">
                <a:solidFill>
                  <a:srgbClr val="000000"/>
                </a:solidFill>
                <a:effectLst/>
                <a:latin typeface="-webkit-standard"/>
              </a:rPr>
              <a:t>, como depósitos aduaneros, zonas francas, empresas bajo regímenes especiales o puntos estratégicos.</a:t>
            </a:r>
            <a:endParaRPr lang="es-ES" dirty="0"/>
          </a:p>
        </p:txBody>
      </p:sp>
    </p:spTree>
    <p:extLst>
      <p:ext uri="{BB962C8B-B14F-4D97-AF65-F5344CB8AC3E}">
        <p14:creationId xmlns:p14="http://schemas.microsoft.com/office/powerpoint/2010/main" val="4663391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005177"/>
          </a:xfrm>
        </p:spPr>
        <p:txBody>
          <a:bodyPr>
            <a:normAutofit/>
          </a:bodyPr>
          <a:lstStyle/>
          <a:p>
            <a:pPr algn="ctr"/>
            <a:r>
              <a:rPr lang="es-ES" sz="2400" dirty="0"/>
              <a:t>FUNDAMENTO Y EJERCICIO DE LA POTESTAD ADUANERA </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685107" y="1089659"/>
            <a:ext cx="10705407" cy="4870566"/>
          </a:xfrm>
        </p:spPr>
        <p:txBody>
          <a:bodyPr>
            <a:normAutofit fontScale="62500" lnSpcReduction="20000"/>
          </a:bodyPr>
          <a:lstStyle/>
          <a:p>
            <a:pPr marL="0" indent="0" algn="just">
              <a:buNone/>
            </a:pPr>
            <a:r>
              <a:rPr lang="es-CR" b="1" dirty="0"/>
              <a:t>Otros órganos administrativos con competencia en materia aduanera </a:t>
            </a:r>
          </a:p>
          <a:p>
            <a:pPr algn="just"/>
            <a:endParaRPr lang="es-CR" dirty="0"/>
          </a:p>
          <a:p>
            <a:pPr marL="0" indent="0" algn="just">
              <a:buNone/>
            </a:pPr>
            <a:r>
              <a:rPr lang="es-CR" dirty="0"/>
              <a:t>Existen otros dos órganos administrativos aduaneros que no están comprendidos dentro de la estructura de la Dirección General de Aduanas y las Aduanas. </a:t>
            </a:r>
          </a:p>
          <a:p>
            <a:pPr algn="just"/>
            <a:endParaRPr lang="es-CR" b="1" dirty="0"/>
          </a:p>
          <a:p>
            <a:pPr marL="0" indent="0" algn="just">
              <a:buNone/>
            </a:pPr>
            <a:r>
              <a:rPr lang="es-CR" b="1" dirty="0"/>
              <a:t>i. Policía de Control Fiscal. </a:t>
            </a:r>
          </a:p>
          <a:p>
            <a:pPr algn="just"/>
            <a:endParaRPr lang="es-CR" dirty="0"/>
          </a:p>
          <a:p>
            <a:pPr marL="0" indent="0" algn="just">
              <a:buNone/>
            </a:pPr>
            <a:r>
              <a:rPr lang="es-CR" dirty="0"/>
              <a:t>Regida por el Decreto Ejecutivo 25295-H de 17 de junio de 1996, La Gaceta No. 190 de 4 de octubre de 1996). </a:t>
            </a:r>
          </a:p>
          <a:p>
            <a:pPr marL="0" indent="0" algn="just">
              <a:buNone/>
            </a:pPr>
            <a:r>
              <a:rPr lang="es-CR" dirty="0"/>
              <a:t>Creada para la prevención de los delitos fiscales y brindar apoyo a las Direcciones Generales de Tributación Directa, Aduanas y Hacienda en sus labores de control y fiscalización tributarias. </a:t>
            </a:r>
          </a:p>
          <a:p>
            <a:pPr algn="just"/>
            <a:endParaRPr lang="es-CR" b="1" dirty="0"/>
          </a:p>
          <a:p>
            <a:pPr marL="0" indent="0" algn="just">
              <a:buNone/>
            </a:pPr>
            <a:r>
              <a:rPr lang="es-CR" b="1" dirty="0"/>
              <a:t>ii. Tribunal Aduanero Nacional. </a:t>
            </a:r>
          </a:p>
          <a:p>
            <a:pPr algn="just"/>
            <a:endParaRPr lang="es-CR" b="1" dirty="0"/>
          </a:p>
          <a:p>
            <a:pPr marL="0" indent="0" algn="just">
              <a:buNone/>
            </a:pPr>
            <a:r>
              <a:rPr lang="es-CR" dirty="0"/>
              <a:t>Creado por el artículo 205 de la LGA como “un órgano de decisión autónoma, adscrito al Ministerio de Hacienda” con “competencia para conocer y decidir en última instancia administrativa, los recursos contra los actos dictados por el Servicio Nacional de Aduanas.”</a:t>
            </a:r>
            <a:endParaRPr lang="es-CR" b="1" dirty="0"/>
          </a:p>
          <a:p>
            <a:endParaRPr lang="es-ES" dirty="0"/>
          </a:p>
        </p:txBody>
      </p:sp>
    </p:spTree>
    <p:extLst>
      <p:ext uri="{BB962C8B-B14F-4D97-AF65-F5344CB8AC3E}">
        <p14:creationId xmlns:p14="http://schemas.microsoft.com/office/powerpoint/2010/main" val="25968017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005177"/>
          </a:xfrm>
        </p:spPr>
        <p:txBody>
          <a:bodyPr>
            <a:normAutofit/>
          </a:bodyPr>
          <a:lstStyle/>
          <a:p>
            <a:pPr algn="ctr"/>
            <a:r>
              <a:rPr lang="es-ES" sz="2400" dirty="0"/>
              <a:t>FUNDAMENTO Y EJERCICIO DE LA POTESTAD ADUANERA </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685107" y="1089659"/>
            <a:ext cx="10705407" cy="4870566"/>
          </a:xfrm>
        </p:spPr>
        <p:txBody>
          <a:bodyPr>
            <a:normAutofit/>
          </a:bodyPr>
          <a:lstStyle/>
          <a:p>
            <a:pPr marL="0" indent="0">
              <a:buNone/>
            </a:pPr>
            <a:r>
              <a:rPr lang="es-CR" b="1" dirty="0"/>
              <a:t>Medidas de seguridad e identificación</a:t>
            </a:r>
          </a:p>
          <a:p>
            <a:pPr algn="just"/>
            <a:endParaRPr lang="es-CR" dirty="0"/>
          </a:p>
          <a:p>
            <a:pPr marL="0" indent="0" algn="just">
              <a:buNone/>
            </a:pPr>
            <a:r>
              <a:rPr lang="es-CR" dirty="0"/>
              <a:t>El servicio aduanero puede solicitar medidas para que se garantice el cumplimiento de las condiciones del régimen aduanero. Por ejemplo, identificar las mercancías con la intención de que estas se declaren.  Estas medidas pueden incluir dispositivos de seguridad en los medios de transporte, que una vez colocados, sólo pueden ser retirados por la aduana directamente.</a:t>
            </a:r>
          </a:p>
          <a:p>
            <a:endParaRPr lang="es-ES" dirty="0"/>
          </a:p>
        </p:txBody>
      </p:sp>
    </p:spTree>
    <p:extLst>
      <p:ext uri="{BB962C8B-B14F-4D97-AF65-F5344CB8AC3E}">
        <p14:creationId xmlns:p14="http://schemas.microsoft.com/office/powerpoint/2010/main" val="34118676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005177"/>
          </a:xfrm>
        </p:spPr>
        <p:txBody>
          <a:bodyPr>
            <a:normAutofit/>
          </a:bodyPr>
          <a:lstStyle/>
          <a:p>
            <a:pPr algn="ctr"/>
            <a:r>
              <a:rPr lang="es-ES" sz="2400" dirty="0"/>
              <a:t>FUNDAMENTO Y EJERCICIO DE LA POTESTAD ADUANERA </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685107" y="1089659"/>
            <a:ext cx="10705407" cy="4870566"/>
          </a:xfrm>
        </p:spPr>
        <p:txBody>
          <a:bodyPr>
            <a:normAutofit/>
          </a:bodyPr>
          <a:lstStyle/>
          <a:p>
            <a:pPr marL="0" indent="0" algn="just">
              <a:buNone/>
            </a:pPr>
            <a:r>
              <a:rPr lang="es-CR" b="1" dirty="0"/>
              <a:t>Verificación de la declaración aduanera</a:t>
            </a:r>
          </a:p>
          <a:p>
            <a:pPr algn="just"/>
            <a:endParaRPr lang="es-CR" dirty="0"/>
          </a:p>
          <a:p>
            <a:pPr marL="0" indent="0" algn="just">
              <a:buNone/>
            </a:pPr>
            <a:r>
              <a:rPr lang="es-CR" dirty="0"/>
              <a:t>Para comprobar el contenido de la información de la declaración aduanera que se haya presentado, la aduana somete el trámite a un proceso de selectividad. En este proceso, que se parece a un semáforo de tres colores, puede decidirse si las mercancías se van a verificar físicamente de inmediato </a:t>
            </a:r>
            <a:r>
              <a:rPr lang="es-CR" dirty="0">
                <a:solidFill>
                  <a:srgbClr val="FF0000"/>
                </a:solidFill>
              </a:rPr>
              <a:t>(rojo), </a:t>
            </a:r>
            <a:r>
              <a:rPr lang="es-CR" dirty="0"/>
              <a:t>si solamente se verificarán los documentos </a:t>
            </a:r>
            <a:r>
              <a:rPr lang="es-CR" dirty="0">
                <a:solidFill>
                  <a:srgbClr val="FFC000"/>
                </a:solidFill>
              </a:rPr>
              <a:t>(amarillo), </a:t>
            </a:r>
            <a:r>
              <a:rPr lang="es-CR" dirty="0"/>
              <a:t>o si por el contrario las mercancías se liberarán inmediatamente de la aduana </a:t>
            </a:r>
            <a:r>
              <a:rPr lang="es-CR" dirty="0">
                <a:solidFill>
                  <a:srgbClr val="00B050"/>
                </a:solidFill>
              </a:rPr>
              <a:t>(verde).</a:t>
            </a:r>
          </a:p>
          <a:p>
            <a:pPr algn="just"/>
            <a:endParaRPr lang="es-CR" dirty="0"/>
          </a:p>
          <a:p>
            <a:pPr algn="just"/>
            <a:endParaRPr lang="es-CR" dirty="0"/>
          </a:p>
        </p:txBody>
      </p:sp>
    </p:spTree>
    <p:extLst>
      <p:ext uri="{BB962C8B-B14F-4D97-AF65-F5344CB8AC3E}">
        <p14:creationId xmlns:p14="http://schemas.microsoft.com/office/powerpoint/2010/main" val="5380961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a:bodyPr>
          <a:lstStyle/>
          <a:p>
            <a:pPr algn="ctr"/>
            <a:r>
              <a:rPr lang="es-ES" b="1" dirty="0">
                <a:solidFill>
                  <a:schemeClr val="accent1">
                    <a:lumMod val="50000"/>
                  </a:schemeClr>
                </a:solidFill>
                <a:effectLst>
                  <a:outerShdw blurRad="38100" dist="38100" dir="2700000" algn="tl">
                    <a:srgbClr val="000000">
                      <a:alpha val="43137"/>
                    </a:srgbClr>
                  </a:outerShdw>
                </a:effectLst>
                <a:latin typeface="Arial" pitchFamily="34" charset="0"/>
                <a:cs typeface="Arial" pitchFamily="34" charset="0"/>
              </a:rPr>
              <a:t>Despacho Aduanero</a:t>
            </a:r>
            <a:br>
              <a:rPr lang="es-ES" b="1" dirty="0">
                <a:solidFill>
                  <a:schemeClr val="accent1">
                    <a:lumMod val="50000"/>
                  </a:schemeClr>
                </a:solidFill>
                <a:effectLst>
                  <a:outerShdw blurRad="38100" dist="38100" dir="2700000" algn="tl">
                    <a:srgbClr val="000000">
                      <a:alpha val="43137"/>
                    </a:srgbClr>
                  </a:outerShdw>
                </a:effectLst>
                <a:latin typeface="Arial" pitchFamily="34" charset="0"/>
                <a:cs typeface="Arial" pitchFamily="34" charset="0"/>
              </a:rPr>
            </a:br>
            <a:r>
              <a:rPr lang="es-ES" sz="3600" dirty="0">
                <a:solidFill>
                  <a:schemeClr val="accent1">
                    <a:lumMod val="50000"/>
                  </a:schemeClr>
                </a:solidFill>
                <a:effectLst>
                  <a:outerShdw blurRad="38100" dist="38100" dir="2700000" algn="tl">
                    <a:srgbClr val="000000">
                      <a:alpha val="43137"/>
                    </a:srgbClr>
                  </a:outerShdw>
                </a:effectLst>
                <a:latin typeface="Arial" pitchFamily="34" charset="0"/>
                <a:cs typeface="Arial" pitchFamily="34" charset="0"/>
              </a:rPr>
              <a:t>Verificación</a:t>
            </a:r>
          </a:p>
        </p:txBody>
      </p:sp>
      <p:graphicFrame>
        <p:nvGraphicFramePr>
          <p:cNvPr id="9" name="8 Marcador de contenido"/>
          <p:cNvGraphicFramePr>
            <a:graphicFrameLocks noGrp="1"/>
          </p:cNvGraphicFramePr>
          <p:nvPr>
            <p:ph sz="quarter" idx="1"/>
          </p:nvPr>
        </p:nvGraphicFramePr>
        <p:xfrm>
          <a:off x="2136775" y="1600200"/>
          <a:ext cx="81534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16" descr="eye_chart_magnify_glass_md_wht.gif (18125 bytes)"/>
          <p:cNvPicPr>
            <a:picLocks noChangeAspect="1" noChangeArrowheads="1" noCrop="1"/>
          </p:cNvPicPr>
          <p:nvPr/>
        </p:nvPicPr>
        <p:blipFill>
          <a:blip r:embed="rId7" cstate="print"/>
          <a:srcRect/>
          <a:stretch>
            <a:fillRect/>
          </a:stretch>
        </p:blipFill>
        <p:spPr bwMode="auto">
          <a:xfrm>
            <a:off x="8616951" y="3284538"/>
            <a:ext cx="1655763" cy="1873250"/>
          </a:xfrm>
          <a:prstGeom prst="flowChartDisplay">
            <a:avLst/>
          </a:prstGeom>
          <a:noFill/>
          <a:ln w="9525">
            <a:noFill/>
            <a:miter lim="800000"/>
            <a:headEnd/>
            <a:tailEnd/>
          </a:ln>
        </p:spPr>
      </p:pic>
      <p:pic>
        <p:nvPicPr>
          <p:cNvPr id="6" name="Picture 13" descr="MCBD10479_0000[1]"/>
          <p:cNvPicPr>
            <a:picLocks noChangeAspect="1" noChangeArrowheads="1"/>
          </p:cNvPicPr>
          <p:nvPr/>
        </p:nvPicPr>
        <p:blipFill>
          <a:blip r:embed="rId8" cstate="print"/>
          <a:srcRect/>
          <a:stretch>
            <a:fillRect/>
          </a:stretch>
        </p:blipFill>
        <p:spPr bwMode="auto">
          <a:xfrm>
            <a:off x="1524001" y="2276476"/>
            <a:ext cx="2555875" cy="2447925"/>
          </a:xfrm>
          <a:prstGeom prst="rect">
            <a:avLst/>
          </a:prstGeom>
          <a:noFill/>
          <a:ln w="9525">
            <a:noFill/>
            <a:miter lim="800000"/>
            <a:headEnd/>
            <a:tailEnd/>
          </a:ln>
        </p:spPr>
      </p:pic>
      <p:sp>
        <p:nvSpPr>
          <p:cNvPr id="7" name="6 CuadroTexto"/>
          <p:cNvSpPr txBox="1"/>
          <p:nvPr/>
        </p:nvSpPr>
        <p:spPr>
          <a:xfrm>
            <a:off x="5879976" y="3573016"/>
            <a:ext cx="444352" cy="215444"/>
          </a:xfrm>
          <a:prstGeom prst="rect">
            <a:avLst/>
          </a:prstGeom>
          <a:noFill/>
        </p:spPr>
        <p:txBody>
          <a:bodyPr wrap="none" rtlCol="0">
            <a:spAutoFit/>
          </a:bodyPr>
          <a:lstStyle/>
          <a:p>
            <a:r>
              <a:rPr lang="es-ES" sz="800" dirty="0">
                <a:solidFill>
                  <a:prstClr val="white"/>
                </a:solidFill>
                <a:latin typeface="Perpetua"/>
              </a:rPr>
              <a:t>Ambos</a:t>
            </a:r>
          </a:p>
        </p:txBody>
      </p:sp>
      <p:sp>
        <p:nvSpPr>
          <p:cNvPr id="87042" name="AutoShape 2" descr="data:image/jpeg;base64,/9j/4AAQSkZJRgABAQAAAQABAAD/2wCEAAkGBhARDw8UDxAREBAUGBcXFBUVERsYEhoSFBcVFBUYGBQXGyYeFxkkGhUUHy8gIycpLC8sFR8xNTAqNSYrLCkBCQoKDgwOGg8PGjYkHiQyLCs1NSo0NS8wKjU1LywwLTE0Mi0yLDUtNTUqLCoqLDUpNS4sLDUpLCwwNSwsKS8sLv/AABEIAMAA8AMBIgACEQEDEQH/xAAcAAEAAgIDAQAAAAAAAAAAAAAABwgFBgEDBAL/xABIEAABAwIDBAQHDAkDBQAAAAABAAIDBBEFEiEGBzFBE1FhcSIyU4GRobEIFBYXI0JSkpOU0dIVM0NUVWJyosGC4fAlNURjc//EABsBAQADAQADAAAAAAAAAAAAAAAEBQYCAQMH/8QALREBAAEDAwIDBwUBAAAAAAAAAAECBBEDBTESIRNBURQigcHR8PEGMnGhsWH/2gAMAwEAAhEDEQA/AJxREQEREBERAREQEREBF11DrMcRxAPsVUvjgxv9/k+pH+RBYjbjeFTYWyPpmySzS3EcMYBe63Em+gbew69dAVGmM708ZNpHGlwqA2LQ/wCUnItrZpF3HwhplFtLqKsU2yrqmeKeoqHSTxC0by1oIFybWAtxJ9K8eKY1PUuaaiQyFos29tBx5BBttfvYxS7jHic7yST+pYxljroNT6l0U2+PGmOze/nu7HsY5voLVpaIJiwP3R1U0tFbSxTMuLuiJY+19TlN2uNuWnepw2fx6CtpoqimdmikFxcWII0LXDkQbgqlq2LBN4WJUcIhpKp8UQJdlDWkZncTdzSUFwUVb93287FqjFaGKesfJFJIGvaWMALSDpo26sggIiICIiAiIgIiICIiAiIgIiICIiAtV3i1GIxUTpsMe3pYrufG6IPzx/Oy31Dha4tx17FtS4IQV7pN5W08rGvjZE9jhdrhFHYj6y7fjA2q8lH9jH+ZbNitCMIry3o2uw+tcXQk6Nhqjq+K9jZruLRpzAGhWQ/SsfkGen/ZBpD9vtqbG8Udra/Ix8PrKHVZWfFI8jvkGcD87s7lWsoOF66HDJJT4A05uPijzrjDaLpZWt5cSf5RxW+0WG+CABkYOH/P8qFdXUaPaOVxtu2zdz1T+2P7a1FsoLeHJr/KNPWuuo2Vd+zeD2OFjfvGi3dtAztPnXy/DmngSPWqyNwrzy0k7Fo9OOn+5yjGopnRuLXgtP8Azh1hdS3zGMIzsLXDX5rrcCtFkYWkg6EEg940Vvb3Ea1OfNlNwsarSvHlLI7NVlRFWU8lIAahrgYwQCM1jyOnWpR+H+1Xko/sY/zKONhpA3EqMkBwEg0PA6FT3+lY/IM+t/spKuaX8P8AaryUf2Mf5l5a7eltLDk6VkbS9wYwdAwuc88AGtJJK3yTGYmtLnQsDQLk5tABqT4vBdG7zAziFZ+lJ4wyBl2UMVuQ0dMbjidQD+AQb/suyrFJD7/e19UReTIwNaCdcoA42Gl+dllURAREQEREBERAREQEREBERAREQYrafZyGvpJqeceDINHW1a8atc3tBt7OaqJj+FTUdVPTzO+UicWus64PUR2EEHzq6CqbvfjLccxDMCLvaRccQY2WPcg1HpXfSPpXwiINs2IoQ7pHngCGj2kexbitP2ErADLGTqbOaO7R3n8X0LcFmb/q8ecvo2ydHsdE0/8Ac/zlyiIoK5fL2Aix1Cjnael6OqeOux9IUkKNtqKgPq5SDcAhv1RY+u6tNrz4k+mGa/UcU+z0zPOflLFgr66Z30j6SvhFoGFbluy2JkxWtaxxcKaKzqh1/ma2YNeLrEdmp5K1dLSsijYyNoZGwBrWgWAaBYADuUH+5oHh4n/TB7ZlOyDhcoiAiIgIiICIiAiIgIiICIiAiIgKDd/2wMjnjEKdhc3KG1IHEZfEkt1W8E9Vh1m05L5ewEEEAg8QRpbuQUeRWvxrdLg82eR9Exr/AAnExvfGCTrq1jgOSqiUHbSVTo5GPb4zSCPNy7lI+D41HUMBBAfbwmX8IW46cbdqjJfcMzmEFji1w4EGxUO6tadePSYW227nXZVT2zTPMfNLS5UbxbU1bQAJSQOtrSfSRdddTtFVSeNM63U2zR/bZVcbXq55ho5/UlvjtTVn4fVtm0e0zYWlkRDpTx5ho7e3sWhEoSuFb29vToU4hlr+/wBS91OqvtEcR6C+4onOcGtBc5xAAAuSToAAs7sFhUVVidFDO3PFJIGvbmIu0g82kEeZWh2f3f4bQnNS0kbH/TN3yczo95JHHkpKvYbc9sS/DaAicFtTO7pJG3vlAFmM00uBcntcepb2iICIiAiIgIiICIiAiIgIiICIiAsJtVtfT4dE2WqEoiccudkZeA7kHW4X1t3LNrw43g0NXTywTtzRSNLXDnrwIPIg2IPYg0j4+sG8rN93cnx9YN5Wb7u5aVg+xNJHNPR1sUDamDVr3MA6and4krdeyzrcDzN1mPgBhn0KX6o/FBmpt++DFrh0s2oP/juVZSp+m2Bw0NcQyluAbeCOQPaoBQcLkBdtLSvle1kbS97jZoHElS7spsLFAIyY+lqdLu4hrjyaOAA61BvL3Ttafe7zPEJlrZ13M9u0RzKMqHZWsmv0dPIQObgGDzF5APFeauwWohJ6aGRluZacv1uB9KsKzBpTyA73fguufCJADmZmbztqPR1KljetWJzNEY+/vhaztWhMYjU7/BXFFI22ewTMj5qRpa5ty+IAkEcy0ciNdOHco5V9a3VFzR10fhT3NtXb19Nf5Z7YTF4qXEqOeckRRSBzyBc2APADirA/H1g3lZvu7lXnY+jjmr6WOUNMbngOzeLax4qaPgBhn0KX6o/FSkZnvj6wbys33dy4+PrBvKzfd3LBfADDPoUv1R+KwVLsJSYhijaWmijFLTWfVzRjKSTo2Frr8+ZHbwsgm7Z/HYq2njngD+iffKXsLCQDa4aeRtoeayK66eBsbGsY0MY0ANaBYADQABdiAiIgIiICIiAiIgIiICIiAiIg0reZso+phZU0gHv6lu6PT9ZGf1kLhzBGo7Rpa5UFu3r1QJBghB5+Ne/PmrUqpG9WBrMaxEMaGt6S9gLC7mtcTYdZJPnQex29epII6GHXT534rR0RBvm6XAenqpJPJAAdhfcX8wB85U5U1K2NtmjvPM96jbcXO009Yy3htka4n+VzbD1sd6QpPWR3GZquas+WIXltVjRimOORERQXueHEcNbILgAP6+vsP4que2OGe966ojAsA4kC1rB3hWHYL28ys0q/b3Zg7FprC2VsbT2kMBv61a7RmNacecIt7XnSimfKezV8KxF1PPHKwAuYcwB4eey2742anyEP935loyLTqdIWHbwMQq5WU9NBEZpjkZbNcOdpm42FuN+VlYPYnZRmHUccDTmf40snN8ztXuN/QOwBRB7myhjdUV8jmNdJGyIMcRq0SGXPbqvlb6FPqDiy5siIFlxZcogIiICIiAiIgIiICIiAiIgKs2/rZ58GKuny2iqWhzXcukYAyQceOjT/AKlZlYTa7ZGmxKmdBUtuOLHjx2PsQHNPXrwOhQU3RSxi3udq+NzjTz080YuQXFzH2Gou3KRfz8lE6DZtgNqzQVjXu/UvsyXsYSDmFuYIv6etWJpqhkjGvjcHscAWuabgg6ggqqC23ZXeVWULWxtLZqcX+SeOF9TleNW68tR2Kpv7Gdf36Of9TLe48P3auFh0Uc0e++hcPlYaiI9QDXi+vPMOz0ryYrvyhAcKWmke7k6Qhre/K0knnpccFSxYXEzjpT5uNPGct+2j2ghoad885OVugaPGc8+K0dp9XFVrxjFH1NRNNJ40ji424C50A7hYeZevaTayqr3tdUyZsujWtGVjb8bNHM9Z1WHV/Y2fs9Oav3SrbjX8ScRwIvfgWDSVlTDTw5RJK7K3MbNubnUgG3BS9st7nSQSsfiU8fRixMUJJLrE+CZCBlFrcBfU8OKsUZl/c6bPyRUlTUyNytqHNbHc8WRZgTa3DM4gHsKl9dFDQxwRMihY2OJgDWNaLNDRyAXegIiICIiAiIgIiICIiAiIgIiICItW3ibMS11E9tNLJDVR3dC5krmXdzY4tIuHWtrwNig2lFWTBdmsVqos8eI1ILSWSMMkudkjTZzHDNoQVkPgBjX8RqPtJvzILDVPiP7j7FSIqVZNgcZAN8RqLWN/lJeHP5yilARFmcL2ddIA55yMPD6RH+FxXqU6cZql69TVo0o6q5YZFusWA07bfJgkc3En1Xt6l1z7NwOHgtLD1hxPqJKiRfaeeJQY3LSzxLTkXvxPCHwHXwmHg4cPP1FeBTKaoqjNKfRXTXHVTOYbXur/AO9Yd/8AUexytuqXbPUcstVBHA8xyucAx7SQQ7rBbr6FI/wBxr+I1H2k35l07WLul1XT4A41/Eaj7Sb8yxmIbPYxHUU1OzEKiWondZkYnlFmji9xLvBaOvv6kFnkWK2YwT3nSQwmWSZzB4cj3FznPOrjdxJAvwHILKoCIiAiIgIiICIiAiIgIiICIiCKt4WHyYZVfpGmzClnIZXRtFwH8GThvXrY/wCcywXxsUn7yfsH/kU1V9BHPFJFMwPjkaWvaRoWkWIVPts8BFDiFVTNcXtieQ1xFjlIDhftsQPMglSXetSFrh75OoP7B/Mf0KEURBksBw/ppmgtzNGpHXyAtzubKZcE2MYGNdUAl3EMBs0DkDbiexa1ucwhjmzzu1c14Y3sIbcn+4KUFGq04rr6qvgxO9XtU686VPEPPDh8TBZkUbR2MHL2rprcFglFnxtPUQLOHcQvci7mmJjGGeiuqJzlHu1Gx2Rjy274DxHzm9RNuIvz9KiWrpzG97T80kfgVZtzbgg6g8VA28jD2Q4jK2PxSGut1ZhwXGlp+HVPTxLV7FeVV1zpVemWN2VxFtPW00r3ZWxvDibXsBfkAbqW/jYo/wB6P2DvyqDkUlrE3yb2qQNJFQ5xA0AgcCT1XLbBbjuu2YlObEq+5rakeA0/safixjQQMpI1NuVusqJ9yGxMdfXPknyuhpcjzGRfO9xdkB5ZQWEm/GwHMqzYCAiIgIiICIiAiIgIiICIiAiIgIiICqlvlo3R45W5vnlj2/0uY23sKtaoz3z7t5MRhjnpWg1UAcMvAyRauyj+YOuRe3jHsQVoReqvwyaB+SeKSF/0XsLT1cHBeVBv+6PH2w1MkEmgny5D/wCxmawPeCfOApjVYIpXNc1zSWuaQQQbEEagg8ipe2R3pwysbHWu6KYC3SH9W89Zt4h79PYuZhkt722uuv2jSjPr9UgouqGoa8XY5r2ngWuBFu8FdGIYvBA0unlZG0fScAe4DiT3LllYpqmemI7vW5wAudB/hV42yxRtTX1MjPFLrN1vdrPADvPa/nW07ebyhUMdT0eYROtnkN2ucOOUN4hvXfj7Y8XUQ2mybdXbxOtqxiZ7Y9IERZrZzY+sr5GMpYHvDjYyZT0TesuktYAX7100aWPc00zv+pSW8A9C0H+ZvSuPqcFOK13YHZBmGUMVO0tc/V0rwLZpHcT12AAaOxoWxICIiAiIgIiICIiAiIgIiICIiAiIgIiIPJiVFHIw9JGx9g62Zgda41tcacAqUFXhc24seC1/4vMJ/h1H93Z+CCnqKcN826p5ME+F0bOja0sligjAdcEuD8rfG0JB5iw69ISlic0kOBa4cQRYjvB4IPqGpey+R7m345XEexfMkhcSXEuJ4km59JXwiPGIzkRerDsKnqJBHTxSTSHg1jC53Vew4DtVkt3e6ymgw6FuI0VNLVOLnvL4mvc0ON2sLiNSBbz3R5QZuwia7GcPa5oc0yi4IuCLHiCrbwwtY0NY1rWjgGgADzBYaj2Jw2GRkkNDSxyMN2vbC0OB6wQNFnEBFxdcoCIuLoOUREBFwuUBERAREQEREBERAREQEREBERAWi748Ohdg9W90UbpGBuV5Y0vbmkjDsriLi4AGnUt6WtbxsGmq8LqoKZofM8NytLg0HK9rjqdBoCggvejs/SwU9O+CBkTi4AlotcFrzqO8BRsFNm2Ww+NV8UTBhzYshBv78jdewcOFhbxvUtR+IzG/3Zn3iP8AMgsvhWHwwxMbDFHE217RsawXOpNmgDivauuBpDGg8QB7F2ICIiAiIgIiICIiAiIgIiIP/9k="/>
          <p:cNvSpPr>
            <a:spLocks noChangeAspect="1" noChangeArrowheads="1"/>
          </p:cNvSpPr>
          <p:nvPr/>
        </p:nvSpPr>
        <p:spPr bwMode="auto">
          <a:xfrm>
            <a:off x="15240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solidFill>
                <a:prstClr val="black"/>
              </a:solidFill>
              <a:latin typeface="Perpetua"/>
            </a:endParaRPr>
          </a:p>
        </p:txBody>
      </p:sp>
      <p:sp>
        <p:nvSpPr>
          <p:cNvPr id="87044" name="AutoShape 4" descr="data:image/jpeg;base64,/9j/4AAQSkZJRgABAQAAAQABAAD/2wCEAAkGBhARDw8UDxAREBAUGBcXFBUVERsYEhoSFBcVFBUYGBQXGyYeFxkkGhUUHy8gIycpLC8sFR8xNTAqNSYrLCkBCQoKDgwOGg8PGjYkHiQyLCs1NSo0NS8wKjU1LywwLTE0Mi0yLDUtNTUqLCoqLDUpNS4sLDUpLCwwNSwsKS8sLv/AABEIAMAA8AMBIgACEQEDEQH/xAAcAAEAAgIDAQAAAAAAAAAAAAAABwgFBgEDBAL/xABIEAABAwIDBAQHDAkDBQAAAAABAAIDBBEFEiEGBzFBE1FhcSIyU4GRobEIFBYXI0JSkpOU0dIVM0NUVWJyosGC4fAlNURjc//EABsBAQADAQADAAAAAAAAAAAAAAAEBQYCAQMH/8QALREBAAEDAwIDBwUBAAAAAAAAAAECBBEDBTESIRNBURQigcHR8PEGMnGhsWH/2gAMAwEAAhEDEQA/AJxREQEREBERAREQEREBF11DrMcRxAPsVUvjgxv9/k+pH+RBYjbjeFTYWyPpmySzS3EcMYBe63Em+gbew69dAVGmM708ZNpHGlwqA2LQ/wCUnItrZpF3HwhplFtLqKsU2yrqmeKeoqHSTxC0by1oIFybWAtxJ9K8eKY1PUuaaiQyFos29tBx5BBttfvYxS7jHic7yST+pYxljroNT6l0U2+PGmOze/nu7HsY5voLVpaIJiwP3R1U0tFbSxTMuLuiJY+19TlN2uNuWnepw2fx6CtpoqimdmikFxcWII0LXDkQbgqlq2LBN4WJUcIhpKp8UQJdlDWkZncTdzSUFwUVb93287FqjFaGKesfJFJIGvaWMALSDpo26sggIiICIiAiIgIiICIiAiIgIiICIiAtV3i1GIxUTpsMe3pYrufG6IPzx/Oy31Dha4tx17FtS4IQV7pN5W08rGvjZE9jhdrhFHYj6y7fjA2q8lH9jH+ZbNitCMIry3o2uw+tcXQk6Nhqjq+K9jZruLRpzAGhWQ/SsfkGen/ZBpD9vtqbG8Udra/Ix8PrKHVZWfFI8jvkGcD87s7lWsoOF66HDJJT4A05uPijzrjDaLpZWt5cSf5RxW+0WG+CABkYOH/P8qFdXUaPaOVxtu2zdz1T+2P7a1FsoLeHJr/KNPWuuo2Vd+zeD2OFjfvGi3dtAztPnXy/DmngSPWqyNwrzy0k7Fo9OOn+5yjGopnRuLXgtP8Azh1hdS3zGMIzsLXDX5rrcCtFkYWkg6EEg940Vvb3Ea1OfNlNwsarSvHlLI7NVlRFWU8lIAahrgYwQCM1jyOnWpR+H+1Xko/sY/zKONhpA3EqMkBwEg0PA6FT3+lY/IM+t/spKuaX8P8AaryUf2Mf5l5a7eltLDk6VkbS9wYwdAwuc88AGtJJK3yTGYmtLnQsDQLk5tABqT4vBdG7zAziFZ+lJ4wyBl2UMVuQ0dMbjidQD+AQb/suyrFJD7/e19UReTIwNaCdcoA42Gl+dllURAREQEREBERAREQEREBERAREQYrafZyGvpJqeceDINHW1a8atc3tBt7OaqJj+FTUdVPTzO+UicWus64PUR2EEHzq6CqbvfjLccxDMCLvaRccQY2WPcg1HpXfSPpXwiINs2IoQ7pHngCGj2kexbitP2ErADLGTqbOaO7R3n8X0LcFmb/q8ecvo2ydHsdE0/8Ac/zlyiIoK5fL2Aix1Cjnael6OqeOux9IUkKNtqKgPq5SDcAhv1RY+u6tNrz4k+mGa/UcU+z0zPOflLFgr66Z30j6SvhFoGFbluy2JkxWtaxxcKaKzqh1/ma2YNeLrEdmp5K1dLSsijYyNoZGwBrWgWAaBYADuUH+5oHh4n/TB7ZlOyDhcoiAiIgIiICIiAiIgIiICIiAiIgKDd/2wMjnjEKdhc3KG1IHEZfEkt1W8E9Vh1m05L5ewEEEAg8QRpbuQUeRWvxrdLg82eR9Exr/AAnExvfGCTrq1jgOSqiUHbSVTo5GPb4zSCPNy7lI+D41HUMBBAfbwmX8IW46cbdqjJfcMzmEFji1w4EGxUO6tadePSYW227nXZVT2zTPMfNLS5UbxbU1bQAJSQOtrSfSRdddTtFVSeNM63U2zR/bZVcbXq55ho5/UlvjtTVn4fVtm0e0zYWlkRDpTx5ho7e3sWhEoSuFb29vToU4hlr+/wBS91OqvtEcR6C+4onOcGtBc5xAAAuSToAAs7sFhUVVidFDO3PFJIGvbmIu0g82kEeZWh2f3f4bQnNS0kbH/TN3yczo95JHHkpKvYbc9sS/DaAicFtTO7pJG3vlAFmM00uBcntcepb2iICIiAiIgIiICIiAiIgIiICIiAsJtVtfT4dE2WqEoiccudkZeA7kHW4X1t3LNrw43g0NXTywTtzRSNLXDnrwIPIg2IPYg0j4+sG8rN93cnx9YN5Wb7u5aVg+xNJHNPR1sUDamDVr3MA6and4krdeyzrcDzN1mPgBhn0KX6o/FBmpt++DFrh0s2oP/juVZSp+m2Bw0NcQyluAbeCOQPaoBQcLkBdtLSvle1kbS97jZoHElS7spsLFAIyY+lqdLu4hrjyaOAA61BvL3Ttafe7zPEJlrZ13M9u0RzKMqHZWsmv0dPIQObgGDzF5APFeauwWohJ6aGRluZacv1uB9KsKzBpTyA73fguufCJADmZmbztqPR1KljetWJzNEY+/vhaztWhMYjU7/BXFFI22ewTMj5qRpa5ty+IAkEcy0ciNdOHco5V9a3VFzR10fhT3NtXb19Nf5Z7YTF4qXEqOeckRRSBzyBc2APADirA/H1g3lZvu7lXnY+jjmr6WOUNMbngOzeLax4qaPgBhn0KX6o/FSkZnvj6wbys33dy4+PrBvKzfd3LBfADDPoUv1R+KwVLsJSYhijaWmijFLTWfVzRjKSTo2Frr8+ZHbwsgm7Z/HYq2njngD+iffKXsLCQDa4aeRtoeayK66eBsbGsY0MY0ANaBYADQABdiAiIgIiICIiAiIgIiICIiAiIg0reZso+phZU0gHv6lu6PT9ZGf1kLhzBGo7Rpa5UFu3r1QJBghB5+Ne/PmrUqpG9WBrMaxEMaGt6S9gLC7mtcTYdZJPnQex29epII6GHXT534rR0RBvm6XAenqpJPJAAdhfcX8wB85U5U1K2NtmjvPM96jbcXO009Yy3htka4n+VzbD1sd6QpPWR3GZquas+WIXltVjRimOORERQXueHEcNbILgAP6+vsP4que2OGe966ojAsA4kC1rB3hWHYL28ys0q/b3Zg7FprC2VsbT2kMBv61a7RmNacecIt7XnSimfKezV8KxF1PPHKwAuYcwB4eey2742anyEP935loyLTqdIWHbwMQq5WU9NBEZpjkZbNcOdpm42FuN+VlYPYnZRmHUccDTmf40snN8ztXuN/QOwBRB7myhjdUV8jmNdJGyIMcRq0SGXPbqvlb6FPqDiy5siIFlxZcogIiICIiAiIgIiICIiAiIgKs2/rZ58GKuny2iqWhzXcukYAyQceOjT/AKlZlYTa7ZGmxKmdBUtuOLHjx2PsQHNPXrwOhQU3RSxi3udq+NzjTz080YuQXFzH2Gou3KRfz8lE6DZtgNqzQVjXu/UvsyXsYSDmFuYIv6etWJpqhkjGvjcHscAWuabgg6ggqqC23ZXeVWULWxtLZqcX+SeOF9TleNW68tR2Kpv7Gdf36Of9TLe48P3auFh0Uc0e++hcPlYaiI9QDXi+vPMOz0ryYrvyhAcKWmke7k6Qhre/K0knnpccFSxYXEzjpT5uNPGct+2j2ghoad885OVugaPGc8+K0dp9XFVrxjFH1NRNNJ40ji424C50A7hYeZevaTayqr3tdUyZsujWtGVjb8bNHM9Z1WHV/Y2fs9Oav3SrbjX8ScRwIvfgWDSVlTDTw5RJK7K3MbNubnUgG3BS9st7nSQSsfiU8fRixMUJJLrE+CZCBlFrcBfU8OKsUZl/c6bPyRUlTUyNytqHNbHc8WRZgTa3DM4gHsKl9dFDQxwRMihY2OJgDWNaLNDRyAXegIiICIiAiIgIiICIiAiIgIiICItW3ibMS11E9tNLJDVR3dC5krmXdzY4tIuHWtrwNig2lFWTBdmsVqos8eI1ILSWSMMkudkjTZzHDNoQVkPgBjX8RqPtJvzILDVPiP7j7FSIqVZNgcZAN8RqLWN/lJeHP5yilARFmcL2ddIA55yMPD6RH+FxXqU6cZql69TVo0o6q5YZFusWA07bfJgkc3En1Xt6l1z7NwOHgtLD1hxPqJKiRfaeeJQY3LSzxLTkXvxPCHwHXwmHg4cPP1FeBTKaoqjNKfRXTXHVTOYbXur/AO9Yd/8AUexytuqXbPUcstVBHA8xyucAx7SQQ7rBbr6FI/wBxr+I1H2k35l07WLul1XT4A41/Eaj7Sb8yxmIbPYxHUU1OzEKiWondZkYnlFmji9xLvBaOvv6kFnkWK2YwT3nSQwmWSZzB4cj3FznPOrjdxJAvwHILKoCIiAiIgIiICIiAiIgIiICIiCKt4WHyYZVfpGmzClnIZXRtFwH8GThvXrY/wCcywXxsUn7yfsH/kU1V9BHPFJFMwPjkaWvaRoWkWIVPts8BFDiFVTNcXtieQ1xFjlIDhftsQPMglSXetSFrh75OoP7B/Mf0KEURBksBw/ppmgtzNGpHXyAtzubKZcE2MYGNdUAl3EMBs0DkDbiexa1ucwhjmzzu1c14Y3sIbcn+4KUFGq04rr6qvgxO9XtU686VPEPPDh8TBZkUbR2MHL2rprcFglFnxtPUQLOHcQvci7mmJjGGeiuqJzlHu1Gx2Rjy274DxHzm9RNuIvz9KiWrpzG97T80kfgVZtzbgg6g8VA28jD2Q4jK2PxSGut1ZhwXGlp+HVPTxLV7FeVV1zpVemWN2VxFtPW00r3ZWxvDibXsBfkAbqW/jYo/wB6P2DvyqDkUlrE3yb2qQNJFQ5xA0AgcCT1XLbBbjuu2YlObEq+5rakeA0/safixjQQMpI1NuVusqJ9yGxMdfXPknyuhpcjzGRfO9xdkB5ZQWEm/GwHMqzYCAiIgIiICIiAiIgIiICIiAiIgIiICqlvlo3R45W5vnlj2/0uY23sKtaoz3z7t5MRhjnpWg1UAcMvAyRauyj+YOuRe3jHsQVoReqvwyaB+SeKSF/0XsLT1cHBeVBv+6PH2w1MkEmgny5D/wCxmawPeCfOApjVYIpXNc1zSWuaQQQbEEagg8ipe2R3pwysbHWu6KYC3SH9W89Zt4h79PYuZhkt722uuv2jSjPr9UgouqGoa8XY5r2ngWuBFu8FdGIYvBA0unlZG0fScAe4DiT3LllYpqmemI7vW5wAudB/hV42yxRtTX1MjPFLrN1vdrPADvPa/nW07ebyhUMdT0eYROtnkN2ucOOUN4hvXfj7Y8XUQ2mybdXbxOtqxiZ7Y9IERZrZzY+sr5GMpYHvDjYyZT0TesuktYAX7100aWPc00zv+pSW8A9C0H+ZvSuPqcFOK13YHZBmGUMVO0tc/V0rwLZpHcT12AAaOxoWxICIiAiIgIiICIiAiIgIiICIiAiIgIiIPJiVFHIw9JGx9g62Zgda41tcacAqUFXhc24seC1/4vMJ/h1H93Z+CCnqKcN826p5ME+F0bOja0sligjAdcEuD8rfG0JB5iw69ISlic0kOBa4cQRYjvB4IPqGpey+R7m345XEexfMkhcSXEuJ4km59JXwiPGIzkRerDsKnqJBHTxSTSHg1jC53Vew4DtVkt3e6ymgw6FuI0VNLVOLnvL4mvc0ON2sLiNSBbz3R5QZuwia7GcPa5oc0yi4IuCLHiCrbwwtY0NY1rWjgGgADzBYaj2Jw2GRkkNDSxyMN2vbC0OB6wQNFnEBFxdcoCIuLoOUREBFwuUBERAREQEREBERAREQEREBERAWi748Ohdg9W90UbpGBuV5Y0vbmkjDsriLi4AGnUt6WtbxsGmq8LqoKZofM8NytLg0HK9rjqdBoCggvejs/SwU9O+CBkTi4AlotcFrzqO8BRsFNm2Ww+NV8UTBhzYshBv78jdewcOFhbxvUtR+IzG/3Zn3iP8AMgsvhWHwwxMbDFHE217RsawXOpNmgDivauuBpDGg8QB7F2ICIiAiIgIiICIiAiIgIiIP/9k="/>
          <p:cNvSpPr>
            <a:spLocks noChangeAspect="1" noChangeArrowheads="1"/>
          </p:cNvSpPr>
          <p:nvPr/>
        </p:nvSpPr>
        <p:spPr bwMode="auto">
          <a:xfrm>
            <a:off x="15240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solidFill>
                <a:prstClr val="black"/>
              </a:solidFill>
              <a:latin typeface="Perpetua"/>
            </a:endParaRPr>
          </a:p>
        </p:txBody>
      </p:sp>
      <p:sp>
        <p:nvSpPr>
          <p:cNvPr id="87046" name="AutoShape 6" descr="data:image/jpeg;base64,/9j/4AAQSkZJRgABAQAAAQABAAD/2wCEAAkGBhARDw8UDxAREBAUGBcXFBUVERsYEhoSFBcVFBUYGBQXGyYeFxkkGhUUHy8gIycpLC8sFR8xNTAqNSYrLCkBCQoKDgwOGg8PGjYkHiQyLCs1NSo0NS8wKjU1LywwLTE0Mi0yLDUtNTUqLCoqLDUpNS4sLDUpLCwwNSwsKS8sLv/AABEIAMAA8AMBIgACEQEDEQH/xAAcAAEAAgIDAQAAAAAAAAAAAAAABwgFBgEDBAL/xABIEAABAwIDBAQHDAkDBQAAAAABAAIDBBEFEiEGBzFBE1FhcSIyU4GRobEIFBYXI0JSkpOU0dIVM0NUVWJyosGC4fAlNURjc//EABsBAQADAQADAAAAAAAAAAAAAAAEBQYCAQMH/8QALREBAAEDAwIDBwUBAAAAAAAAAAECBBEDBTESIRNBURQigcHR8PEGMnGhsWH/2gAMAwEAAhEDEQA/AJxREQEREBERAREQEREBF11DrMcRxAPsVUvjgxv9/k+pH+RBYjbjeFTYWyPpmySzS3EcMYBe63Em+gbew69dAVGmM708ZNpHGlwqA2LQ/wCUnItrZpF3HwhplFtLqKsU2yrqmeKeoqHSTxC0by1oIFybWAtxJ9K8eKY1PUuaaiQyFos29tBx5BBttfvYxS7jHic7yST+pYxljroNT6l0U2+PGmOze/nu7HsY5voLVpaIJiwP3R1U0tFbSxTMuLuiJY+19TlN2uNuWnepw2fx6CtpoqimdmikFxcWII0LXDkQbgqlq2LBN4WJUcIhpKp8UQJdlDWkZncTdzSUFwUVb93287FqjFaGKesfJFJIGvaWMALSDpo26sggIiICIiAiIgIiICIiAiIgIiICIiAtV3i1GIxUTpsMe3pYrufG6IPzx/Oy31Dha4tx17FtS4IQV7pN5W08rGvjZE9jhdrhFHYj6y7fjA2q8lH9jH+ZbNitCMIry3o2uw+tcXQk6Nhqjq+K9jZruLRpzAGhWQ/SsfkGen/ZBpD9vtqbG8Udra/Ix8PrKHVZWfFI8jvkGcD87s7lWsoOF66HDJJT4A05uPijzrjDaLpZWt5cSf5RxW+0WG+CABkYOH/P8qFdXUaPaOVxtu2zdz1T+2P7a1FsoLeHJr/KNPWuuo2Vd+zeD2OFjfvGi3dtAztPnXy/DmngSPWqyNwrzy0k7Fo9OOn+5yjGopnRuLXgtP8Azh1hdS3zGMIzsLXDX5rrcCtFkYWkg6EEg940Vvb3Ea1OfNlNwsarSvHlLI7NVlRFWU8lIAahrgYwQCM1jyOnWpR+H+1Xko/sY/zKONhpA3EqMkBwEg0PA6FT3+lY/IM+t/spKuaX8P8AaryUf2Mf5l5a7eltLDk6VkbS9wYwdAwuc88AGtJJK3yTGYmtLnQsDQLk5tABqT4vBdG7zAziFZ+lJ4wyBl2UMVuQ0dMbjidQD+AQb/suyrFJD7/e19UReTIwNaCdcoA42Gl+dllURAREQEREBERAREQEREBERAREQYrafZyGvpJqeceDINHW1a8atc3tBt7OaqJj+FTUdVPTzO+UicWus64PUR2EEHzq6CqbvfjLccxDMCLvaRccQY2WPcg1HpXfSPpXwiINs2IoQ7pHngCGj2kexbitP2ErADLGTqbOaO7R3n8X0LcFmb/q8ecvo2ydHsdE0/8Ac/zlyiIoK5fL2Aix1Cjnael6OqeOux9IUkKNtqKgPq5SDcAhv1RY+u6tNrz4k+mGa/UcU+z0zPOflLFgr66Z30j6SvhFoGFbluy2JkxWtaxxcKaKzqh1/ma2YNeLrEdmp5K1dLSsijYyNoZGwBrWgWAaBYADuUH+5oHh4n/TB7ZlOyDhcoiAiIgIiICIiAiIgIiICIiAiIgKDd/2wMjnjEKdhc3KG1IHEZfEkt1W8E9Vh1m05L5ewEEEAg8QRpbuQUeRWvxrdLg82eR9Exr/AAnExvfGCTrq1jgOSqiUHbSVTo5GPb4zSCPNy7lI+D41HUMBBAfbwmX8IW46cbdqjJfcMzmEFji1w4EGxUO6tadePSYW227nXZVT2zTPMfNLS5UbxbU1bQAJSQOtrSfSRdddTtFVSeNM63U2zR/bZVcbXq55ho5/UlvjtTVn4fVtm0e0zYWlkRDpTx5ho7e3sWhEoSuFb29vToU4hlr+/wBS91OqvtEcR6C+4onOcGtBc5xAAAuSToAAs7sFhUVVidFDO3PFJIGvbmIu0g82kEeZWh2f3f4bQnNS0kbH/TN3yczo95JHHkpKvYbc9sS/DaAicFtTO7pJG3vlAFmM00uBcntcepb2iICIiAiIgIiICIiAiIgIiICIiAsJtVtfT4dE2WqEoiccudkZeA7kHW4X1t3LNrw43g0NXTywTtzRSNLXDnrwIPIg2IPYg0j4+sG8rN93cnx9YN5Wb7u5aVg+xNJHNPR1sUDamDVr3MA6and4krdeyzrcDzN1mPgBhn0KX6o/FBmpt++DFrh0s2oP/juVZSp+m2Bw0NcQyluAbeCOQPaoBQcLkBdtLSvle1kbS97jZoHElS7spsLFAIyY+lqdLu4hrjyaOAA61BvL3Ttafe7zPEJlrZ13M9u0RzKMqHZWsmv0dPIQObgGDzF5APFeauwWohJ6aGRluZacv1uB9KsKzBpTyA73fguufCJADmZmbztqPR1KljetWJzNEY+/vhaztWhMYjU7/BXFFI22ewTMj5qRpa5ty+IAkEcy0ciNdOHco5V9a3VFzR10fhT3NtXb19Nf5Z7YTF4qXEqOeckRRSBzyBc2APADirA/H1g3lZvu7lXnY+jjmr6WOUNMbngOzeLax4qaPgBhn0KX6o/FSkZnvj6wbys33dy4+PrBvKzfd3LBfADDPoUv1R+KwVLsJSYhijaWmijFLTWfVzRjKSTo2Frr8+ZHbwsgm7Z/HYq2njngD+iffKXsLCQDa4aeRtoeayK66eBsbGsY0MY0ANaBYADQABdiAiIgIiICIiAiIgIiICIiAiIg0reZso+phZU0gHv6lu6PT9ZGf1kLhzBGo7Rpa5UFu3r1QJBghB5+Ne/PmrUqpG9WBrMaxEMaGt6S9gLC7mtcTYdZJPnQex29epII6GHXT534rR0RBvm6XAenqpJPJAAdhfcX8wB85U5U1K2NtmjvPM96jbcXO009Yy3htka4n+VzbD1sd6QpPWR3GZquas+WIXltVjRimOORERQXueHEcNbILgAP6+vsP4que2OGe966ojAsA4kC1rB3hWHYL28ys0q/b3Zg7FprC2VsbT2kMBv61a7RmNacecIt7XnSimfKezV8KxF1PPHKwAuYcwB4eey2742anyEP935loyLTqdIWHbwMQq5WU9NBEZpjkZbNcOdpm42FuN+VlYPYnZRmHUccDTmf40snN8ztXuN/QOwBRB7myhjdUV8jmNdJGyIMcRq0SGXPbqvlb6FPqDiy5siIFlxZcogIiICIiAiIgIiICIiAiIgKs2/rZ58GKuny2iqWhzXcukYAyQceOjT/AKlZlYTa7ZGmxKmdBUtuOLHjx2PsQHNPXrwOhQU3RSxi3udq+NzjTz080YuQXFzH2Gou3KRfz8lE6DZtgNqzQVjXu/UvsyXsYSDmFuYIv6etWJpqhkjGvjcHscAWuabgg6ggqqC23ZXeVWULWxtLZqcX+SeOF9TleNW68tR2Kpv7Gdf36Of9TLe48P3auFh0Uc0e++hcPlYaiI9QDXi+vPMOz0ryYrvyhAcKWmke7k6Qhre/K0knnpccFSxYXEzjpT5uNPGct+2j2ghoad885OVugaPGc8+K0dp9XFVrxjFH1NRNNJ40ji424C50A7hYeZevaTayqr3tdUyZsujWtGVjb8bNHM9Z1WHV/Y2fs9Oav3SrbjX8ScRwIvfgWDSVlTDTw5RJK7K3MbNubnUgG3BS9st7nSQSsfiU8fRixMUJJLrE+CZCBlFrcBfU8OKsUZl/c6bPyRUlTUyNytqHNbHc8WRZgTa3DM4gHsKl9dFDQxwRMihY2OJgDWNaLNDRyAXegIiICIiAiIgIiICIiAiIgIiICItW3ibMS11E9tNLJDVR3dC5krmXdzY4tIuHWtrwNig2lFWTBdmsVqos8eI1ILSWSMMkudkjTZzHDNoQVkPgBjX8RqPtJvzILDVPiP7j7FSIqVZNgcZAN8RqLWN/lJeHP5yilARFmcL2ddIA55yMPD6RH+FxXqU6cZql69TVo0o6q5YZFusWA07bfJgkc3En1Xt6l1z7NwOHgtLD1hxPqJKiRfaeeJQY3LSzxLTkXvxPCHwHXwmHg4cPP1FeBTKaoqjNKfRXTXHVTOYbXur/AO9Yd/8AUexytuqXbPUcstVBHA8xyucAx7SQQ7rBbr6FI/wBxr+I1H2k35l07WLul1XT4A41/Eaj7Sb8yxmIbPYxHUU1OzEKiWondZkYnlFmji9xLvBaOvv6kFnkWK2YwT3nSQwmWSZzB4cj3FznPOrjdxJAvwHILKoCIiAiIgIiICIiAiIgIiICIiCKt4WHyYZVfpGmzClnIZXRtFwH8GThvXrY/wCcywXxsUn7yfsH/kU1V9BHPFJFMwPjkaWvaRoWkWIVPts8BFDiFVTNcXtieQ1xFjlIDhftsQPMglSXetSFrh75OoP7B/Mf0KEURBksBw/ppmgtzNGpHXyAtzubKZcE2MYGNdUAl3EMBs0DkDbiexa1ucwhjmzzu1c14Y3sIbcn+4KUFGq04rr6qvgxO9XtU686VPEPPDh8TBZkUbR2MHL2rprcFglFnxtPUQLOHcQvci7mmJjGGeiuqJzlHu1Gx2Rjy274DxHzm9RNuIvz9KiWrpzG97T80kfgVZtzbgg6g8VA28jD2Q4jK2PxSGut1ZhwXGlp+HVPTxLV7FeVV1zpVemWN2VxFtPW00r3ZWxvDibXsBfkAbqW/jYo/wB6P2DvyqDkUlrE3yb2qQNJFQ5xA0AgcCT1XLbBbjuu2YlObEq+5rakeA0/safixjQQMpI1NuVusqJ9yGxMdfXPknyuhpcjzGRfO9xdkB5ZQWEm/GwHMqzYCAiIgIiICIiAiIgIiICIiAiIgIiICqlvlo3R45W5vnlj2/0uY23sKtaoz3z7t5MRhjnpWg1UAcMvAyRauyj+YOuRe3jHsQVoReqvwyaB+SeKSF/0XsLT1cHBeVBv+6PH2w1MkEmgny5D/wCxmawPeCfOApjVYIpXNc1zSWuaQQQbEEagg8ipe2R3pwysbHWu6KYC3SH9W89Zt4h79PYuZhkt722uuv2jSjPr9UgouqGoa8XY5r2ngWuBFu8FdGIYvBA0unlZG0fScAe4DiT3LllYpqmemI7vW5wAudB/hV42yxRtTX1MjPFLrN1vdrPADvPa/nW07ebyhUMdT0eYROtnkN2ucOOUN4hvXfj7Y8XUQ2mybdXbxOtqxiZ7Y9IERZrZzY+sr5GMpYHvDjYyZT0TesuktYAX7100aWPc00zv+pSW8A9C0H+ZvSuPqcFOK13YHZBmGUMVO0tc/V0rwLZpHcT12AAaOxoWxICIiAiIgIiICIiAiIgIiICIiAiIgIiIPJiVFHIw9JGx9g62Zgda41tcacAqUFXhc24seC1/4vMJ/h1H93Z+CCnqKcN826p5ME+F0bOja0sligjAdcEuD8rfG0JB5iw69ISlic0kOBa4cQRYjvB4IPqGpey+R7m345XEexfMkhcSXEuJ4km59JXwiPGIzkRerDsKnqJBHTxSTSHg1jC53Vew4DtVkt3e6ymgw6FuI0VNLVOLnvL4mvc0ON2sLiNSBbz3R5QZuwia7GcPa5oc0yi4IuCLHiCrbwwtY0NY1rWjgGgADzBYaj2Jw2GRkkNDSxyMN2vbC0OB6wQNFnEBFxdcoCIuLoOUREBFwuUBERAREQEREBERAREQEREBERAWi748Ohdg9W90UbpGBuV5Y0vbmkjDsriLi4AGnUt6WtbxsGmq8LqoKZofM8NytLg0HK9rjqdBoCggvejs/SwU9O+CBkTi4AlotcFrzqO8BRsFNm2Ww+NV8UTBhzYshBv78jdewcOFhbxvUtR+IzG/3Zn3iP8AMgsvhWHwwxMbDFHE217RsawXOpNmgDivauuBpDGg8QB7F2ICIiAiIgIiICIiAiIgIiIP/9k="/>
          <p:cNvSpPr>
            <a:spLocks noChangeAspect="1" noChangeArrowheads="1"/>
          </p:cNvSpPr>
          <p:nvPr/>
        </p:nvSpPr>
        <p:spPr bwMode="auto">
          <a:xfrm>
            <a:off x="1524000" y="-876300"/>
            <a:ext cx="2286000" cy="1828800"/>
          </a:xfrm>
          <a:prstGeom prst="rect">
            <a:avLst/>
          </a:prstGeom>
          <a:noFill/>
        </p:spPr>
        <p:txBody>
          <a:bodyPr vert="horz" wrap="square" lIns="91440" tIns="45720" rIns="91440" bIns="45720" numCol="1" anchor="t" anchorCtr="0" compatLnSpc="1">
            <a:prstTxWarp prst="textNoShape">
              <a:avLst/>
            </a:prstTxWarp>
          </a:bodyPr>
          <a:lstStyle/>
          <a:p>
            <a:endParaRPr lang="es-ES">
              <a:solidFill>
                <a:prstClr val="black"/>
              </a:solidFill>
              <a:latin typeface="Perpetua"/>
            </a:endParaRPr>
          </a:p>
        </p:txBody>
      </p:sp>
      <p:sp>
        <p:nvSpPr>
          <p:cNvPr id="87048" name="AutoShape 8" descr="data:image/jpeg;base64,/9j/4AAQSkZJRgABAQAAAQABAAD/2wCEAAkGBhARDw8UDxAREBAUGBcXFBUVERsYEhoSFBcVFBUYGBQXGyYeFxkkGhUUHy8gIycpLC8sFR8xNTAqNSYrLCkBCQoKDgwOGg8PGjYkHiQyLCs1NSo0NS8wKjU1LywwLTE0Mi0yLDUtNTUqLCoqLDUpNS4sLDUpLCwwNSwsKS8sLv/AABEIAMAA8AMBIgACEQEDEQH/xAAcAAEAAgIDAQAAAAAAAAAAAAAABwgFBgEDBAL/xABIEAABAwIDBAQHDAkDBQAAAAABAAIDBBEFEiEGBzFBE1FhcSIyU4GRobEIFBYXI0JSkpOU0dIVM0NUVWJyosGC4fAlNURjc//EABsBAQADAQADAAAAAAAAAAAAAAAEBQYCAQMH/8QALREBAAEDAwIDBwUBAAAAAAAAAAECBBEDBTESIRNBURQigcHR8PEGMnGhsWH/2gAMAwEAAhEDEQA/AJxREQEREBERAREQEREBF11DrMcRxAPsVUvjgxv9/k+pH+RBYjbjeFTYWyPpmySzS3EcMYBe63Em+gbew69dAVGmM708ZNpHGlwqA2LQ/wCUnItrZpF3HwhplFtLqKsU2yrqmeKeoqHSTxC0by1oIFybWAtxJ9K8eKY1PUuaaiQyFos29tBx5BBttfvYxS7jHic7yST+pYxljroNT6l0U2+PGmOze/nu7HsY5voLVpaIJiwP3R1U0tFbSxTMuLuiJY+19TlN2uNuWnepw2fx6CtpoqimdmikFxcWII0LXDkQbgqlq2LBN4WJUcIhpKp8UQJdlDWkZncTdzSUFwUVb93287FqjFaGKesfJFJIGvaWMALSDpo26sggIiICIiAiIgIiICIiAiIgIiICIiAtV3i1GIxUTpsMe3pYrufG6IPzx/Oy31Dha4tx17FtS4IQV7pN5W08rGvjZE9jhdrhFHYj6y7fjA2q8lH9jH+ZbNitCMIry3o2uw+tcXQk6Nhqjq+K9jZruLRpzAGhWQ/SsfkGen/ZBpD9vtqbG8Udra/Ix8PrKHVZWfFI8jvkGcD87s7lWsoOF66HDJJT4A05uPijzrjDaLpZWt5cSf5RxW+0WG+CABkYOH/P8qFdXUaPaOVxtu2zdz1T+2P7a1FsoLeHJr/KNPWuuo2Vd+zeD2OFjfvGi3dtAztPnXy/DmngSPWqyNwrzy0k7Fo9OOn+5yjGopnRuLXgtP8Azh1hdS3zGMIzsLXDX5rrcCtFkYWkg6EEg940Vvb3Ea1OfNlNwsarSvHlLI7NVlRFWU8lIAahrgYwQCM1jyOnWpR+H+1Xko/sY/zKONhpA3EqMkBwEg0PA6FT3+lY/IM+t/spKuaX8P8AaryUf2Mf5l5a7eltLDk6VkbS9wYwdAwuc88AGtJJK3yTGYmtLnQsDQLk5tABqT4vBdG7zAziFZ+lJ4wyBl2UMVuQ0dMbjidQD+AQb/suyrFJD7/e19UReTIwNaCdcoA42Gl+dllURAREQEREBERAREQEREBERAREQYrafZyGvpJqeceDINHW1a8atc3tBt7OaqJj+FTUdVPTzO+UicWus64PUR2EEHzq6CqbvfjLccxDMCLvaRccQY2WPcg1HpXfSPpXwiINs2IoQ7pHngCGj2kexbitP2ErADLGTqbOaO7R3n8X0LcFmb/q8ecvo2ydHsdE0/8Ac/zlyiIoK5fL2Aix1Cjnael6OqeOux9IUkKNtqKgPq5SDcAhv1RY+u6tNrz4k+mGa/UcU+z0zPOflLFgr66Z30j6SvhFoGFbluy2JkxWtaxxcKaKzqh1/ma2YNeLrEdmp5K1dLSsijYyNoZGwBrWgWAaBYADuUH+5oHh4n/TB7ZlOyDhcoiAiIgIiICIiAiIgIiICIiAiIgKDd/2wMjnjEKdhc3KG1IHEZfEkt1W8E9Vh1m05L5ewEEEAg8QRpbuQUeRWvxrdLg82eR9Exr/AAnExvfGCTrq1jgOSqiUHbSVTo5GPb4zSCPNy7lI+D41HUMBBAfbwmX8IW46cbdqjJfcMzmEFji1w4EGxUO6tadePSYW227nXZVT2zTPMfNLS5UbxbU1bQAJSQOtrSfSRdddTtFVSeNM63U2zR/bZVcbXq55ho5/UlvjtTVn4fVtm0e0zYWlkRDpTx5ho7e3sWhEoSuFb29vToU4hlr+/wBS91OqvtEcR6C+4onOcGtBc5xAAAuSToAAs7sFhUVVidFDO3PFJIGvbmIu0g82kEeZWh2f3f4bQnNS0kbH/TN3yczo95JHHkpKvYbc9sS/DaAicFtTO7pJG3vlAFmM00uBcntcepb2iICIiAiIgIiICIiAiIgIiICIiAsJtVtfT4dE2WqEoiccudkZeA7kHW4X1t3LNrw43g0NXTywTtzRSNLXDnrwIPIg2IPYg0j4+sG8rN93cnx9YN5Wb7u5aVg+xNJHNPR1sUDamDVr3MA6and4krdeyzrcDzN1mPgBhn0KX6o/FBmpt++DFrh0s2oP/juVZSp+m2Bw0NcQyluAbeCOQPaoBQcLkBdtLSvle1kbS97jZoHElS7spsLFAIyY+lqdLu4hrjyaOAA61BvL3Ttafe7zPEJlrZ13M9u0RzKMqHZWsmv0dPIQObgGDzF5APFeauwWohJ6aGRluZacv1uB9KsKzBpTyA73fguufCJADmZmbztqPR1KljetWJzNEY+/vhaztWhMYjU7/BXFFI22ewTMj5qRpa5ty+IAkEcy0ciNdOHco5V9a3VFzR10fhT3NtXb19Nf5Z7YTF4qXEqOeckRRSBzyBc2APADirA/H1g3lZvu7lXnY+jjmr6WOUNMbngOzeLax4qaPgBhn0KX6o/FSkZnvj6wbys33dy4+PrBvKzfd3LBfADDPoUv1R+KwVLsJSYhijaWmijFLTWfVzRjKSTo2Frr8+ZHbwsgm7Z/HYq2njngD+iffKXsLCQDa4aeRtoeayK66eBsbGsY0MY0ANaBYADQABdiAiIgIiICIiAiIgIiICIiAiIg0reZso+phZU0gHv6lu6PT9ZGf1kLhzBGo7Rpa5UFu3r1QJBghB5+Ne/PmrUqpG9WBrMaxEMaGt6S9gLC7mtcTYdZJPnQex29epII6GHXT534rR0RBvm6XAenqpJPJAAdhfcX8wB85U5U1K2NtmjvPM96jbcXO009Yy3htka4n+VzbD1sd6QpPWR3GZquas+WIXltVjRimOORERQXueHEcNbILgAP6+vsP4que2OGe966ojAsA4kC1rB3hWHYL28ys0q/b3Zg7FprC2VsbT2kMBv61a7RmNacecIt7XnSimfKezV8KxF1PPHKwAuYcwB4eey2742anyEP935loyLTqdIWHbwMQq5WU9NBEZpjkZbNcOdpm42FuN+VlYPYnZRmHUccDTmf40snN8ztXuN/QOwBRB7myhjdUV8jmNdJGyIMcRq0SGXPbqvlb6FPqDiy5siIFlxZcogIiICIiAiIgIiICIiAiIgKs2/rZ58GKuny2iqWhzXcukYAyQceOjT/AKlZlYTa7ZGmxKmdBUtuOLHjx2PsQHNPXrwOhQU3RSxi3udq+NzjTz080YuQXFzH2Gou3KRfz8lE6DZtgNqzQVjXu/UvsyXsYSDmFuYIv6etWJpqhkjGvjcHscAWuabgg6ggqqC23ZXeVWULWxtLZqcX+SeOF9TleNW68tR2Kpv7Gdf36Of9TLe48P3auFh0Uc0e++hcPlYaiI9QDXi+vPMOz0ryYrvyhAcKWmke7k6Qhre/K0knnpccFSxYXEzjpT5uNPGct+2j2ghoad885OVugaPGc8+K0dp9XFVrxjFH1NRNNJ40ji424C50A7hYeZevaTayqr3tdUyZsujWtGVjb8bNHM9Z1WHV/Y2fs9Oav3SrbjX8ScRwIvfgWDSVlTDTw5RJK7K3MbNubnUgG3BS9st7nSQSsfiU8fRixMUJJLrE+CZCBlFrcBfU8OKsUZl/c6bPyRUlTUyNytqHNbHc8WRZgTa3DM4gHsKl9dFDQxwRMihY2OJgDWNaLNDRyAXegIiICIiAiIgIiICIiAiIgIiICItW3ibMS11E9tNLJDVR3dC5krmXdzY4tIuHWtrwNig2lFWTBdmsVqos8eI1ILSWSMMkudkjTZzHDNoQVkPgBjX8RqPtJvzILDVPiP7j7FSIqVZNgcZAN8RqLWN/lJeHP5yilARFmcL2ddIA55yMPD6RH+FxXqU6cZql69TVo0o6q5YZFusWA07bfJgkc3En1Xt6l1z7NwOHgtLD1hxPqJKiRfaeeJQY3LSzxLTkXvxPCHwHXwmHg4cPP1FeBTKaoqjNKfRXTXHVTOYbXur/AO9Yd/8AUexytuqXbPUcstVBHA8xyucAx7SQQ7rBbr6FI/wBxr+I1H2k35l07WLul1XT4A41/Eaj7Sb8yxmIbPYxHUU1OzEKiWondZkYnlFmji9xLvBaOvv6kFnkWK2YwT3nSQwmWSZzB4cj3FznPOrjdxJAvwHILKoCIiAiIgIiICIiAiIgIiICIiCKt4WHyYZVfpGmzClnIZXRtFwH8GThvXrY/wCcywXxsUn7yfsH/kU1V9BHPFJFMwPjkaWvaRoWkWIVPts8BFDiFVTNcXtieQ1xFjlIDhftsQPMglSXetSFrh75OoP7B/Mf0KEURBksBw/ppmgtzNGpHXyAtzubKZcE2MYGNdUAl3EMBs0DkDbiexa1ucwhjmzzu1c14Y3sIbcn+4KUFGq04rr6qvgxO9XtU686VPEPPDh8TBZkUbR2MHL2rprcFglFnxtPUQLOHcQvci7mmJjGGeiuqJzlHu1Gx2Rjy274DxHzm9RNuIvz9KiWrpzG97T80kfgVZtzbgg6g8VA28jD2Q4jK2PxSGut1ZhwXGlp+HVPTxLV7FeVV1zpVemWN2VxFtPW00r3ZWxvDibXsBfkAbqW/jYo/wB6P2DvyqDkUlrE3yb2qQNJFQ5xA0AgcCT1XLbBbjuu2YlObEq+5rakeA0/safixjQQMpI1NuVusqJ9yGxMdfXPknyuhpcjzGRfO9xdkB5ZQWEm/GwHMqzYCAiIgIiICIiAiIgIiICIiAiIgIiICqlvlo3R45W5vnlj2/0uY23sKtaoz3z7t5MRhjnpWg1UAcMvAyRauyj+YOuRe3jHsQVoReqvwyaB+SeKSF/0XsLT1cHBeVBv+6PH2w1MkEmgny5D/wCxmawPeCfOApjVYIpXNc1zSWuaQQQbEEagg8ipe2R3pwysbHWu6KYC3SH9W89Zt4h79PYuZhkt722uuv2jSjPr9UgouqGoa8XY5r2ngWuBFu8FdGIYvBA0unlZG0fScAe4DiT3LllYpqmemI7vW5wAudB/hV42yxRtTX1MjPFLrN1vdrPADvPa/nW07ebyhUMdT0eYROtnkN2ucOOUN4hvXfj7Y8XUQ2mybdXbxOtqxiZ7Y9IERZrZzY+sr5GMpYHvDjYyZT0TesuktYAX7100aWPc00zv+pSW8A9C0H+ZvSuPqcFOK13YHZBmGUMVO0tc/V0rwLZpHcT12AAaOxoWxICIiAiIgIiICIiAiIgIiICIiAiIgIiIPJiVFHIw9JGx9g62Zgda41tcacAqUFXhc24seC1/4vMJ/h1H93Z+CCnqKcN826p5ME+F0bOja0sligjAdcEuD8rfG0JB5iw69ISlic0kOBa4cQRYjvB4IPqGpey+R7m345XEexfMkhcSXEuJ4km59JXwiPGIzkRerDsKnqJBHTxSTSHg1jC53Vew4DtVkt3e6ymgw6FuI0VNLVOLnvL4mvc0ON2sLiNSBbz3R5QZuwia7GcPa5oc0yi4IuCLHiCrbwwtY0NY1rWjgGgADzBYaj2Jw2GRkkNDSxyMN2vbC0OB6wQNFnEBFxdcoCIuLoOUREBFwuUBERAREQEREBERAREQEREBERAWi748Ohdg9W90UbpGBuV5Y0vbmkjDsriLi4AGnUt6WtbxsGmq8LqoKZofM8NytLg0HK9rjqdBoCggvejs/SwU9O+CBkTi4AlotcFrzqO8BRsFNm2Ww+NV8UTBhzYshBv78jdewcOFhbxvUtR+IzG/3Zn3iP8AMgsvhWHwwxMbDFHE217RsawXOpNmgDivauuBpDGg8QB7F2ICIiAiIgIiICIiAiIgIiIP/9k="/>
          <p:cNvSpPr>
            <a:spLocks noChangeAspect="1" noChangeArrowheads="1"/>
          </p:cNvSpPr>
          <p:nvPr/>
        </p:nvSpPr>
        <p:spPr bwMode="auto">
          <a:xfrm>
            <a:off x="1524000" y="-876300"/>
            <a:ext cx="2286000" cy="1828800"/>
          </a:xfrm>
          <a:prstGeom prst="rect">
            <a:avLst/>
          </a:prstGeom>
          <a:noFill/>
        </p:spPr>
        <p:txBody>
          <a:bodyPr vert="horz" wrap="square" lIns="91440" tIns="45720" rIns="91440" bIns="45720" numCol="1" anchor="t" anchorCtr="0" compatLnSpc="1">
            <a:prstTxWarp prst="textNoShape">
              <a:avLst/>
            </a:prstTxWarp>
          </a:bodyPr>
          <a:lstStyle/>
          <a:p>
            <a:endParaRPr lang="es-ES">
              <a:solidFill>
                <a:prstClr val="black"/>
              </a:solidFill>
              <a:latin typeface="Perpetua"/>
            </a:endParaRPr>
          </a:p>
        </p:txBody>
      </p:sp>
      <p:sp>
        <p:nvSpPr>
          <p:cNvPr id="87050" name="AutoShape 10" descr="data:image/jpeg;base64,/9j/4AAQSkZJRgABAQAAAQABAAD/2wCEAAkGBhARDw8UDxAREBAUGBcXFBUVERsYEhoSFBcVFBUYGBQXGyYeFxkkGhUUHy8gIycpLC8sFR8xNTAqNSYrLCkBCQoKDgwOGg8PGjYkHiQyLCs1NSo0NS8wKjU1LywwLTE0Mi0yLDUtNTUqLCoqLDUpNS4sLDUpLCwwNSwsKS8sLv/AABEIAMAA8AMBIgACEQEDEQH/xAAcAAEAAgIDAQAAAAAAAAAAAAAABwgFBgEDBAL/xABIEAABAwIDBAQHDAkDBQAAAAABAAIDBBEFEiEGBzFBE1FhcSIyU4GRobEIFBYXI0JSkpOU0dIVM0NUVWJyosGC4fAlNURjc//EABsBAQADAQADAAAAAAAAAAAAAAAEBQYCAQMH/8QALREBAAEDAwIDBwUBAAAAAAAAAAECBBEDBTESIRNBURQigcHR8PEGMnGhsWH/2gAMAwEAAhEDEQA/AJxREQEREBERAREQEREBF11DrMcRxAPsVUvjgxv9/k+pH+RBYjbjeFTYWyPpmySzS3EcMYBe63Em+gbew69dAVGmM708ZNpHGlwqA2LQ/wCUnItrZpF3HwhplFtLqKsU2yrqmeKeoqHSTxC0by1oIFybWAtxJ9K8eKY1PUuaaiQyFos29tBx5BBttfvYxS7jHic7yST+pYxljroNT6l0U2+PGmOze/nu7HsY5voLVpaIJiwP3R1U0tFbSxTMuLuiJY+19TlN2uNuWnepw2fx6CtpoqimdmikFxcWII0LXDkQbgqlq2LBN4WJUcIhpKp8UQJdlDWkZncTdzSUFwUVb93287FqjFaGKesfJFJIGvaWMALSDpo26sggIiICIiAiIgIiICIiAiIgIiICIiAtV3i1GIxUTpsMe3pYrufG6IPzx/Oy31Dha4tx17FtS4IQV7pN5W08rGvjZE9jhdrhFHYj6y7fjA2q8lH9jH+ZbNitCMIry3o2uw+tcXQk6Nhqjq+K9jZruLRpzAGhWQ/SsfkGen/ZBpD9vtqbG8Udra/Ix8PrKHVZWfFI8jvkGcD87s7lWsoOF66HDJJT4A05uPijzrjDaLpZWt5cSf5RxW+0WG+CABkYOH/P8qFdXUaPaOVxtu2zdz1T+2P7a1FsoLeHJr/KNPWuuo2Vd+zeD2OFjfvGi3dtAztPnXy/DmngSPWqyNwrzy0k7Fo9OOn+5yjGopnRuLXgtP8Azh1hdS3zGMIzsLXDX5rrcCtFkYWkg6EEg940Vvb3Ea1OfNlNwsarSvHlLI7NVlRFWU8lIAahrgYwQCM1jyOnWpR+H+1Xko/sY/zKONhpA3EqMkBwEg0PA6FT3+lY/IM+t/spKuaX8P8AaryUf2Mf5l5a7eltLDk6VkbS9wYwdAwuc88AGtJJK3yTGYmtLnQsDQLk5tABqT4vBdG7zAziFZ+lJ4wyBl2UMVuQ0dMbjidQD+AQb/suyrFJD7/e19UReTIwNaCdcoA42Gl+dllURAREQEREBERAREQEREBERAREQYrafZyGvpJqeceDINHW1a8atc3tBt7OaqJj+FTUdVPTzO+UicWus64PUR2EEHzq6CqbvfjLccxDMCLvaRccQY2WPcg1HpXfSPpXwiINs2IoQ7pHngCGj2kexbitP2ErADLGTqbOaO7R3n8X0LcFmb/q8ecvo2ydHsdE0/8Ac/zlyiIoK5fL2Aix1Cjnael6OqeOux9IUkKNtqKgPq5SDcAhv1RY+u6tNrz4k+mGa/UcU+z0zPOflLFgr66Z30j6SvhFoGFbluy2JkxWtaxxcKaKzqh1/ma2YNeLrEdmp5K1dLSsijYyNoZGwBrWgWAaBYADuUH+5oHh4n/TB7ZlOyDhcoiAiIgIiICIiAiIgIiICIiAiIgKDd/2wMjnjEKdhc3KG1IHEZfEkt1W8E9Vh1m05L5ewEEEAg8QRpbuQUeRWvxrdLg82eR9Exr/AAnExvfGCTrq1jgOSqiUHbSVTo5GPb4zSCPNy7lI+D41HUMBBAfbwmX8IW46cbdqjJfcMzmEFji1w4EGxUO6tadePSYW227nXZVT2zTPMfNLS5UbxbU1bQAJSQOtrSfSRdddTtFVSeNM63U2zR/bZVcbXq55ho5/UlvjtTVn4fVtm0e0zYWlkRDpTx5ho7e3sWhEoSuFb29vToU4hlr+/wBS91OqvtEcR6C+4onOcGtBc5xAAAuSToAAs7sFhUVVidFDO3PFJIGvbmIu0g82kEeZWh2f3f4bQnNS0kbH/TN3yczo95JHHkpKvYbc9sS/DaAicFtTO7pJG3vlAFmM00uBcntcepb2iICIiAiIgIiICIiAiIgIiICIiAsJtVtfT4dE2WqEoiccudkZeA7kHW4X1t3LNrw43g0NXTywTtzRSNLXDnrwIPIg2IPYg0j4+sG8rN93cnx9YN5Wb7u5aVg+xNJHNPR1sUDamDVr3MA6and4krdeyzrcDzN1mPgBhn0KX6o/FBmpt++DFrh0s2oP/juVZSp+m2Bw0NcQyluAbeCOQPaoBQcLkBdtLSvle1kbS97jZoHElS7spsLFAIyY+lqdLu4hrjyaOAA61BvL3Ttafe7zPEJlrZ13M9u0RzKMqHZWsmv0dPIQObgGDzF5APFeauwWohJ6aGRluZacv1uB9KsKzBpTyA73fguufCJADmZmbztqPR1KljetWJzNEY+/vhaztWhMYjU7/BXFFI22ewTMj5qRpa5ty+IAkEcy0ciNdOHco5V9a3VFzR10fhT3NtXb19Nf5Z7YTF4qXEqOeckRRSBzyBc2APADirA/H1g3lZvu7lXnY+jjmr6WOUNMbngOzeLax4qaPgBhn0KX6o/FSkZnvj6wbys33dy4+PrBvKzfd3LBfADDPoUv1R+KwVLsJSYhijaWmijFLTWfVzRjKSTo2Frr8+ZHbwsgm7Z/HYq2njngD+iffKXsLCQDa4aeRtoeayK66eBsbGsY0MY0ANaBYADQABdiAiIgIiICIiAiIgIiICIiAiIg0reZso+phZU0gHv6lu6PT9ZGf1kLhzBGo7Rpa5UFu3r1QJBghB5+Ne/PmrUqpG9WBrMaxEMaGt6S9gLC7mtcTYdZJPnQex29epII6GHXT534rR0RBvm6XAenqpJPJAAdhfcX8wB85U5U1K2NtmjvPM96jbcXO009Yy3htka4n+VzbD1sd6QpPWR3GZquas+WIXltVjRimOORERQXueHEcNbILgAP6+vsP4que2OGe966ojAsA4kC1rB3hWHYL28ys0q/b3Zg7FprC2VsbT2kMBv61a7RmNacecIt7XnSimfKezV8KxF1PPHKwAuYcwB4eey2742anyEP935loyLTqdIWHbwMQq5WU9NBEZpjkZbNcOdpm42FuN+VlYPYnZRmHUccDTmf40snN8ztXuN/QOwBRB7myhjdUV8jmNdJGyIMcRq0SGXPbqvlb6FPqDiy5siIFlxZcogIiICIiAiIgIiICIiAiIgKs2/rZ58GKuny2iqWhzXcukYAyQceOjT/AKlZlYTa7ZGmxKmdBUtuOLHjx2PsQHNPXrwOhQU3RSxi3udq+NzjTz080YuQXFzH2Gou3KRfz8lE6DZtgNqzQVjXu/UvsyXsYSDmFuYIv6etWJpqhkjGvjcHscAWuabgg6ggqqC23ZXeVWULWxtLZqcX+SeOF9TleNW68tR2Kpv7Gdf36Of9TLe48P3auFh0Uc0e++hcPlYaiI9QDXi+vPMOz0ryYrvyhAcKWmke7k6Qhre/K0knnpccFSxYXEzjpT5uNPGct+2j2ghoad885OVugaPGc8+K0dp9XFVrxjFH1NRNNJ40ji424C50A7hYeZevaTayqr3tdUyZsujWtGVjb8bNHM9Z1WHV/Y2fs9Oav3SrbjX8ScRwIvfgWDSVlTDTw5RJK7K3MbNubnUgG3BS9st7nSQSsfiU8fRixMUJJLrE+CZCBlFrcBfU8OKsUZl/c6bPyRUlTUyNytqHNbHc8WRZgTa3DM4gHsKl9dFDQxwRMihY2OJgDWNaLNDRyAXegIiICIiAiIgIiICIiAiIgIiICItW3ibMS11E9tNLJDVR3dC5krmXdzY4tIuHWtrwNig2lFWTBdmsVqos8eI1ILSWSMMkudkjTZzHDNoQVkPgBjX8RqPtJvzILDVPiP7j7FSIqVZNgcZAN8RqLWN/lJeHP5yilARFmcL2ddIA55yMPD6RH+FxXqU6cZql69TVo0o6q5YZFusWA07bfJgkc3En1Xt6l1z7NwOHgtLD1hxPqJKiRfaeeJQY3LSzxLTkXvxPCHwHXwmHg4cPP1FeBTKaoqjNKfRXTXHVTOYbXur/AO9Yd/8AUexytuqXbPUcstVBHA8xyucAx7SQQ7rBbr6FI/wBxr+I1H2k35l07WLul1XT4A41/Eaj7Sb8yxmIbPYxHUU1OzEKiWondZkYnlFmji9xLvBaOvv6kFnkWK2YwT3nSQwmWSZzB4cj3FznPOrjdxJAvwHILKoCIiAiIgIiICIiAiIgIiICIiCKt4WHyYZVfpGmzClnIZXRtFwH8GThvXrY/wCcywXxsUn7yfsH/kU1V9BHPFJFMwPjkaWvaRoWkWIVPts8BFDiFVTNcXtieQ1xFjlIDhftsQPMglSXetSFrh75OoP7B/Mf0KEURBksBw/ppmgtzNGpHXyAtzubKZcE2MYGNdUAl3EMBs0DkDbiexa1ucwhjmzzu1c14Y3sIbcn+4KUFGq04rr6qvgxO9XtU686VPEPPDh8TBZkUbR2MHL2rprcFglFnxtPUQLOHcQvci7mmJjGGeiuqJzlHu1Gx2Rjy274DxHzm9RNuIvz9KiWrpzG97T80kfgVZtzbgg6g8VA28jD2Q4jK2PxSGut1ZhwXGlp+HVPTxLV7FeVV1zpVemWN2VxFtPW00r3ZWxvDibXsBfkAbqW/jYo/wB6P2DvyqDkUlrE3yb2qQNJFQ5xA0AgcCT1XLbBbjuu2YlObEq+5rakeA0/safixjQQMpI1NuVusqJ9yGxMdfXPknyuhpcjzGRfO9xdkB5ZQWEm/GwHMqzYCAiIgIiICIiAiIgIiICIiAiIgIiICqlvlo3R45W5vnlj2/0uY23sKtaoz3z7t5MRhjnpWg1UAcMvAyRauyj+YOuRe3jHsQVoReqvwyaB+SeKSF/0XsLT1cHBeVBv+6PH2w1MkEmgny5D/wCxmawPeCfOApjVYIpXNc1zSWuaQQQbEEagg8ipe2R3pwysbHWu6KYC3SH9W89Zt4h79PYuZhkt722uuv2jSjPr9UgouqGoa8XY5r2ngWuBFu8FdGIYvBA0unlZG0fScAe4DiT3LllYpqmemI7vW5wAudB/hV42yxRtTX1MjPFLrN1vdrPADvPa/nW07ebyhUMdT0eYROtnkN2ucOOUN4hvXfj7Y8XUQ2mybdXbxOtqxiZ7Y9IERZrZzY+sr5GMpYHvDjYyZT0TesuktYAX7100aWPc00zv+pSW8A9C0H+ZvSuPqcFOK13YHZBmGUMVO0tc/V0rwLZpHcT12AAaOxoWxICIiAiIgIiICIiAiIgIiICIiAiIgIiIPJiVFHIw9JGx9g62Zgda41tcacAqUFXhc24seC1/4vMJ/h1H93Z+CCnqKcN826p5ME+F0bOja0sligjAdcEuD8rfG0JB5iw69ISlic0kOBa4cQRYjvB4IPqGpey+R7m345XEexfMkhcSXEuJ4km59JXwiPGIzkRerDsKnqJBHTxSTSHg1jC53Vew4DtVkt3e6ymgw6FuI0VNLVOLnvL4mvc0ON2sLiNSBbz3R5QZuwia7GcPa5oc0yi4IuCLHiCrbwwtY0NY1rWjgGgADzBYaj2Jw2GRkkNDSxyMN2vbC0OB6wQNFnEBFxdcoCIuLoOUREBFwuUBERAREQEREBERAREQEREBERAWi748Ohdg9W90UbpGBuV5Y0vbmkjDsriLi4AGnUt6WtbxsGmq8LqoKZofM8NytLg0HK9rjqdBoCggvejs/SwU9O+CBkTi4AlotcFrzqO8BRsFNm2Ww+NV8UTBhzYshBv78jdewcOFhbxvUtR+IzG/3Zn3iP8AMgsvhWHwwxMbDFHE217RsawXOpNmgDivauuBpDGg8QB7F2ICIiAiIgIiICIiAiIgIiIP/9k="/>
          <p:cNvSpPr>
            <a:spLocks noChangeAspect="1" noChangeArrowheads="1"/>
          </p:cNvSpPr>
          <p:nvPr/>
        </p:nvSpPr>
        <p:spPr bwMode="auto">
          <a:xfrm>
            <a:off x="1524000" y="-876300"/>
            <a:ext cx="2286000" cy="1828800"/>
          </a:xfrm>
          <a:prstGeom prst="rect">
            <a:avLst/>
          </a:prstGeom>
          <a:noFill/>
        </p:spPr>
        <p:txBody>
          <a:bodyPr vert="horz" wrap="square" lIns="91440" tIns="45720" rIns="91440" bIns="45720" numCol="1" anchor="t" anchorCtr="0" compatLnSpc="1">
            <a:prstTxWarp prst="textNoShape">
              <a:avLst/>
            </a:prstTxWarp>
          </a:bodyPr>
          <a:lstStyle/>
          <a:p>
            <a:endParaRPr lang="es-ES">
              <a:solidFill>
                <a:prstClr val="black"/>
              </a:solidFill>
              <a:latin typeface="Perpetua"/>
            </a:endParaRPr>
          </a:p>
        </p:txBody>
      </p:sp>
      <p:sp>
        <p:nvSpPr>
          <p:cNvPr id="87052" name="AutoShape 12" descr="data:image/jpeg;base64,/9j/4AAQSkZJRgABAQAAAQABAAD/2wCEAAkGBhARDw8UDxAREBAUGBcXFBUVERsYEhoSFBcVFBUYGBQXGyYeFxkkGhUUHy8gIycpLC8sFR8xNTAqNSYrLCkBCQoKDgwOGg8PGjYkHiQyLCs1NSo0NS8wKjU1LywwLTE0Mi0yLDUtNTUqLCoqLDUpNS4sLDUpLCwwNSwsKS8sLv/AABEIAMAA8AMBIgACEQEDEQH/xAAcAAEAAgIDAQAAAAAAAAAAAAAABwgFBgEDBAL/xABIEAABAwIDBAQHDAkDBQAAAAABAAIDBBEFEiEGBzFBE1FhcSIyU4GRobEIFBYXI0JSkpOU0dIVM0NUVWJyosGC4fAlNURjc//EABsBAQADAQADAAAAAAAAAAAAAAAEBQYCAQMH/8QALREBAAEDAwIDBwUBAAAAAAAAAAECBBEDBTESIRNBURQigcHR8PEGMnGhsWH/2gAMAwEAAhEDEQA/AJxREQEREBERAREQEREBF11DrMcRxAPsVUvjgxv9/k+pH+RBYjbjeFTYWyPpmySzS3EcMYBe63Em+gbew69dAVGmM708ZNpHGlwqA2LQ/wCUnItrZpF3HwhplFtLqKsU2yrqmeKeoqHSTxC0by1oIFybWAtxJ9K8eKY1PUuaaiQyFos29tBx5BBttfvYxS7jHic7yST+pYxljroNT6l0U2+PGmOze/nu7HsY5voLVpaIJiwP3R1U0tFbSxTMuLuiJY+19TlN2uNuWnepw2fx6CtpoqimdmikFxcWII0LXDkQbgqlq2LBN4WJUcIhpKp8UQJdlDWkZncTdzSUFwUVb93287FqjFaGKesfJFJIGvaWMALSDpo26sggIiICIiAiIgIiICIiAiIgIiICIiAtV3i1GIxUTpsMe3pYrufG6IPzx/Oy31Dha4tx17FtS4IQV7pN5W08rGvjZE9jhdrhFHYj6y7fjA2q8lH9jH+ZbNitCMIry3o2uw+tcXQk6Nhqjq+K9jZruLRpzAGhWQ/SsfkGen/ZBpD9vtqbG8Udra/Ix8PrKHVZWfFI8jvkGcD87s7lWsoOF66HDJJT4A05uPijzrjDaLpZWt5cSf5RxW+0WG+CABkYOH/P8qFdXUaPaOVxtu2zdz1T+2P7a1FsoLeHJr/KNPWuuo2Vd+zeD2OFjfvGi3dtAztPnXy/DmngSPWqyNwrzy0k7Fo9OOn+5yjGopnRuLXgtP8Azh1hdS3zGMIzsLXDX5rrcCtFkYWkg6EEg940Vvb3Ea1OfNlNwsarSvHlLI7NVlRFWU8lIAahrgYwQCM1jyOnWpR+H+1Xko/sY/zKONhpA3EqMkBwEg0PA6FT3+lY/IM+t/spKuaX8P8AaryUf2Mf5l5a7eltLDk6VkbS9wYwdAwuc88AGtJJK3yTGYmtLnQsDQLk5tABqT4vBdG7zAziFZ+lJ4wyBl2UMVuQ0dMbjidQD+AQb/suyrFJD7/e19UReTIwNaCdcoA42Gl+dllURAREQEREBERAREQEREBERAREQYrafZyGvpJqeceDINHW1a8atc3tBt7OaqJj+FTUdVPTzO+UicWus64PUR2EEHzq6CqbvfjLccxDMCLvaRccQY2WPcg1HpXfSPpXwiINs2IoQ7pHngCGj2kexbitP2ErADLGTqbOaO7R3n8X0LcFmb/q8ecvo2ydHsdE0/8Ac/zlyiIoK5fL2Aix1Cjnael6OqeOux9IUkKNtqKgPq5SDcAhv1RY+u6tNrz4k+mGa/UcU+z0zPOflLFgr66Z30j6SvhFoGFbluy2JkxWtaxxcKaKzqh1/ma2YNeLrEdmp5K1dLSsijYyNoZGwBrWgWAaBYADuUH+5oHh4n/TB7ZlOyDhcoiAiIgIiICIiAiIgIiICIiAiIgKDd/2wMjnjEKdhc3KG1IHEZfEkt1W8E9Vh1m05L5ewEEEAg8QRpbuQUeRWvxrdLg82eR9Exr/AAnExvfGCTrq1jgOSqiUHbSVTo5GPb4zSCPNy7lI+D41HUMBBAfbwmX8IW46cbdqjJfcMzmEFji1w4EGxUO6tadePSYW227nXZVT2zTPMfNLS5UbxbU1bQAJSQOtrSfSRdddTtFVSeNM63U2zR/bZVcbXq55ho5/UlvjtTVn4fVtm0e0zYWlkRDpTx5ho7e3sWhEoSuFb29vToU4hlr+/wBS91OqvtEcR6C+4onOcGtBc5xAAAuSToAAs7sFhUVVidFDO3PFJIGvbmIu0g82kEeZWh2f3f4bQnNS0kbH/TN3yczo95JHHkpKvYbc9sS/DaAicFtTO7pJG3vlAFmM00uBcntcepb2iICIiAiIgIiICIiAiIgIiICIiAsJtVtfT4dE2WqEoiccudkZeA7kHW4X1t3LNrw43g0NXTywTtzRSNLXDnrwIPIg2IPYg0j4+sG8rN93cnx9YN5Wb7u5aVg+xNJHNPR1sUDamDVr3MA6and4krdeyzrcDzN1mPgBhn0KX6o/FBmpt++DFrh0s2oP/juVZSp+m2Bw0NcQyluAbeCOQPaoBQcLkBdtLSvle1kbS97jZoHElS7spsLFAIyY+lqdLu4hrjyaOAA61BvL3Ttafe7zPEJlrZ13M9u0RzKMqHZWsmv0dPIQObgGDzF5APFeauwWohJ6aGRluZacv1uB9KsKzBpTyA73fguufCJADmZmbztqPR1KljetWJzNEY+/vhaztWhMYjU7/BXFFI22ewTMj5qRpa5ty+IAkEcy0ciNdOHco5V9a3VFzR10fhT3NtXb19Nf5Z7YTF4qXEqOeckRRSBzyBc2APADirA/H1g3lZvu7lXnY+jjmr6WOUNMbngOzeLax4qaPgBhn0KX6o/FSkZnvj6wbys33dy4+PrBvKzfd3LBfADDPoUv1R+KwVLsJSYhijaWmijFLTWfVzRjKSTo2Frr8+ZHbwsgm7Z/HYq2njngD+iffKXsLCQDa4aeRtoeayK66eBsbGsY0MY0ANaBYADQABdiAiIgIiICIiAiIgIiICIiAiIg0reZso+phZU0gHv6lu6PT9ZGf1kLhzBGo7Rpa5UFu3r1QJBghB5+Ne/PmrUqpG9WBrMaxEMaGt6S9gLC7mtcTYdZJPnQex29epII6GHXT534rR0RBvm6XAenqpJPJAAdhfcX8wB85U5U1K2NtmjvPM96jbcXO009Yy3htka4n+VzbD1sd6QpPWR3GZquas+WIXltVjRimOORERQXueHEcNbILgAP6+vsP4que2OGe966ojAsA4kC1rB3hWHYL28ys0q/b3Zg7FprC2VsbT2kMBv61a7RmNacecIt7XnSimfKezV8KxF1PPHKwAuYcwB4eey2742anyEP935loyLTqdIWHbwMQq5WU9NBEZpjkZbNcOdpm42FuN+VlYPYnZRmHUccDTmf40snN8ztXuN/QOwBRB7myhjdUV8jmNdJGyIMcRq0SGXPbqvlb6FPqDiy5siIFlxZcogIiICIiAiIgIiICIiAiIgKs2/rZ58GKuny2iqWhzXcukYAyQceOjT/AKlZlYTa7ZGmxKmdBUtuOLHjx2PsQHNPXrwOhQU3RSxi3udq+NzjTz080YuQXFzH2Gou3KRfz8lE6DZtgNqzQVjXu/UvsyXsYSDmFuYIv6etWJpqhkjGvjcHscAWuabgg6ggqqC23ZXeVWULWxtLZqcX+SeOF9TleNW68tR2Kpv7Gdf36Of9TLe48P3auFh0Uc0e++hcPlYaiI9QDXi+vPMOz0ryYrvyhAcKWmke7k6Qhre/K0knnpccFSxYXEzjpT5uNPGct+2j2ghoad885OVugaPGc8+K0dp9XFVrxjFH1NRNNJ40ji424C50A7hYeZevaTayqr3tdUyZsujWtGVjb8bNHM9Z1WHV/Y2fs9Oav3SrbjX8ScRwIvfgWDSVlTDTw5RJK7K3MbNubnUgG3BS9st7nSQSsfiU8fRixMUJJLrE+CZCBlFrcBfU8OKsUZl/c6bPyRUlTUyNytqHNbHc8WRZgTa3DM4gHsKl9dFDQxwRMihY2OJgDWNaLNDRyAXegIiICIiAiIgIiICIiAiIgIiICItW3ibMS11E9tNLJDVR3dC5krmXdzY4tIuHWtrwNig2lFWTBdmsVqos8eI1ILSWSMMkudkjTZzHDNoQVkPgBjX8RqPtJvzILDVPiP7j7FSIqVZNgcZAN8RqLWN/lJeHP5yilARFmcL2ddIA55yMPD6RH+FxXqU6cZql69TVo0o6q5YZFusWA07bfJgkc3En1Xt6l1z7NwOHgtLD1hxPqJKiRfaeeJQY3LSzxLTkXvxPCHwHXwmHg4cPP1FeBTKaoqjNKfRXTXHVTOYbXur/AO9Yd/8AUexytuqXbPUcstVBHA8xyucAx7SQQ7rBbr6FI/wBxr+I1H2k35l07WLul1XT4A41/Eaj7Sb8yxmIbPYxHUU1OzEKiWondZkYnlFmji9xLvBaOvv6kFnkWK2YwT3nSQwmWSZzB4cj3FznPOrjdxJAvwHILKoCIiAiIgIiICIiAiIgIiICIiCKt4WHyYZVfpGmzClnIZXRtFwH8GThvXrY/wCcywXxsUn7yfsH/kU1V9BHPFJFMwPjkaWvaRoWkWIVPts8BFDiFVTNcXtieQ1xFjlIDhftsQPMglSXetSFrh75OoP7B/Mf0KEURBksBw/ppmgtzNGpHXyAtzubKZcE2MYGNdUAl3EMBs0DkDbiexa1ucwhjmzzu1c14Y3sIbcn+4KUFGq04rr6qvgxO9XtU686VPEPPDh8TBZkUbR2MHL2rprcFglFnxtPUQLOHcQvci7mmJjGGeiuqJzlHu1Gx2Rjy274DxHzm9RNuIvz9KiWrpzG97T80kfgVZtzbgg6g8VA28jD2Q4jK2PxSGut1ZhwXGlp+HVPTxLV7FeVV1zpVemWN2VxFtPW00r3ZWxvDibXsBfkAbqW/jYo/wB6P2DvyqDkUlrE3yb2qQNJFQ5xA0AgcCT1XLbBbjuu2YlObEq+5rakeA0/safixjQQMpI1NuVusqJ9yGxMdfXPknyuhpcjzGRfO9xdkB5ZQWEm/GwHMqzYCAiIgIiICIiAiIgIiICIiAiIgIiICqlvlo3R45W5vnlj2/0uY23sKtaoz3z7t5MRhjnpWg1UAcMvAyRauyj+YOuRe3jHsQVoReqvwyaB+SeKSF/0XsLT1cHBeVBv+6PH2w1MkEmgny5D/wCxmawPeCfOApjVYIpXNc1zSWuaQQQbEEagg8ipe2R3pwysbHWu6KYC3SH9W89Zt4h79PYuZhkt722uuv2jSjPr9UgouqGoa8XY5r2ngWuBFu8FdGIYvBA0unlZG0fScAe4DiT3LllYpqmemI7vW5wAudB/hV42yxRtTX1MjPFLrN1vdrPADvPa/nW07ebyhUMdT0eYROtnkN2ucOOUN4hvXfj7Y8XUQ2mybdXbxOtqxiZ7Y9IERZrZzY+sr5GMpYHvDjYyZT0TesuktYAX7100aWPc00zv+pSW8A9C0H+ZvSuPqcFOK13YHZBmGUMVO0tc/V0rwLZpHcT12AAaOxoWxICIiAiIgIiICIiAiIgIiICIiAiIgIiIPJiVFHIw9JGx9g62Zgda41tcacAqUFXhc24seC1/4vMJ/h1H93Z+CCnqKcN826p5ME+F0bOja0sligjAdcEuD8rfG0JB5iw69ISlic0kOBa4cQRYjvB4IPqGpey+R7m345XEexfMkhcSXEuJ4km59JXwiPGIzkRerDsKnqJBHTxSTSHg1jC53Vew4DtVkt3e6ymgw6FuI0VNLVOLnvL4mvc0ON2sLiNSBbz3R5QZuwia7GcPa5oc0yi4IuCLHiCrbwwtY0NY1rWjgGgADzBYaj2Jw2GRkkNDSxyMN2vbC0OB6wQNFnEBFxdcoCIuLoOUREBFwuUBERAREQEREBERAREQEREBERAWi748Ohdg9W90UbpGBuV5Y0vbmkjDsriLi4AGnUt6WtbxsGmq8LqoKZofM8NytLg0HK9rjqdBoCggvejs/SwU9O+CBkTi4AlotcFrzqO8BRsFNm2Ww+NV8UTBhzYshBv78jdewcOFhbxvUtR+IzG/3Zn3iP8AMgsvhWHwwxMbDFHE217RsawXOpNmgDivauuBpDGg8QB7F2ICIiAiIgIiICIiAiIgIiIP/9k="/>
          <p:cNvSpPr>
            <a:spLocks noChangeAspect="1" noChangeArrowheads="1"/>
          </p:cNvSpPr>
          <p:nvPr/>
        </p:nvSpPr>
        <p:spPr bwMode="auto">
          <a:xfrm>
            <a:off x="1524000" y="-876300"/>
            <a:ext cx="2286000" cy="1828800"/>
          </a:xfrm>
          <a:prstGeom prst="rect">
            <a:avLst/>
          </a:prstGeom>
          <a:noFill/>
        </p:spPr>
        <p:txBody>
          <a:bodyPr vert="horz" wrap="square" lIns="91440" tIns="45720" rIns="91440" bIns="45720" numCol="1" anchor="t" anchorCtr="0" compatLnSpc="1">
            <a:prstTxWarp prst="textNoShape">
              <a:avLst/>
            </a:prstTxWarp>
          </a:bodyPr>
          <a:lstStyle/>
          <a:p>
            <a:endParaRPr lang="es-ES">
              <a:solidFill>
                <a:prstClr val="black"/>
              </a:solidFill>
              <a:latin typeface="Perpetua"/>
            </a:endParaRPr>
          </a:p>
        </p:txBody>
      </p:sp>
      <p:pic>
        <p:nvPicPr>
          <p:cNvPr id="87054" name="Picture 14" descr="http://t0.gstatic.com/images?q=tbn:ANd9GcRIXiV9SMt7wViuegFYMkGycnxuiV1781hcf6vnnXR8oLkbfLdz-Q"/>
          <p:cNvPicPr>
            <a:picLocks noChangeAspect="1" noChangeArrowheads="1"/>
          </p:cNvPicPr>
          <p:nvPr/>
        </p:nvPicPr>
        <p:blipFill>
          <a:blip r:embed="rId9"/>
          <a:srcRect/>
          <a:stretch>
            <a:fillRect/>
          </a:stretch>
        </p:blipFill>
        <p:spPr bwMode="auto">
          <a:xfrm>
            <a:off x="9024958" y="285729"/>
            <a:ext cx="1238246" cy="2533651"/>
          </a:xfrm>
          <a:prstGeom prst="rect">
            <a:avLst/>
          </a:prstGeom>
          <a:noFill/>
        </p:spPr>
      </p:pic>
      <p:sp>
        <p:nvSpPr>
          <p:cNvPr id="2" name="Marcador de fecha 1">
            <a:extLst>
              <a:ext uri="{FF2B5EF4-FFF2-40B4-BE49-F238E27FC236}">
                <a16:creationId xmlns:a16="http://schemas.microsoft.com/office/drawing/2014/main" id="{7D0462A5-A5E6-0943-9435-F2390F548358}"/>
              </a:ext>
            </a:extLst>
          </p:cNvPr>
          <p:cNvSpPr>
            <a:spLocks noGrp="1"/>
          </p:cNvSpPr>
          <p:nvPr>
            <p:ph type="dt" sz="half" idx="10"/>
          </p:nvPr>
        </p:nvSpPr>
        <p:spPr/>
        <p:txBody>
          <a:bodyPr/>
          <a:lstStyle/>
          <a:p>
            <a:endParaRPr lang="es-CR" dirty="0"/>
          </a:p>
        </p:txBody>
      </p:sp>
      <p:sp>
        <p:nvSpPr>
          <p:cNvPr id="4" name="Marcador de pie de página 3">
            <a:extLst>
              <a:ext uri="{FF2B5EF4-FFF2-40B4-BE49-F238E27FC236}">
                <a16:creationId xmlns:a16="http://schemas.microsoft.com/office/drawing/2014/main" id="{4A700DF3-79CE-F946-8FDC-AE99A9FC5123}"/>
              </a:ext>
            </a:extLst>
          </p:cNvPr>
          <p:cNvSpPr>
            <a:spLocks noGrp="1"/>
          </p:cNvSpPr>
          <p:nvPr>
            <p:ph type="ftr" sz="quarter" idx="11"/>
          </p:nvPr>
        </p:nvSpPr>
        <p:spPr/>
        <p:txBody>
          <a:bodyPr/>
          <a:lstStyle/>
          <a:p>
            <a:r>
              <a:rPr lang="es-CR" dirty="0"/>
              <a:t>II</a:t>
            </a:r>
          </a:p>
        </p:txBody>
      </p:sp>
      <p:sp>
        <p:nvSpPr>
          <p:cNvPr id="8" name="Marcador de número de diapositiva 7">
            <a:extLst>
              <a:ext uri="{FF2B5EF4-FFF2-40B4-BE49-F238E27FC236}">
                <a16:creationId xmlns:a16="http://schemas.microsoft.com/office/drawing/2014/main" id="{5EA46A2D-CFB4-A346-8C46-82E5B97E5A9B}"/>
              </a:ext>
            </a:extLst>
          </p:cNvPr>
          <p:cNvSpPr>
            <a:spLocks noGrp="1"/>
          </p:cNvSpPr>
          <p:nvPr>
            <p:ph type="sldNum" sz="quarter" idx="12"/>
          </p:nvPr>
        </p:nvSpPr>
        <p:spPr/>
        <p:txBody>
          <a:bodyPr/>
          <a:lstStyle/>
          <a:p>
            <a:fld id="{0D31B79B-629F-4864-890C-CDC8E4366DCA}" type="slidenum">
              <a:rPr lang="es-CR" smtClean="0"/>
              <a:pPr/>
              <a:t>27</a:t>
            </a:fld>
            <a:endParaRPr lang="es-CR"/>
          </a:p>
        </p:txBody>
      </p:sp>
    </p:spTree>
    <p:extLst>
      <p:ext uri="{BB962C8B-B14F-4D97-AF65-F5344CB8AC3E}">
        <p14:creationId xmlns:p14="http://schemas.microsoft.com/office/powerpoint/2010/main" val="38021680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005177"/>
          </a:xfrm>
        </p:spPr>
        <p:txBody>
          <a:bodyPr>
            <a:normAutofit/>
          </a:bodyPr>
          <a:lstStyle/>
          <a:p>
            <a:pPr algn="ctr"/>
            <a:r>
              <a:rPr lang="es-ES" sz="2400" dirty="0"/>
              <a:t>FUNDAMENTO Y EJERCICIO DE LA POTESTAD ADUANERA </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685107" y="1089659"/>
            <a:ext cx="10705407" cy="4870566"/>
          </a:xfrm>
        </p:spPr>
        <p:txBody>
          <a:bodyPr>
            <a:normAutofit fontScale="85000" lnSpcReduction="20000"/>
          </a:bodyPr>
          <a:lstStyle/>
          <a:p>
            <a:pPr marL="0" indent="0" algn="just">
              <a:buNone/>
            </a:pPr>
            <a:r>
              <a:rPr lang="es-CR" dirty="0"/>
              <a:t>Las facultades de la aduana se han dividido para efectos didácticos, en antes, durante y después del despacho.</a:t>
            </a:r>
          </a:p>
          <a:p>
            <a:pPr algn="just"/>
            <a:endParaRPr lang="es-CR" b="1" dirty="0"/>
          </a:p>
          <a:p>
            <a:pPr marL="0" indent="0" algn="just">
              <a:buNone/>
            </a:pPr>
            <a:r>
              <a:rPr lang="es-CR" b="1" dirty="0"/>
              <a:t>Antes del despacho:</a:t>
            </a:r>
          </a:p>
          <a:p>
            <a:pPr algn="just"/>
            <a:endParaRPr lang="es-CR" b="1" dirty="0"/>
          </a:p>
          <a:p>
            <a:pPr marL="0" indent="0" algn="just">
              <a:buNone/>
            </a:pPr>
            <a:r>
              <a:rPr lang="es-CR" b="1" dirty="0"/>
              <a:t>Recepción legal del medio de transporte:</a:t>
            </a:r>
          </a:p>
          <a:p>
            <a:pPr algn="just"/>
            <a:endParaRPr lang="es-CR" b="1" dirty="0"/>
          </a:p>
          <a:p>
            <a:pPr marL="0" indent="0" algn="just">
              <a:buNone/>
            </a:pPr>
            <a:r>
              <a:rPr lang="es-CR" dirty="0"/>
              <a:t>Todo medio de transporte que cruce la frontera por los lugares autorizados, es recibido por diversas autoridades entre las que se encuentra la aduana allí destacada.</a:t>
            </a:r>
          </a:p>
          <a:p>
            <a:pPr algn="just"/>
            <a:endParaRPr lang="es-CR" dirty="0"/>
          </a:p>
          <a:p>
            <a:pPr marL="0" indent="0" algn="just">
              <a:buNone/>
            </a:pPr>
            <a:r>
              <a:rPr lang="es-CR" dirty="0"/>
              <a:t>La autoridad de la aduana inspecciona los documentos y declaraciones que por ley o reglamento se exijan para el tipo de transporte, mercancías o personas y luego de esto autoriza el embarque o desembarque de personas y mercancías. </a:t>
            </a:r>
          </a:p>
          <a:p>
            <a:pPr algn="just"/>
            <a:endParaRPr lang="es-CR" dirty="0"/>
          </a:p>
        </p:txBody>
      </p:sp>
    </p:spTree>
    <p:extLst>
      <p:ext uri="{BB962C8B-B14F-4D97-AF65-F5344CB8AC3E}">
        <p14:creationId xmlns:p14="http://schemas.microsoft.com/office/powerpoint/2010/main" val="16166359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005177"/>
          </a:xfrm>
        </p:spPr>
        <p:txBody>
          <a:bodyPr>
            <a:normAutofit/>
          </a:bodyPr>
          <a:lstStyle/>
          <a:p>
            <a:pPr algn="ctr"/>
            <a:r>
              <a:rPr lang="es-ES" sz="2400" dirty="0"/>
              <a:t>FUNDAMENTO Y EJERCICIO DE LA POTESTAD ADUANERA </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685107" y="1089659"/>
            <a:ext cx="10705407" cy="4870566"/>
          </a:xfrm>
        </p:spPr>
        <p:txBody>
          <a:bodyPr>
            <a:normAutofit fontScale="92500" lnSpcReduction="20000"/>
          </a:bodyPr>
          <a:lstStyle/>
          <a:p>
            <a:pPr marL="0" indent="0" algn="just">
              <a:buNone/>
            </a:pPr>
            <a:r>
              <a:rPr lang="es-CR" dirty="0"/>
              <a:t>Las medidas de control que la aduana utiliza en la recepción de los medios de transporte pueden ser:</a:t>
            </a:r>
          </a:p>
          <a:p>
            <a:pPr marL="0" indent="0" algn="just">
              <a:buNone/>
            </a:pPr>
            <a:endParaRPr lang="es-CR" dirty="0"/>
          </a:p>
          <a:p>
            <a:pPr marL="0" indent="0" algn="just">
              <a:buNone/>
            </a:pPr>
            <a:r>
              <a:rPr lang="es-CR" b="1" dirty="0"/>
              <a:t>a. inspección y registro del medio de transporte</a:t>
            </a:r>
          </a:p>
          <a:p>
            <a:pPr marL="0" indent="0" algn="just">
              <a:buNone/>
            </a:pPr>
            <a:r>
              <a:rPr lang="es-CR" b="1" dirty="0"/>
              <a:t>b. cerrar o sellar los compartimentos que puedan servir para ocultar mercancías</a:t>
            </a:r>
          </a:p>
          <a:p>
            <a:pPr marL="0" indent="0" algn="just">
              <a:buNone/>
            </a:pPr>
            <a:r>
              <a:rPr lang="es-CR" b="1" dirty="0"/>
              <a:t>c. verificación de los documentos que acompañan al medio de transporte</a:t>
            </a:r>
          </a:p>
          <a:p>
            <a:pPr marL="0" indent="0" algn="just">
              <a:buNone/>
            </a:pPr>
            <a:r>
              <a:rPr lang="es-CR" b="1" dirty="0"/>
              <a:t>d. exigir vigilancia permanente del medio de transporte</a:t>
            </a:r>
          </a:p>
          <a:p>
            <a:pPr algn="just"/>
            <a:endParaRPr lang="es-CR" dirty="0"/>
          </a:p>
          <a:p>
            <a:pPr marL="0" indent="0" algn="just">
              <a:buNone/>
            </a:pPr>
            <a:r>
              <a:rPr lang="es-CR" dirty="0"/>
              <a:t>La aduana, puede también utilizar criterios de selectividad aplicados al proceso de recepción del medio de transporte cuando lo considere apropiado.</a:t>
            </a:r>
          </a:p>
          <a:p>
            <a:pPr algn="just"/>
            <a:endParaRPr lang="es-CR" dirty="0"/>
          </a:p>
        </p:txBody>
      </p:sp>
    </p:spTree>
    <p:extLst>
      <p:ext uri="{BB962C8B-B14F-4D97-AF65-F5344CB8AC3E}">
        <p14:creationId xmlns:p14="http://schemas.microsoft.com/office/powerpoint/2010/main" val="3672007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325563"/>
          </a:xfrm>
        </p:spPr>
        <p:txBody>
          <a:bodyPr/>
          <a:lstStyle/>
          <a:p>
            <a:pPr algn="ctr"/>
            <a:r>
              <a:rPr lang="es-CR" dirty="0"/>
              <a:t>Facultades de la autoridad aduanera </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780011" y="1326226"/>
            <a:ext cx="10515600" cy="4351338"/>
          </a:xfrm>
        </p:spPr>
        <p:txBody>
          <a:bodyPr>
            <a:normAutofit fontScale="70000" lnSpcReduction="20000"/>
          </a:bodyPr>
          <a:lstStyle/>
          <a:p>
            <a:r>
              <a:rPr lang="es-CR" sz="3200" dirty="0"/>
              <a:t>Los principales derechos que tiene la aduana, en el ejercicio de la fiscalización son los siguientes:</a:t>
            </a:r>
          </a:p>
          <a:p>
            <a:endParaRPr lang="es-CR" dirty="0"/>
          </a:p>
          <a:p>
            <a:pPr marL="0" indent="0" algn="just">
              <a:buNone/>
            </a:pPr>
            <a:r>
              <a:rPr lang="es-CR" b="1" dirty="0"/>
              <a:t>a. </a:t>
            </a:r>
            <a:r>
              <a:rPr lang="es-CR" dirty="0"/>
              <a:t>comprobar el cumplimiento de las obligaciones aduaneras (buena declaración y buen pago)</a:t>
            </a:r>
          </a:p>
          <a:p>
            <a:pPr marL="0" indent="0" algn="just">
              <a:buNone/>
            </a:pPr>
            <a:r>
              <a:rPr lang="es-CR" b="1" dirty="0"/>
              <a:t>b. </a:t>
            </a:r>
            <a:r>
              <a:rPr lang="es-CR" dirty="0"/>
              <a:t>comprobar el cumplimiento de las obligaciones y deberes de los auxiliares (buenas declaraciones y cálculos de pagos)</a:t>
            </a:r>
          </a:p>
          <a:p>
            <a:pPr marL="0" indent="0" algn="just">
              <a:buNone/>
            </a:pPr>
            <a:r>
              <a:rPr lang="es-CR" b="1" dirty="0"/>
              <a:t>c. </a:t>
            </a:r>
            <a:r>
              <a:rPr lang="es-CR" dirty="0"/>
              <a:t>debe custodiarse la información requerida de los auxiliares, importadores, exportadores, declarantes y terceros</a:t>
            </a:r>
          </a:p>
          <a:p>
            <a:pPr marL="0" indent="0" algn="just">
              <a:buNone/>
            </a:pPr>
            <a:r>
              <a:rPr lang="es-CR" b="1" dirty="0"/>
              <a:t>d. </a:t>
            </a:r>
            <a:r>
              <a:rPr lang="es-CR" dirty="0"/>
              <a:t>visitar empresas, importadores y exportadores, entre otras, para efectuar auditorías</a:t>
            </a:r>
          </a:p>
          <a:p>
            <a:pPr marL="0" indent="0" algn="just">
              <a:buNone/>
            </a:pPr>
            <a:r>
              <a:rPr lang="es-CR" b="1" dirty="0"/>
              <a:t>e. </a:t>
            </a:r>
            <a:r>
              <a:rPr lang="es-CR" dirty="0"/>
              <a:t>investigar posibles infracciones aduaneras, cuando corresponda</a:t>
            </a:r>
          </a:p>
          <a:p>
            <a:pPr marL="0" indent="0" algn="just">
              <a:buNone/>
            </a:pPr>
            <a:r>
              <a:rPr lang="es-CR" b="1" dirty="0"/>
              <a:t>f. </a:t>
            </a:r>
            <a:r>
              <a:rPr lang="es-CR" dirty="0"/>
              <a:t>comprobar la correcta utilización de los sistemas informáticos, autorizados por el servicio aduanero</a:t>
            </a:r>
          </a:p>
          <a:p>
            <a:pPr marL="0" indent="0" algn="just">
              <a:buNone/>
            </a:pPr>
            <a:r>
              <a:rPr lang="es-CR" b="1" dirty="0"/>
              <a:t>g. </a:t>
            </a:r>
            <a:r>
              <a:rPr lang="es-CR" dirty="0"/>
              <a:t>verificar el uso correcto de las mercancías que ingresaron con algún estímulo fiscal como franquicia, exención o reducción de derechos e impuestos, así como si el beneficiario cumple con las condiciones de la ley que otorga el beneficio.</a:t>
            </a:r>
          </a:p>
          <a:p>
            <a:endParaRPr lang="en-US" dirty="0"/>
          </a:p>
        </p:txBody>
      </p:sp>
    </p:spTree>
    <p:extLst>
      <p:ext uri="{BB962C8B-B14F-4D97-AF65-F5344CB8AC3E}">
        <p14:creationId xmlns:p14="http://schemas.microsoft.com/office/powerpoint/2010/main" val="14611370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005177"/>
          </a:xfrm>
        </p:spPr>
        <p:txBody>
          <a:bodyPr>
            <a:normAutofit/>
          </a:bodyPr>
          <a:lstStyle/>
          <a:p>
            <a:pPr algn="ctr"/>
            <a:r>
              <a:rPr lang="es-ES" sz="2400" dirty="0"/>
              <a:t>FUNDAMENTO Y EJERCICIO DE LA POTESTAD ADUANERA </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685107" y="1089659"/>
            <a:ext cx="10705407" cy="4870566"/>
          </a:xfrm>
        </p:spPr>
        <p:txBody>
          <a:bodyPr>
            <a:normAutofit fontScale="55000" lnSpcReduction="20000"/>
          </a:bodyPr>
          <a:lstStyle/>
          <a:p>
            <a:pPr marL="0" indent="0" algn="just">
              <a:buNone/>
            </a:pPr>
            <a:endParaRPr lang="es-CR" b="1" dirty="0"/>
          </a:p>
          <a:p>
            <a:pPr marL="0" indent="0" algn="just">
              <a:buNone/>
            </a:pPr>
            <a:r>
              <a:rPr lang="es-CR" b="1" dirty="0"/>
              <a:t>-Aceptación de la declaración:</a:t>
            </a:r>
          </a:p>
          <a:p>
            <a:pPr marL="0" indent="0" algn="just">
              <a:buNone/>
            </a:pPr>
            <a:r>
              <a:rPr lang="es-CR" dirty="0"/>
              <a:t>La declaración de mercancías se da por aceptada, cuando se registra exitosamente en el sistema informático autorizado por el servicio aduanero (TICA). </a:t>
            </a:r>
            <a:r>
              <a:rPr lang="es-CR" b="1" dirty="0"/>
              <a:t>La aceptación no implica la aprobación de la información transmitida, pero sí permite que el interesado o su representante pueda solicitar a la aduana continuar con el proceso.</a:t>
            </a:r>
          </a:p>
          <a:p>
            <a:pPr algn="just"/>
            <a:endParaRPr lang="es-CR" dirty="0"/>
          </a:p>
          <a:p>
            <a:pPr marL="0" indent="0" algn="just">
              <a:buNone/>
            </a:pPr>
            <a:r>
              <a:rPr lang="es-CR" b="1" dirty="0"/>
              <a:t>-Durante el despacho:</a:t>
            </a:r>
          </a:p>
          <a:p>
            <a:pPr marL="0" indent="0" algn="just">
              <a:buNone/>
            </a:pPr>
            <a:r>
              <a:rPr lang="es-CR" dirty="0"/>
              <a:t>Una vez que se aplique el criterio de selectividad, si el resultado es verificación (inspección) inmediata, el administrador de aduanas designa a un técnico de operaciones aduaneras (funcionario encargado de realizar la inspección). El interesado o su representante es quien debe acondicionar las mercancías para su revisión. </a:t>
            </a:r>
            <a:r>
              <a:rPr lang="es-CR" b="1" dirty="0"/>
              <a:t>El plazo para que el funcionario de la aduana inicie y termine la inspección es de 48 horas</a:t>
            </a:r>
            <a:r>
              <a:rPr lang="es-CR" dirty="0"/>
              <a:t>. Sin embargo, si las características (tamaño, cantidad, etc.) o la naturaleza (tipo) de la mercancía lo justifica, el mismo se puede extender.</a:t>
            </a:r>
          </a:p>
          <a:p>
            <a:pPr algn="just"/>
            <a:endParaRPr lang="es-CR" b="1" dirty="0"/>
          </a:p>
          <a:p>
            <a:pPr marL="0" indent="0" algn="just">
              <a:buNone/>
            </a:pPr>
            <a:r>
              <a:rPr lang="es-CR" b="1" dirty="0"/>
              <a:t>-Posterior al despacho:</a:t>
            </a:r>
          </a:p>
          <a:p>
            <a:pPr marL="0" indent="0" algn="just">
              <a:buNone/>
            </a:pPr>
            <a:r>
              <a:rPr lang="es-CR" dirty="0"/>
              <a:t>La autoridad aduanera puede incluso, luego de liberadas las mercancías, verificar con el importador, la veracidad de lo declarado y el cumplimiento de la legislación aduanera y de comercio exterior en lo que corresponda. </a:t>
            </a:r>
            <a:r>
              <a:rPr lang="es-CR" b="1" dirty="0"/>
              <a:t>El plazo para realizar esta revisión es dentro de los 4 años, contados a partir del momento que se aceptó la declaración aduanera</a:t>
            </a:r>
            <a:r>
              <a:rPr lang="es-CR" dirty="0"/>
              <a:t>. El resultado de esta revisión puede ser el cobro de derechos e impuestos, dejados de cobrar en su momento, así como el cobro de intereses y recargos que procedan.</a:t>
            </a:r>
          </a:p>
          <a:p>
            <a:pPr algn="just"/>
            <a:endParaRPr lang="es-CR" dirty="0"/>
          </a:p>
        </p:txBody>
      </p:sp>
    </p:spTree>
    <p:extLst>
      <p:ext uri="{BB962C8B-B14F-4D97-AF65-F5344CB8AC3E}">
        <p14:creationId xmlns:p14="http://schemas.microsoft.com/office/powerpoint/2010/main" val="34165515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353DA0E7-3FDE-1E4E-BFF3-1B9DA4792E1C}"/>
              </a:ext>
            </a:extLst>
          </p:cNvPr>
          <p:cNvSpPr>
            <a:spLocks noGrp="1"/>
          </p:cNvSpPr>
          <p:nvPr>
            <p:ph type="pic" sz="quarter" idx="13"/>
          </p:nvPr>
        </p:nvSpPr>
        <p:spPr/>
        <p:txBody>
          <a:bodyPr/>
          <a:lstStyle/>
          <a:p>
            <a:endParaRPr lang="es-CR"/>
          </a:p>
        </p:txBody>
      </p:sp>
      <p:sp>
        <p:nvSpPr>
          <p:cNvPr id="3" name="Title 2">
            <a:extLst>
              <a:ext uri="{FF2B5EF4-FFF2-40B4-BE49-F238E27FC236}">
                <a16:creationId xmlns:a16="http://schemas.microsoft.com/office/drawing/2014/main" id="{26D682CC-C2BE-BB41-8A97-4103C56EE1BF}"/>
              </a:ext>
            </a:extLst>
          </p:cNvPr>
          <p:cNvSpPr>
            <a:spLocks noGrp="1"/>
          </p:cNvSpPr>
          <p:nvPr>
            <p:ph type="ctrTitle"/>
          </p:nvPr>
        </p:nvSpPr>
        <p:spPr>
          <a:xfrm>
            <a:off x="2294314" y="2427316"/>
            <a:ext cx="7535222" cy="1526374"/>
          </a:xfrm>
        </p:spPr>
        <p:txBody>
          <a:bodyPr/>
          <a:lstStyle/>
          <a:p>
            <a:pPr algn="ctr"/>
            <a:r>
              <a:rPr lang="es-CR" dirty="0"/>
              <a:t>Regímenes Aduaneros </a:t>
            </a:r>
          </a:p>
        </p:txBody>
      </p:sp>
    </p:spTree>
    <p:extLst>
      <p:ext uri="{BB962C8B-B14F-4D97-AF65-F5344CB8AC3E}">
        <p14:creationId xmlns:p14="http://schemas.microsoft.com/office/powerpoint/2010/main" val="23324949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005177"/>
          </a:xfrm>
        </p:spPr>
        <p:txBody>
          <a:bodyPr>
            <a:normAutofit/>
          </a:bodyPr>
          <a:lstStyle/>
          <a:p>
            <a:pPr algn="ctr"/>
            <a:r>
              <a:rPr lang="es-ES" sz="2400" dirty="0"/>
              <a:t>REGIMENES ADUANEROS </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685107" y="1089659"/>
            <a:ext cx="10705407" cy="4870566"/>
          </a:xfrm>
        </p:spPr>
        <p:txBody>
          <a:bodyPr>
            <a:normAutofit/>
          </a:bodyPr>
          <a:lstStyle/>
          <a:p>
            <a:pPr marL="0" indent="0">
              <a:buNone/>
            </a:pPr>
            <a:r>
              <a:rPr lang="es-CR" b="1" dirty="0"/>
              <a:t>Definitivos</a:t>
            </a:r>
          </a:p>
          <a:p>
            <a:endParaRPr lang="es-CR" b="1" dirty="0"/>
          </a:p>
          <a:p>
            <a:pPr marL="0" indent="0" algn="just">
              <a:buNone/>
            </a:pPr>
            <a:r>
              <a:rPr lang="es-CR" b="1" dirty="0"/>
              <a:t>Importación definitiva:</a:t>
            </a:r>
          </a:p>
          <a:p>
            <a:pPr algn="just"/>
            <a:endParaRPr lang="es-CR" b="1" dirty="0"/>
          </a:p>
          <a:p>
            <a:pPr marL="0" indent="0" algn="just">
              <a:buNone/>
            </a:pPr>
            <a:r>
              <a:rPr lang="es-CR" dirty="0"/>
              <a:t>Es el ingreso, previo cumplimiento de requisitos arancelarios (pago de derechos aduaneros e impuestos) y no arancelarios (permisos de importación por ejemplo), de mercancías procedentes del exterior, para su uso o consumo definitivo en el país.</a:t>
            </a:r>
          </a:p>
          <a:p>
            <a:pPr marL="0" indent="0" algn="just">
              <a:buNone/>
            </a:pPr>
            <a:endParaRPr lang="es-CR" b="1" dirty="0"/>
          </a:p>
        </p:txBody>
      </p:sp>
    </p:spTree>
    <p:extLst>
      <p:ext uri="{BB962C8B-B14F-4D97-AF65-F5344CB8AC3E}">
        <p14:creationId xmlns:p14="http://schemas.microsoft.com/office/powerpoint/2010/main" val="34648838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005177"/>
          </a:xfrm>
        </p:spPr>
        <p:txBody>
          <a:bodyPr>
            <a:normAutofit/>
          </a:bodyPr>
          <a:lstStyle/>
          <a:p>
            <a:pPr algn="ctr"/>
            <a:r>
              <a:rPr lang="es-ES" sz="2400" dirty="0"/>
              <a:t>REGIMENES ADUANEROS </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685107" y="1089659"/>
            <a:ext cx="10705407" cy="4870566"/>
          </a:xfrm>
        </p:spPr>
        <p:txBody>
          <a:bodyPr>
            <a:normAutofit fontScale="70000" lnSpcReduction="20000"/>
          </a:bodyPr>
          <a:lstStyle/>
          <a:p>
            <a:pPr marL="0" indent="0" algn="just">
              <a:buNone/>
            </a:pPr>
            <a:r>
              <a:rPr lang="es-CR" b="1" dirty="0"/>
              <a:t>Modalidades especiales de importación</a:t>
            </a:r>
          </a:p>
          <a:p>
            <a:pPr algn="just"/>
            <a:endParaRPr lang="es-CR" dirty="0"/>
          </a:p>
          <a:p>
            <a:pPr marL="0" indent="0" algn="just">
              <a:buNone/>
            </a:pPr>
            <a:r>
              <a:rPr lang="es-CR" dirty="0"/>
              <a:t>Son las otras circunstancias y condiciones que la autoridad aduanera considera para activar los procedimientos de importación.</a:t>
            </a:r>
          </a:p>
          <a:p>
            <a:pPr algn="just"/>
            <a:endParaRPr lang="es-CR" b="1" dirty="0"/>
          </a:p>
          <a:p>
            <a:pPr marL="0" indent="0" algn="just">
              <a:buNone/>
            </a:pPr>
            <a:r>
              <a:rPr lang="es-CR" b="1" dirty="0"/>
              <a:t>a) Envíos postales</a:t>
            </a:r>
          </a:p>
          <a:p>
            <a:pPr algn="just"/>
            <a:endParaRPr lang="es-CR" dirty="0"/>
          </a:p>
          <a:p>
            <a:pPr marL="0" indent="0" algn="just">
              <a:buNone/>
            </a:pPr>
            <a:r>
              <a:rPr lang="es-CR" b="1" dirty="0"/>
              <a:t>Es la correspondencia y paquetes postales</a:t>
            </a:r>
            <a:r>
              <a:rPr lang="es-CR" dirty="0"/>
              <a:t>, designados como tales, en el Convenio de la Unión Postal Universal y sus Actas y que se administra a través de Correos de Costa Rica.</a:t>
            </a:r>
          </a:p>
          <a:p>
            <a:pPr algn="just"/>
            <a:endParaRPr lang="es-CR" dirty="0"/>
          </a:p>
          <a:p>
            <a:pPr marL="0" indent="0" algn="just">
              <a:buNone/>
            </a:pPr>
            <a:r>
              <a:rPr lang="es-CR" dirty="0"/>
              <a:t>En estos casos, el importador debe acogerse a los mecanismos que señale la autoridad, para el internamiento de los bienes que ingresen bajo esta modalidad. </a:t>
            </a:r>
            <a:r>
              <a:rPr lang="es-CR" b="1" dirty="0"/>
              <a:t>Por ejemplo, en el caso de productos como alimentos o cosméticos, es posible que la aduana retenga la mercancía, porque es necesario que el importador vaya a solicitar una autorización en el Ministerio de Salud para poder continuar con el trámite de ingreso de estos productos al país.</a:t>
            </a:r>
          </a:p>
          <a:p>
            <a:pPr marL="0" indent="0" algn="just">
              <a:buNone/>
            </a:pPr>
            <a:endParaRPr lang="es-CR" b="1" dirty="0"/>
          </a:p>
        </p:txBody>
      </p:sp>
    </p:spTree>
    <p:extLst>
      <p:ext uri="{BB962C8B-B14F-4D97-AF65-F5344CB8AC3E}">
        <p14:creationId xmlns:p14="http://schemas.microsoft.com/office/powerpoint/2010/main" val="10566005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005177"/>
          </a:xfrm>
        </p:spPr>
        <p:txBody>
          <a:bodyPr>
            <a:normAutofit/>
          </a:bodyPr>
          <a:lstStyle/>
          <a:p>
            <a:pPr algn="ctr"/>
            <a:r>
              <a:rPr lang="es-ES" sz="2400" dirty="0"/>
              <a:t>REGIMENES ADUANEROS </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685107" y="1089659"/>
            <a:ext cx="10705407" cy="4870566"/>
          </a:xfrm>
        </p:spPr>
        <p:txBody>
          <a:bodyPr>
            <a:normAutofit fontScale="77500" lnSpcReduction="20000"/>
          </a:bodyPr>
          <a:lstStyle/>
          <a:p>
            <a:pPr marL="0" indent="0">
              <a:buNone/>
            </a:pPr>
            <a:r>
              <a:rPr lang="es-CR" b="1" dirty="0"/>
              <a:t>b) Mercancías ingresadas como envíos urgentes o bajo el sistema de entrega rápida o “</a:t>
            </a:r>
            <a:r>
              <a:rPr lang="es-CR" b="1" dirty="0" err="1"/>
              <a:t>courier</a:t>
            </a:r>
            <a:endParaRPr lang="es-CR" b="1" dirty="0"/>
          </a:p>
          <a:p>
            <a:pPr algn="just"/>
            <a:endParaRPr lang="es-CR" b="1" dirty="0"/>
          </a:p>
          <a:p>
            <a:pPr marL="0" indent="0" algn="just">
              <a:buNone/>
            </a:pPr>
            <a:r>
              <a:rPr lang="es-CR" b="1" dirty="0"/>
              <a:t>-Envíos urgentes:</a:t>
            </a:r>
          </a:p>
          <a:p>
            <a:pPr algn="just"/>
            <a:endParaRPr lang="es-CR" b="1" dirty="0"/>
          </a:p>
          <a:p>
            <a:pPr marL="0" indent="0" algn="just">
              <a:buNone/>
            </a:pPr>
            <a:r>
              <a:rPr lang="es-CR" dirty="0"/>
              <a:t>Son aquellos que responden a una necesidad justificada y previo cumplimiento de requisitos arancelarios (pagos de derechos aduaneros e impuestos) y no arancelarios (permisos de importación), </a:t>
            </a:r>
            <a:r>
              <a:rPr lang="es-CR" b="1" dirty="0"/>
              <a:t>deben de despacharse bajo un procedimiento especial y rápido</a:t>
            </a:r>
            <a:r>
              <a:rPr lang="es-CR" dirty="0"/>
              <a:t>. </a:t>
            </a:r>
          </a:p>
          <a:p>
            <a:pPr algn="just"/>
            <a:endParaRPr lang="es-CR" b="1" dirty="0"/>
          </a:p>
          <a:p>
            <a:pPr marL="0" indent="0" algn="just">
              <a:buNone/>
            </a:pPr>
            <a:r>
              <a:rPr lang="es-CR" b="1" dirty="0"/>
              <a:t>-Envíos bajo el sistema de entrega rápida o “</a:t>
            </a:r>
            <a:r>
              <a:rPr lang="es-CR" b="1" dirty="0" err="1"/>
              <a:t>courier</a:t>
            </a:r>
            <a:r>
              <a:rPr lang="es-CR" b="1" dirty="0"/>
              <a:t>”:</a:t>
            </a:r>
          </a:p>
          <a:p>
            <a:pPr algn="just"/>
            <a:endParaRPr lang="es-CR" dirty="0"/>
          </a:p>
          <a:p>
            <a:pPr marL="0" indent="0" algn="just">
              <a:buNone/>
            </a:pPr>
            <a:r>
              <a:rPr lang="es-CR" dirty="0"/>
              <a:t>Son aquellos que, </a:t>
            </a:r>
            <a:r>
              <a:rPr lang="es-CR" b="1" dirty="0"/>
              <a:t>transportados bajo el sistema de entrega rápida y de acuerdo a la clasificación establecida, deben despacharse de manera preferente</a:t>
            </a:r>
            <a:r>
              <a:rPr lang="es-CR" dirty="0"/>
              <a:t>, previo cumplimiento de requisitos arancelarios (pago de derechos aduaneros e impuestos) y no arancelarios (permisos de importación).</a:t>
            </a:r>
          </a:p>
          <a:p>
            <a:pPr marL="0" indent="0" algn="just">
              <a:buNone/>
            </a:pPr>
            <a:endParaRPr lang="es-CR" b="1" dirty="0"/>
          </a:p>
        </p:txBody>
      </p:sp>
    </p:spTree>
    <p:extLst>
      <p:ext uri="{BB962C8B-B14F-4D97-AF65-F5344CB8AC3E}">
        <p14:creationId xmlns:p14="http://schemas.microsoft.com/office/powerpoint/2010/main" val="18465079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353DA0E7-3FDE-1E4E-BFF3-1B9DA4792E1C}"/>
              </a:ext>
            </a:extLst>
          </p:cNvPr>
          <p:cNvSpPr>
            <a:spLocks noGrp="1"/>
          </p:cNvSpPr>
          <p:nvPr>
            <p:ph type="pic" sz="quarter" idx="13"/>
          </p:nvPr>
        </p:nvSpPr>
        <p:spPr/>
        <p:txBody>
          <a:bodyPr/>
          <a:lstStyle/>
          <a:p>
            <a:endParaRPr lang="es-CR"/>
          </a:p>
        </p:txBody>
      </p:sp>
      <p:sp>
        <p:nvSpPr>
          <p:cNvPr id="3" name="Title 2">
            <a:extLst>
              <a:ext uri="{FF2B5EF4-FFF2-40B4-BE49-F238E27FC236}">
                <a16:creationId xmlns:a16="http://schemas.microsoft.com/office/drawing/2014/main" id="{26D682CC-C2BE-BB41-8A97-4103C56EE1BF}"/>
              </a:ext>
            </a:extLst>
          </p:cNvPr>
          <p:cNvSpPr>
            <a:spLocks noGrp="1"/>
          </p:cNvSpPr>
          <p:nvPr>
            <p:ph type="ctrTitle"/>
          </p:nvPr>
        </p:nvSpPr>
        <p:spPr>
          <a:xfrm>
            <a:off x="2294314" y="2734887"/>
            <a:ext cx="7535222" cy="1526374"/>
          </a:xfrm>
        </p:spPr>
        <p:txBody>
          <a:bodyPr/>
          <a:lstStyle/>
          <a:p>
            <a:pPr algn="ctr"/>
            <a:r>
              <a:rPr lang="es-CR" dirty="0"/>
              <a:t>Regímenes Suspensivos </a:t>
            </a:r>
            <a:br>
              <a:rPr lang="es-CR" dirty="0"/>
            </a:br>
            <a:endParaRPr lang="es-CR" dirty="0"/>
          </a:p>
        </p:txBody>
      </p:sp>
    </p:spTree>
    <p:extLst>
      <p:ext uri="{BB962C8B-B14F-4D97-AF65-F5344CB8AC3E}">
        <p14:creationId xmlns:p14="http://schemas.microsoft.com/office/powerpoint/2010/main" val="15045794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005177"/>
          </a:xfrm>
        </p:spPr>
        <p:txBody>
          <a:bodyPr>
            <a:normAutofit/>
          </a:bodyPr>
          <a:lstStyle/>
          <a:p>
            <a:pPr algn="ctr"/>
            <a:r>
              <a:rPr lang="es-ES" sz="2400" dirty="0"/>
              <a:t>REGIMENES SUSPENSIVOS</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685107" y="1089659"/>
            <a:ext cx="10705407" cy="4870566"/>
          </a:xfrm>
        </p:spPr>
        <p:txBody>
          <a:bodyPr>
            <a:normAutofit fontScale="85000" lnSpcReduction="20000"/>
          </a:bodyPr>
          <a:lstStyle/>
          <a:p>
            <a:pPr marL="0" indent="0" algn="just">
              <a:buNone/>
            </a:pPr>
            <a:r>
              <a:rPr lang="es-CR" b="1" dirty="0"/>
              <a:t>Importación temporal con reexportación en el mismo estado</a:t>
            </a:r>
          </a:p>
          <a:p>
            <a:pPr algn="just"/>
            <a:endParaRPr lang="es-CR" b="1" dirty="0"/>
          </a:p>
          <a:p>
            <a:pPr marL="0" indent="0" algn="just">
              <a:buNone/>
            </a:pPr>
            <a:r>
              <a:rPr lang="es-CR" dirty="0"/>
              <a:t>Es el régimen que permite ingresar mercancías a Costa Rica, para un fin específico, </a:t>
            </a:r>
            <a:r>
              <a:rPr lang="es-CR" b="1" dirty="0"/>
              <a:t>(por ejemplo, una exhibición, una carrera de motocicletas, el vehículo de un turista), </a:t>
            </a:r>
            <a:r>
              <a:rPr lang="es-CR" dirty="0"/>
              <a:t>por un plazo autorizado por la aduana y donde el importador decide hacer su trámite.</a:t>
            </a:r>
          </a:p>
          <a:p>
            <a:pPr algn="just"/>
            <a:endParaRPr lang="es-CR" dirty="0"/>
          </a:p>
          <a:p>
            <a:pPr marL="0" indent="0" algn="just">
              <a:buNone/>
            </a:pPr>
            <a:r>
              <a:rPr lang="es-CR" dirty="0"/>
              <a:t>Durante el plazo que le haya autorizado la aduana, esta mercancía no está sujeta al pago de derechos aduaneros e impuestos a la importación. No obstante, puede requerirse una garantía por el monto de los derechos e impuestos aplicables.</a:t>
            </a:r>
          </a:p>
          <a:p>
            <a:pPr algn="just"/>
            <a:endParaRPr lang="es-CR" dirty="0"/>
          </a:p>
          <a:p>
            <a:pPr marL="0" indent="0" algn="just">
              <a:buNone/>
            </a:pPr>
            <a:r>
              <a:rPr lang="es-CR" dirty="0"/>
              <a:t>En Costa Rica, para las categorías de Turismo, transporte de mercancías, educativas, culturales, científicas y estatales, no se exige que se presente una garantía.</a:t>
            </a:r>
          </a:p>
          <a:p>
            <a:pPr marL="0" indent="0" algn="just">
              <a:buNone/>
            </a:pPr>
            <a:endParaRPr lang="es-CR" b="1" dirty="0"/>
          </a:p>
        </p:txBody>
      </p:sp>
    </p:spTree>
    <p:extLst>
      <p:ext uri="{BB962C8B-B14F-4D97-AF65-F5344CB8AC3E}">
        <p14:creationId xmlns:p14="http://schemas.microsoft.com/office/powerpoint/2010/main" val="33896770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005177"/>
          </a:xfrm>
        </p:spPr>
        <p:txBody>
          <a:bodyPr>
            <a:normAutofit/>
          </a:bodyPr>
          <a:lstStyle/>
          <a:p>
            <a:pPr algn="ctr"/>
            <a:r>
              <a:rPr lang="es-ES" sz="2400" dirty="0"/>
              <a:t>REGIMENES SUSPENSIVOS</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685107" y="1089659"/>
            <a:ext cx="10705407" cy="4870566"/>
          </a:xfrm>
        </p:spPr>
        <p:txBody>
          <a:bodyPr>
            <a:normAutofit fontScale="85000" lnSpcReduction="20000"/>
          </a:bodyPr>
          <a:lstStyle/>
          <a:p>
            <a:pPr marL="0" indent="0" algn="just">
              <a:buNone/>
            </a:pPr>
            <a:r>
              <a:rPr lang="es-CR" b="1" dirty="0"/>
              <a:t>Consideraciones para la utilización del régimen</a:t>
            </a:r>
          </a:p>
          <a:p>
            <a:pPr algn="just"/>
            <a:endParaRPr lang="es-CR" b="1" dirty="0"/>
          </a:p>
          <a:p>
            <a:pPr marL="0" indent="0" algn="just">
              <a:buNone/>
            </a:pPr>
            <a:r>
              <a:rPr lang="es-CR" dirty="0"/>
              <a:t>Para beneficiarse del régimen temporal, con reexportación en el mismo estado, el importador debe cumplir con las condiciones siguientes, so pena de tener que pagar inmediatamente los derechos aduaneros e impuestos:</a:t>
            </a:r>
          </a:p>
          <a:p>
            <a:pPr algn="just"/>
            <a:endParaRPr lang="es-CR" dirty="0"/>
          </a:p>
          <a:p>
            <a:pPr marL="0" indent="0" algn="just">
              <a:buNone/>
            </a:pPr>
            <a:r>
              <a:rPr lang="es-CR" dirty="0"/>
              <a:t>-reexportar los bienes antes del vencimiento del plazo;</a:t>
            </a:r>
          </a:p>
          <a:p>
            <a:pPr marL="0" indent="0" algn="just">
              <a:buNone/>
            </a:pPr>
            <a:r>
              <a:rPr lang="es-CR" dirty="0"/>
              <a:t>-no utilizar los bienes para un fin distinto al autorizado por la aduana;</a:t>
            </a:r>
          </a:p>
          <a:p>
            <a:pPr marL="0" indent="0" algn="just">
              <a:buNone/>
            </a:pPr>
            <a:r>
              <a:rPr lang="es-CR" dirty="0"/>
              <a:t>-no transformar los bienes importados. Los bienes no pueden venderse hasta su importación definitiva.</a:t>
            </a:r>
          </a:p>
          <a:p>
            <a:pPr algn="just"/>
            <a:endParaRPr lang="es-CR" dirty="0"/>
          </a:p>
          <a:p>
            <a:pPr marL="0" indent="0" algn="just">
              <a:buNone/>
            </a:pPr>
            <a:r>
              <a:rPr lang="es-CR" dirty="0"/>
              <a:t>El importador puede voluntariamente, antes del vencimiento del plazo, declarar su intención de importar definitivamente esas mercancías, en cuyo caso debe cancelar todos los derechos e impuestos que correspondan.</a:t>
            </a:r>
          </a:p>
          <a:p>
            <a:pPr marL="0" indent="0" algn="just">
              <a:buNone/>
            </a:pPr>
            <a:endParaRPr lang="es-CR" b="1" dirty="0"/>
          </a:p>
        </p:txBody>
      </p:sp>
    </p:spTree>
    <p:extLst>
      <p:ext uri="{BB962C8B-B14F-4D97-AF65-F5344CB8AC3E}">
        <p14:creationId xmlns:p14="http://schemas.microsoft.com/office/powerpoint/2010/main" val="27729718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005177"/>
          </a:xfrm>
        </p:spPr>
        <p:txBody>
          <a:bodyPr>
            <a:normAutofit/>
          </a:bodyPr>
          <a:lstStyle/>
          <a:p>
            <a:pPr algn="ctr"/>
            <a:r>
              <a:rPr lang="es-ES" sz="2400" dirty="0"/>
              <a:t>REGIMENES SUSPENSIVOS</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685107" y="1089659"/>
            <a:ext cx="10705407" cy="4870566"/>
          </a:xfrm>
        </p:spPr>
        <p:txBody>
          <a:bodyPr>
            <a:normAutofit lnSpcReduction="10000"/>
          </a:bodyPr>
          <a:lstStyle/>
          <a:p>
            <a:pPr marL="0" indent="0" algn="just">
              <a:buNone/>
            </a:pPr>
            <a:r>
              <a:rPr lang="es-CR" b="1" dirty="0"/>
              <a:t>Admisión temporal para el perfeccionamiento activo</a:t>
            </a:r>
          </a:p>
          <a:p>
            <a:pPr algn="just"/>
            <a:endParaRPr lang="es-CR" b="1" dirty="0"/>
          </a:p>
          <a:p>
            <a:pPr marL="0" indent="0" algn="just">
              <a:buNone/>
            </a:pPr>
            <a:r>
              <a:rPr lang="es-CR" dirty="0"/>
              <a:t>Es el régimen que permite </a:t>
            </a:r>
            <a:r>
              <a:rPr lang="es-CR" b="1" dirty="0"/>
              <a:t>ingresar mercancías al territorio aduanero, por un plazo previamente autorizado, para ser transformadas o reparadas y luego reexportadas</a:t>
            </a:r>
            <a:r>
              <a:rPr lang="es-CR" dirty="0"/>
              <a:t>, con </a:t>
            </a:r>
            <a:r>
              <a:rPr lang="es-CR" dirty="0">
                <a:solidFill>
                  <a:srgbClr val="FF0000"/>
                </a:solidFill>
              </a:rPr>
              <a:t>suspensión de derechos e impuestos a la importación.</a:t>
            </a:r>
          </a:p>
          <a:p>
            <a:pPr algn="just"/>
            <a:endParaRPr lang="es-CR" dirty="0"/>
          </a:p>
          <a:p>
            <a:pPr marL="0" indent="0" algn="just">
              <a:buNone/>
            </a:pPr>
            <a:r>
              <a:rPr lang="es-CR" dirty="0"/>
              <a:t>Cuando el importador quiera realizar una importación de maquinaria, equipo, materia prima u otro producto al régimen, tiene que solicitar una autorización de la aduana y utilizar un agente aduanero o un apoderado especial aduanero debidamente autorizado para realizar el proceso de importación.</a:t>
            </a:r>
          </a:p>
          <a:p>
            <a:pPr marL="0" indent="0" algn="just">
              <a:buNone/>
            </a:pPr>
            <a:endParaRPr lang="es-CR" b="1" dirty="0"/>
          </a:p>
        </p:txBody>
      </p:sp>
    </p:spTree>
    <p:extLst>
      <p:ext uri="{BB962C8B-B14F-4D97-AF65-F5344CB8AC3E}">
        <p14:creationId xmlns:p14="http://schemas.microsoft.com/office/powerpoint/2010/main" val="32608461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353DA0E7-3FDE-1E4E-BFF3-1B9DA4792E1C}"/>
              </a:ext>
            </a:extLst>
          </p:cNvPr>
          <p:cNvSpPr>
            <a:spLocks noGrp="1"/>
          </p:cNvSpPr>
          <p:nvPr>
            <p:ph type="pic" sz="quarter" idx="13"/>
          </p:nvPr>
        </p:nvSpPr>
        <p:spPr/>
        <p:txBody>
          <a:bodyPr/>
          <a:lstStyle/>
          <a:p>
            <a:endParaRPr lang="es-CR"/>
          </a:p>
        </p:txBody>
      </p:sp>
      <p:sp>
        <p:nvSpPr>
          <p:cNvPr id="3" name="Title 2">
            <a:extLst>
              <a:ext uri="{FF2B5EF4-FFF2-40B4-BE49-F238E27FC236}">
                <a16:creationId xmlns:a16="http://schemas.microsoft.com/office/drawing/2014/main" id="{26D682CC-C2BE-BB41-8A97-4103C56EE1BF}"/>
              </a:ext>
            </a:extLst>
          </p:cNvPr>
          <p:cNvSpPr>
            <a:spLocks noGrp="1"/>
          </p:cNvSpPr>
          <p:nvPr>
            <p:ph type="ctrTitle"/>
          </p:nvPr>
        </p:nvSpPr>
        <p:spPr>
          <a:xfrm>
            <a:off x="2294314" y="3281943"/>
            <a:ext cx="7535222" cy="1958636"/>
          </a:xfrm>
        </p:spPr>
        <p:txBody>
          <a:bodyPr>
            <a:normAutofit fontScale="90000"/>
          </a:bodyPr>
          <a:lstStyle/>
          <a:p>
            <a:pPr algn="ctr"/>
            <a:br>
              <a:rPr lang="es-CR" dirty="0"/>
            </a:br>
            <a:r>
              <a:rPr lang="es-CR" dirty="0"/>
              <a:t>Regímenes Especiales y Liberatorios </a:t>
            </a:r>
            <a:br>
              <a:rPr lang="es-CR" dirty="0"/>
            </a:br>
            <a:br>
              <a:rPr lang="es-CR" dirty="0"/>
            </a:br>
            <a:endParaRPr lang="es-CR" dirty="0"/>
          </a:p>
        </p:txBody>
      </p:sp>
    </p:spTree>
    <p:extLst>
      <p:ext uri="{BB962C8B-B14F-4D97-AF65-F5344CB8AC3E}">
        <p14:creationId xmlns:p14="http://schemas.microsoft.com/office/powerpoint/2010/main" val="986184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005177"/>
          </a:xfrm>
        </p:spPr>
        <p:txBody>
          <a:bodyPr>
            <a:normAutofit/>
          </a:bodyPr>
          <a:lstStyle/>
          <a:p>
            <a:pPr algn="ctr"/>
            <a:r>
              <a:rPr lang="es-ES" sz="2400" dirty="0"/>
              <a:t>FUNDAMENTO Y EJERCICIO DE LA POTESTAD ADUANERA </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854825" y="1322416"/>
            <a:ext cx="10515600" cy="4351338"/>
          </a:xfrm>
        </p:spPr>
        <p:txBody>
          <a:bodyPr>
            <a:normAutofit fontScale="85000" lnSpcReduction="20000"/>
          </a:bodyPr>
          <a:lstStyle/>
          <a:p>
            <a:pPr marL="0" indent="0">
              <a:buNone/>
            </a:pPr>
            <a:r>
              <a:rPr lang="es-ES" b="1" dirty="0"/>
              <a:t>Competencia funcional: </a:t>
            </a:r>
          </a:p>
          <a:p>
            <a:endParaRPr lang="es-ES" dirty="0"/>
          </a:p>
          <a:p>
            <a:pPr marL="0" indent="0" algn="just">
              <a:buNone/>
            </a:pPr>
            <a:r>
              <a:rPr lang="es-ES" dirty="0"/>
              <a:t>La autoridad aduanera ejerce una serie de </a:t>
            </a:r>
            <a:r>
              <a:rPr lang="es-ES" u="sng" dirty="0"/>
              <a:t>competencias</a:t>
            </a:r>
            <a:r>
              <a:rPr lang="es-ES" dirty="0"/>
              <a:t> sobre las cuales tiene una competencia exclusiva, por ejemplo, sobre la </a:t>
            </a:r>
            <a:r>
              <a:rPr lang="es-ES" u="sng" dirty="0" err="1"/>
              <a:t>recaudación</a:t>
            </a:r>
            <a:r>
              <a:rPr lang="es-ES" u="sng" dirty="0"/>
              <a:t> de los derechos arancelarios</a:t>
            </a:r>
            <a:r>
              <a:rPr lang="es-ES" dirty="0"/>
              <a:t> y sobre el </a:t>
            </a:r>
            <a:r>
              <a:rPr lang="es-ES" u="sng" dirty="0"/>
              <a:t>ingreso y salida de </a:t>
            </a:r>
            <a:r>
              <a:rPr lang="es-ES" u="sng" dirty="0" err="1"/>
              <a:t>mercancías</a:t>
            </a:r>
            <a:r>
              <a:rPr lang="es-ES" dirty="0"/>
              <a:t>, </a:t>
            </a:r>
            <a:r>
              <a:rPr lang="es-ES" dirty="0" err="1"/>
              <a:t>según</a:t>
            </a:r>
            <a:r>
              <a:rPr lang="es-ES" dirty="0"/>
              <a:t> se ha visto. </a:t>
            </a:r>
            <a:r>
              <a:rPr lang="es-ES" dirty="0">
                <a:solidFill>
                  <a:srgbClr val="FF0000"/>
                </a:solidFill>
              </a:rPr>
              <a:t>No obstante, su competencia se limita de muy diversas formas. </a:t>
            </a:r>
          </a:p>
          <a:p>
            <a:pPr algn="just"/>
            <a:endParaRPr lang="es-ES" dirty="0"/>
          </a:p>
          <a:p>
            <a:pPr marL="0" indent="0" algn="just">
              <a:buNone/>
            </a:pPr>
            <a:r>
              <a:rPr lang="es-ES" dirty="0"/>
              <a:t>Para </a:t>
            </a:r>
            <a:r>
              <a:rPr lang="es-ES" dirty="0" err="1"/>
              <a:t>señalar</a:t>
            </a:r>
            <a:r>
              <a:rPr lang="es-ES" dirty="0"/>
              <a:t> solo algunos casos, a manera de ejemplo: </a:t>
            </a:r>
          </a:p>
          <a:p>
            <a:pPr algn="just"/>
            <a:endParaRPr lang="es-ES" dirty="0"/>
          </a:p>
          <a:p>
            <a:pPr marL="0" indent="0" algn="just">
              <a:buNone/>
            </a:pPr>
            <a:r>
              <a:rPr lang="es-ES" dirty="0"/>
              <a:t>-en materia del </a:t>
            </a:r>
            <a:r>
              <a:rPr lang="es-ES" b="1" dirty="0" err="1"/>
              <a:t>régimen</a:t>
            </a:r>
            <a:r>
              <a:rPr lang="es-ES" b="1" dirty="0"/>
              <a:t> de zona franca, </a:t>
            </a:r>
            <a:r>
              <a:rPr lang="es-ES" dirty="0"/>
              <a:t>la autoridad aduanera ejerce control sobre el ingreso o salida de </a:t>
            </a:r>
            <a:r>
              <a:rPr lang="es-ES" dirty="0" err="1"/>
              <a:t>mercancías</a:t>
            </a:r>
            <a:r>
              <a:rPr lang="es-ES" dirty="0"/>
              <a:t> de estos </a:t>
            </a:r>
            <a:r>
              <a:rPr lang="es-ES" dirty="0" err="1"/>
              <a:t>regímenes</a:t>
            </a:r>
            <a:r>
              <a:rPr lang="es-ES" dirty="0"/>
              <a:t>. Sin embargo, </a:t>
            </a:r>
            <a:r>
              <a:rPr lang="es-ES" u="sng" dirty="0">
                <a:solidFill>
                  <a:srgbClr val="FF0000"/>
                </a:solidFill>
              </a:rPr>
              <a:t>es otra dependencia administrativa</a:t>
            </a:r>
            <a:r>
              <a:rPr lang="es-ES" dirty="0"/>
              <a:t>, el </a:t>
            </a:r>
            <a:r>
              <a:rPr lang="es-ES" dirty="0" err="1"/>
              <a:t>órgano</a:t>
            </a:r>
            <a:r>
              <a:rPr lang="es-ES" dirty="0"/>
              <a:t> administrador, quien autoriza el funcionamiento de las empresas y quien dispone su </a:t>
            </a:r>
            <a:r>
              <a:rPr lang="es-ES" dirty="0" err="1"/>
              <a:t>cancelación</a:t>
            </a:r>
            <a:r>
              <a:rPr lang="es-ES" dirty="0"/>
              <a:t>. </a:t>
            </a:r>
          </a:p>
          <a:p>
            <a:endParaRPr lang="es-ES" dirty="0"/>
          </a:p>
          <a:p>
            <a:endParaRPr lang="en-US" dirty="0"/>
          </a:p>
        </p:txBody>
      </p:sp>
    </p:spTree>
    <p:extLst>
      <p:ext uri="{BB962C8B-B14F-4D97-AF65-F5344CB8AC3E}">
        <p14:creationId xmlns:p14="http://schemas.microsoft.com/office/powerpoint/2010/main" val="2485862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005177"/>
          </a:xfrm>
        </p:spPr>
        <p:txBody>
          <a:bodyPr>
            <a:normAutofit/>
          </a:bodyPr>
          <a:lstStyle/>
          <a:p>
            <a:pPr algn="ctr"/>
            <a:r>
              <a:rPr lang="es-ES" sz="2400" dirty="0"/>
              <a:t>REGIMENES LIBERATORIO</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685107" y="1089659"/>
            <a:ext cx="10705407" cy="4870566"/>
          </a:xfrm>
        </p:spPr>
        <p:txBody>
          <a:bodyPr>
            <a:normAutofit fontScale="70000" lnSpcReduction="20000"/>
          </a:bodyPr>
          <a:lstStyle/>
          <a:p>
            <a:pPr marL="0" indent="0" algn="just">
              <a:buNone/>
            </a:pPr>
            <a:r>
              <a:rPr lang="es-CR" b="1" dirty="0"/>
              <a:t>Zona franca</a:t>
            </a:r>
          </a:p>
          <a:p>
            <a:pPr algn="just"/>
            <a:endParaRPr lang="es-CR" b="1" dirty="0"/>
          </a:p>
          <a:p>
            <a:pPr marL="0" indent="0" algn="just">
              <a:buNone/>
            </a:pPr>
            <a:r>
              <a:rPr lang="es-CR" dirty="0"/>
              <a:t>Las zonas francas son espacios o establecimientos (fábricas, locales, bodegas o parques industriales) consideradas por la autoridad “fuera” del territorio nacional, y que han sido autorizadas y registradas por el Ministerio de Economía de Costa Rica para manufacturar, transformar, maquilar, ensamblar o comercializar mercancías y luego enviarlas hacia el extranjero. Estas empresas pueden además dedicarse a la prestación y desarrollo de servicios.</a:t>
            </a:r>
          </a:p>
          <a:p>
            <a:pPr algn="just"/>
            <a:endParaRPr lang="es-CR" dirty="0"/>
          </a:p>
          <a:p>
            <a:pPr marL="0" indent="0" algn="just">
              <a:buNone/>
            </a:pPr>
            <a:r>
              <a:rPr lang="es-CR" dirty="0"/>
              <a:t>En todos los casos mencionados, las empresas pueden solicitar la venta de sus productos o servicios, a empresas o consumidores dentro de Costa Rica. Para esto, tienen que solicitar el permiso al Ministerio de Economía de Costa Rica y cancelar los derechos e impuestos aduaneros e internos que correspondan de acuerdo con el tipo de productos.</a:t>
            </a:r>
          </a:p>
          <a:p>
            <a:pPr marL="0" indent="0" algn="just">
              <a:buNone/>
            </a:pPr>
            <a:endParaRPr lang="es-CR" dirty="0"/>
          </a:p>
          <a:p>
            <a:pPr marL="0" indent="0" algn="just">
              <a:buNone/>
            </a:pPr>
            <a:r>
              <a:rPr lang="es-CR" dirty="0"/>
              <a:t>Las empresas se benefician cuando tienen sus operaciones en zona franca, entre otras razones, porque pueden ingresar todo lo necesario para realizar su producción, administración y operación, libre del pago de derechos aduaneros e impuestos, además de poder obtener beneficios fiscales diversos como adquirir insumos a empresas costarricenses, libres del impuesto general sobre las ventas.</a:t>
            </a:r>
          </a:p>
          <a:p>
            <a:pPr marL="0" indent="0" algn="just">
              <a:buNone/>
            </a:pPr>
            <a:endParaRPr lang="es-CR" b="1" dirty="0"/>
          </a:p>
        </p:txBody>
      </p:sp>
    </p:spTree>
    <p:extLst>
      <p:ext uri="{BB962C8B-B14F-4D97-AF65-F5344CB8AC3E}">
        <p14:creationId xmlns:p14="http://schemas.microsoft.com/office/powerpoint/2010/main" val="12733655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76894-9F84-3C46-8F58-80615DE29BDE}"/>
              </a:ext>
            </a:extLst>
          </p:cNvPr>
          <p:cNvSpPr>
            <a:spLocks noGrp="1"/>
          </p:cNvSpPr>
          <p:nvPr>
            <p:ph type="title"/>
          </p:nvPr>
        </p:nvSpPr>
        <p:spPr>
          <a:xfrm>
            <a:off x="831850" y="1920046"/>
            <a:ext cx="10515600" cy="1457768"/>
          </a:xfrm>
        </p:spPr>
        <p:txBody>
          <a:bodyPr>
            <a:normAutofit/>
          </a:bodyPr>
          <a:lstStyle/>
          <a:p>
            <a:r>
              <a:rPr lang="es-ES_tradnl" sz="3600" dirty="0"/>
              <a:t>Jorge Muñoz</a:t>
            </a:r>
          </a:p>
        </p:txBody>
      </p:sp>
      <p:sp>
        <p:nvSpPr>
          <p:cNvPr id="3" name="Text Placeholder 2">
            <a:extLst>
              <a:ext uri="{FF2B5EF4-FFF2-40B4-BE49-F238E27FC236}">
                <a16:creationId xmlns:a16="http://schemas.microsoft.com/office/drawing/2014/main" id="{83B26991-C936-054B-B2DF-664F103AA050}"/>
              </a:ext>
            </a:extLst>
          </p:cNvPr>
          <p:cNvSpPr>
            <a:spLocks noGrp="1"/>
          </p:cNvSpPr>
          <p:nvPr>
            <p:ph type="body" idx="1"/>
          </p:nvPr>
        </p:nvSpPr>
        <p:spPr/>
        <p:txBody>
          <a:bodyPr>
            <a:normAutofit fontScale="70000" lnSpcReduction="20000"/>
          </a:bodyPr>
          <a:lstStyle/>
          <a:p>
            <a:endParaRPr lang="es-ES_tradnl"/>
          </a:p>
        </p:txBody>
      </p:sp>
      <p:sp>
        <p:nvSpPr>
          <p:cNvPr id="4" name="Text Placeholder 3">
            <a:extLst>
              <a:ext uri="{FF2B5EF4-FFF2-40B4-BE49-F238E27FC236}">
                <a16:creationId xmlns:a16="http://schemas.microsoft.com/office/drawing/2014/main" id="{3C08483C-9096-F64F-9498-C44F57EDF8A6}"/>
              </a:ext>
            </a:extLst>
          </p:cNvPr>
          <p:cNvSpPr>
            <a:spLocks noGrp="1"/>
          </p:cNvSpPr>
          <p:nvPr>
            <p:ph type="body" idx="11"/>
          </p:nvPr>
        </p:nvSpPr>
        <p:spPr/>
        <p:txBody>
          <a:bodyPr/>
          <a:lstStyle/>
          <a:p>
            <a:endParaRPr lang="es-ES_tradnl"/>
          </a:p>
        </p:txBody>
      </p:sp>
      <p:sp>
        <p:nvSpPr>
          <p:cNvPr id="5" name="Text Placeholder 4">
            <a:extLst>
              <a:ext uri="{FF2B5EF4-FFF2-40B4-BE49-F238E27FC236}">
                <a16:creationId xmlns:a16="http://schemas.microsoft.com/office/drawing/2014/main" id="{CCF0E631-34AC-AB42-8E8A-04360F0CE503}"/>
              </a:ext>
            </a:extLst>
          </p:cNvPr>
          <p:cNvSpPr>
            <a:spLocks noGrp="1"/>
          </p:cNvSpPr>
          <p:nvPr>
            <p:ph type="body" sz="quarter" idx="12"/>
          </p:nvPr>
        </p:nvSpPr>
        <p:spPr/>
        <p:txBody>
          <a:bodyPr/>
          <a:lstStyle/>
          <a:p>
            <a:r>
              <a:rPr lang="es-ES_tradnl" dirty="0"/>
              <a:t>Correo: munoznj@gmail.com</a:t>
            </a:r>
          </a:p>
        </p:txBody>
      </p:sp>
    </p:spTree>
    <p:extLst>
      <p:ext uri="{BB962C8B-B14F-4D97-AF65-F5344CB8AC3E}">
        <p14:creationId xmlns:p14="http://schemas.microsoft.com/office/powerpoint/2010/main" val="815408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005177"/>
          </a:xfrm>
        </p:spPr>
        <p:txBody>
          <a:bodyPr>
            <a:normAutofit/>
          </a:bodyPr>
          <a:lstStyle/>
          <a:p>
            <a:pPr algn="ctr"/>
            <a:r>
              <a:rPr lang="es-ES" sz="2400" dirty="0"/>
              <a:t>FUNDAMENTO Y EJERCICIO DE LA POTESTAD ADUANERA </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854825" y="1322416"/>
            <a:ext cx="10515600" cy="4351338"/>
          </a:xfrm>
        </p:spPr>
        <p:txBody>
          <a:bodyPr>
            <a:normAutofit fontScale="92500" lnSpcReduction="20000"/>
          </a:bodyPr>
          <a:lstStyle/>
          <a:p>
            <a:pPr marL="0" indent="0" algn="just">
              <a:buNone/>
            </a:pPr>
            <a:r>
              <a:rPr lang="es-ES" dirty="0"/>
              <a:t>-en el caso de derechos contra </a:t>
            </a:r>
            <a:r>
              <a:rPr lang="es-ES" dirty="0" err="1"/>
              <a:t>prácticas</a:t>
            </a:r>
            <a:r>
              <a:rPr lang="es-ES" dirty="0"/>
              <a:t> de comercio desleal, </a:t>
            </a:r>
            <a:r>
              <a:rPr lang="es-ES" dirty="0" err="1"/>
              <a:t>órganos</a:t>
            </a:r>
            <a:r>
              <a:rPr lang="es-ES" dirty="0"/>
              <a:t> distintos a la aduana establecen su </a:t>
            </a:r>
            <a:r>
              <a:rPr lang="es-ES" dirty="0" err="1"/>
              <a:t>imposición</a:t>
            </a:r>
            <a:r>
              <a:rPr lang="es-ES" dirty="0"/>
              <a:t> y su </a:t>
            </a:r>
            <a:r>
              <a:rPr lang="es-ES" dirty="0" err="1"/>
              <a:t>cuantía</a:t>
            </a:r>
            <a:r>
              <a:rPr lang="es-ES" dirty="0"/>
              <a:t>, la aduana es la encargada de velar por su </a:t>
            </a:r>
            <a:r>
              <a:rPr lang="es-ES" dirty="0" err="1"/>
              <a:t>aplicación</a:t>
            </a:r>
            <a:r>
              <a:rPr lang="es-ES" dirty="0"/>
              <a:t>. </a:t>
            </a:r>
          </a:p>
          <a:p>
            <a:pPr algn="just"/>
            <a:endParaRPr lang="es-ES" dirty="0"/>
          </a:p>
          <a:p>
            <a:pPr marL="0" indent="0" algn="just">
              <a:buNone/>
            </a:pPr>
            <a:r>
              <a:rPr lang="es-ES" dirty="0"/>
              <a:t>-en todos los </a:t>
            </a:r>
            <a:r>
              <a:rPr lang="es-ES" b="1" dirty="0"/>
              <a:t>casos de restricciones o </a:t>
            </a:r>
            <a:r>
              <a:rPr lang="es-ES" b="1" dirty="0" err="1"/>
              <a:t>imposición</a:t>
            </a:r>
            <a:r>
              <a:rPr lang="es-ES" b="1" dirty="0"/>
              <a:t> de permisos de </a:t>
            </a:r>
            <a:r>
              <a:rPr lang="es-ES" b="1" dirty="0" err="1"/>
              <a:t>importación</a:t>
            </a:r>
            <a:r>
              <a:rPr lang="es-ES" dirty="0"/>
              <a:t>, </a:t>
            </a:r>
            <a:r>
              <a:rPr lang="es-ES" u="sng" dirty="0"/>
              <a:t>la aduana aplica las disposiciones</a:t>
            </a:r>
            <a:r>
              <a:rPr lang="es-ES" dirty="0"/>
              <a:t> pero </a:t>
            </a:r>
            <a:r>
              <a:rPr lang="es-ES" b="1" dirty="0">
                <a:solidFill>
                  <a:srgbClr val="FF0000"/>
                </a:solidFill>
              </a:rPr>
              <a:t>no tiene competencia para decidir sobre su establecimiento</a:t>
            </a:r>
            <a:r>
              <a:rPr lang="es-ES" dirty="0"/>
              <a:t>. </a:t>
            </a:r>
          </a:p>
          <a:p>
            <a:pPr algn="just"/>
            <a:endParaRPr lang="es-ES" dirty="0"/>
          </a:p>
          <a:p>
            <a:pPr marL="0" indent="0" algn="just">
              <a:buNone/>
            </a:pPr>
            <a:r>
              <a:rPr lang="es-ES" dirty="0"/>
              <a:t>-en los </a:t>
            </a:r>
            <a:r>
              <a:rPr lang="es-ES" b="1" dirty="0"/>
              <a:t>procedimientos de </a:t>
            </a:r>
            <a:r>
              <a:rPr lang="es-ES" b="1" dirty="0" err="1"/>
              <a:t>verificación</a:t>
            </a:r>
            <a:r>
              <a:rPr lang="es-ES" b="1" dirty="0"/>
              <a:t> del origen </a:t>
            </a:r>
            <a:r>
              <a:rPr lang="es-ES" dirty="0"/>
              <a:t>de las </a:t>
            </a:r>
            <a:r>
              <a:rPr lang="es-ES" dirty="0" err="1"/>
              <a:t>mercancías</a:t>
            </a:r>
            <a:r>
              <a:rPr lang="es-ES" dirty="0"/>
              <a:t> amparadas por los tratados de </a:t>
            </a:r>
            <a:r>
              <a:rPr lang="es-ES" dirty="0" err="1"/>
              <a:t>integración</a:t>
            </a:r>
            <a:r>
              <a:rPr lang="es-ES" dirty="0"/>
              <a:t> </a:t>
            </a:r>
            <a:r>
              <a:rPr lang="es-ES" dirty="0" err="1"/>
              <a:t>económica</a:t>
            </a:r>
            <a:r>
              <a:rPr lang="es-ES" dirty="0"/>
              <a:t> centroamericanos, la aduana tiene la facultad de solicitar el inicio de una </a:t>
            </a:r>
            <a:r>
              <a:rPr lang="es-ES" dirty="0" err="1"/>
              <a:t>investigación</a:t>
            </a:r>
            <a:r>
              <a:rPr lang="es-ES" dirty="0"/>
              <a:t>.</a:t>
            </a:r>
          </a:p>
          <a:p>
            <a:endParaRPr lang="es-ES" dirty="0"/>
          </a:p>
        </p:txBody>
      </p:sp>
    </p:spTree>
    <p:extLst>
      <p:ext uri="{BB962C8B-B14F-4D97-AF65-F5344CB8AC3E}">
        <p14:creationId xmlns:p14="http://schemas.microsoft.com/office/powerpoint/2010/main" val="3775266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005177"/>
          </a:xfrm>
        </p:spPr>
        <p:txBody>
          <a:bodyPr>
            <a:normAutofit/>
          </a:bodyPr>
          <a:lstStyle/>
          <a:p>
            <a:pPr algn="ctr"/>
            <a:r>
              <a:rPr lang="es-ES" sz="2400" dirty="0"/>
              <a:t>FUNDAMENTO Y EJERCICIO DE LA POTESTAD ADUANERA </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854825" y="1322416"/>
            <a:ext cx="10515600" cy="4351338"/>
          </a:xfrm>
        </p:spPr>
        <p:txBody>
          <a:bodyPr>
            <a:normAutofit lnSpcReduction="10000"/>
          </a:bodyPr>
          <a:lstStyle/>
          <a:p>
            <a:pPr marL="0" indent="0" algn="just">
              <a:buNone/>
            </a:pPr>
            <a:r>
              <a:rPr lang="es-CR" b="1" dirty="0"/>
              <a:t>a) Inicio del ejercicio de la potestad aduanera:</a:t>
            </a:r>
          </a:p>
          <a:p>
            <a:pPr algn="just"/>
            <a:endParaRPr lang="es-CR" b="1" dirty="0"/>
          </a:p>
          <a:p>
            <a:pPr marL="0" indent="0" algn="just">
              <a:buNone/>
            </a:pPr>
            <a:r>
              <a:rPr lang="es-CR" dirty="0"/>
              <a:t>Es claro que cuando las mercancías son ingresadas al territorio aduanero, desde ese momento están sujetas al cumplimiento y al ejercicio de la potestad aduanera, este hecho es claro y no amerita mayores observaciones. </a:t>
            </a:r>
            <a:r>
              <a:rPr lang="es-CR" b="1" dirty="0"/>
              <a:t>¿Ahora bien, cuándo surge la relación jurídica aduanera sin que estas mercancías hubieren ingresado efectivamente?</a:t>
            </a:r>
          </a:p>
          <a:p>
            <a:pPr algn="just"/>
            <a:endParaRPr lang="es-CR" b="1" dirty="0"/>
          </a:p>
          <a:p>
            <a:pPr marL="0" indent="0" algn="just">
              <a:buNone/>
            </a:pPr>
            <a:r>
              <a:rPr lang="es-CR" dirty="0"/>
              <a:t>Dos ejemplos claros: </a:t>
            </a:r>
            <a:r>
              <a:rPr lang="es-CR" b="1" dirty="0"/>
              <a:t> </a:t>
            </a:r>
          </a:p>
          <a:p>
            <a:endParaRPr lang="es-ES" dirty="0"/>
          </a:p>
        </p:txBody>
      </p:sp>
    </p:spTree>
    <p:extLst>
      <p:ext uri="{BB962C8B-B14F-4D97-AF65-F5344CB8AC3E}">
        <p14:creationId xmlns:p14="http://schemas.microsoft.com/office/powerpoint/2010/main" val="11917144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005177"/>
          </a:xfrm>
        </p:spPr>
        <p:txBody>
          <a:bodyPr>
            <a:normAutofit/>
          </a:bodyPr>
          <a:lstStyle/>
          <a:p>
            <a:pPr algn="ctr"/>
            <a:r>
              <a:rPr lang="es-ES" sz="2400" dirty="0"/>
              <a:t>FUNDAMENTO Y EJERCICIO DE LA POTESTAD ADUANERA </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854825" y="1322416"/>
            <a:ext cx="10515600" cy="4351338"/>
          </a:xfrm>
        </p:spPr>
        <p:txBody>
          <a:bodyPr>
            <a:normAutofit fontScale="85000" lnSpcReduction="20000"/>
          </a:bodyPr>
          <a:lstStyle/>
          <a:p>
            <a:pPr marL="457200" indent="-457200" algn="just">
              <a:buAutoNum type="arabicPeriod"/>
            </a:pPr>
            <a:r>
              <a:rPr lang="es-CR" b="1" dirty="0"/>
              <a:t>La declaración anticipada regulada en el artículo 112 de la LGA. Este supuesto aplica a los regímenes de importación y exportación definitivas. </a:t>
            </a:r>
          </a:p>
          <a:p>
            <a:pPr marL="457200" indent="-457200" algn="just">
              <a:buAutoNum type="arabicPeriod"/>
            </a:pPr>
            <a:endParaRPr lang="es-CR" dirty="0"/>
          </a:p>
          <a:p>
            <a:pPr marL="0" indent="0" algn="just">
              <a:buNone/>
            </a:pPr>
            <a:r>
              <a:rPr lang="es-CR" dirty="0"/>
              <a:t>Este artículo dispone lo siguiente: </a:t>
            </a:r>
          </a:p>
          <a:p>
            <a:pPr marL="457200" indent="-457200" algn="just"/>
            <a:endParaRPr lang="es-CR" dirty="0"/>
          </a:p>
          <a:p>
            <a:pPr marL="0" indent="0" algn="just">
              <a:buNone/>
            </a:pPr>
            <a:r>
              <a:rPr lang="es-CR" dirty="0"/>
              <a:t>“La declaración aduanera podrá presentarse aunque las mercancías no hayan arribado a puerto aduanero o no se haya iniciado el procedimiento de exportación, cuando el declarante posea los documentos aduaneros o la información que deban presentarse con la declaración aduanera o consignarse en esta. Deberán indicarse, adicionalmente, los datos que identifiquen la unidad de transporte, el transportistas y sus fecha aproximada de llegada. Aceptada la declaración anticipada se deberá cancelar el adeudo tributario.” </a:t>
            </a:r>
            <a:endParaRPr lang="es-CR" b="1" dirty="0"/>
          </a:p>
          <a:p>
            <a:endParaRPr lang="es-ES" dirty="0"/>
          </a:p>
        </p:txBody>
      </p:sp>
    </p:spTree>
    <p:extLst>
      <p:ext uri="{BB962C8B-B14F-4D97-AF65-F5344CB8AC3E}">
        <p14:creationId xmlns:p14="http://schemas.microsoft.com/office/powerpoint/2010/main" val="31338206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005177"/>
          </a:xfrm>
        </p:spPr>
        <p:txBody>
          <a:bodyPr>
            <a:normAutofit/>
          </a:bodyPr>
          <a:lstStyle/>
          <a:p>
            <a:pPr algn="ctr"/>
            <a:r>
              <a:rPr lang="es-ES" sz="2400" dirty="0"/>
              <a:t>FUNDAMENTO Y EJERCICIO DE LA POTESTAD ADUANERA </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854825" y="1322416"/>
            <a:ext cx="10515600" cy="4351338"/>
          </a:xfrm>
        </p:spPr>
        <p:txBody>
          <a:bodyPr>
            <a:normAutofit fontScale="85000" lnSpcReduction="20000"/>
          </a:bodyPr>
          <a:lstStyle/>
          <a:p>
            <a:pPr marL="0" indent="0" algn="just">
              <a:buNone/>
            </a:pPr>
            <a:r>
              <a:rPr lang="es-CR" b="1" dirty="0"/>
              <a:t>2. Declaración efectuada por el transportista aduanero al ingreso. </a:t>
            </a:r>
          </a:p>
          <a:p>
            <a:pPr algn="just"/>
            <a:endParaRPr lang="es-CR" dirty="0"/>
          </a:p>
          <a:p>
            <a:pPr marL="0" indent="0" algn="just">
              <a:buNone/>
            </a:pPr>
            <a:r>
              <a:rPr lang="es-CR" dirty="0"/>
              <a:t>De conformidad con el artículo 42 de la LGA, el transportista aduanero debe transmitir, por vía electrónica o por otros medio autorizado, antes del arribo de la unidad de transporte, los datos relativos a las mercancías transportadas. Esta información podrá sustituir el manifiesto de carga, para la recepción de las mercancías en las condiciones y los plazos que se establezcan por medio de reglamento.” </a:t>
            </a:r>
          </a:p>
          <a:p>
            <a:pPr algn="just"/>
            <a:endParaRPr lang="es-CR" dirty="0"/>
          </a:p>
          <a:p>
            <a:pPr marL="0" indent="0" algn="just">
              <a:buNone/>
            </a:pPr>
            <a:r>
              <a:rPr lang="es-CR" dirty="0"/>
              <a:t>En ambas hipótesis, si bien podría ocurrir que las mercancías ya hubieren ingresado a territorio aduanero, podría suceder lo contrario. Sin embargo, ambas declaraciones hacen nacer consecuencias jurídicas tanto para el declarante, en el primer caso, como para el transportista en el segundo. </a:t>
            </a:r>
            <a:endParaRPr lang="es-CR" b="1" dirty="0"/>
          </a:p>
          <a:p>
            <a:endParaRPr lang="es-ES" dirty="0"/>
          </a:p>
        </p:txBody>
      </p:sp>
    </p:spTree>
    <p:extLst>
      <p:ext uri="{BB962C8B-B14F-4D97-AF65-F5344CB8AC3E}">
        <p14:creationId xmlns:p14="http://schemas.microsoft.com/office/powerpoint/2010/main" val="1740450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780011" y="663"/>
            <a:ext cx="10515600" cy="1005177"/>
          </a:xfrm>
        </p:spPr>
        <p:txBody>
          <a:bodyPr>
            <a:normAutofit/>
          </a:bodyPr>
          <a:lstStyle/>
          <a:p>
            <a:pPr algn="ctr"/>
            <a:r>
              <a:rPr lang="es-ES" sz="2400" dirty="0"/>
              <a:t>FUNDAMENTO Y EJERCICIO DE LA POTESTAD ADUANERA </a:t>
            </a:r>
          </a:p>
        </p:txBody>
      </p:sp>
      <p:sp>
        <p:nvSpPr>
          <p:cNvPr id="3" name="Content Placeholder 2">
            <a:extLst>
              <a:ext uri="{FF2B5EF4-FFF2-40B4-BE49-F238E27FC236}">
                <a16:creationId xmlns:a16="http://schemas.microsoft.com/office/drawing/2014/main" id="{9B746624-408A-B04F-AC60-80EFDDBE81C6}"/>
              </a:ext>
            </a:extLst>
          </p:cNvPr>
          <p:cNvSpPr>
            <a:spLocks noGrp="1"/>
          </p:cNvSpPr>
          <p:nvPr>
            <p:ph sz="half" idx="1"/>
          </p:nvPr>
        </p:nvSpPr>
        <p:spPr>
          <a:xfrm>
            <a:off x="854825" y="1322416"/>
            <a:ext cx="10515600" cy="4351338"/>
          </a:xfrm>
        </p:spPr>
        <p:txBody>
          <a:bodyPr>
            <a:normAutofit/>
          </a:bodyPr>
          <a:lstStyle/>
          <a:p>
            <a:pPr marL="0" indent="0">
              <a:buNone/>
            </a:pPr>
            <a:r>
              <a:rPr lang="es-CR" b="1" dirty="0"/>
              <a:t>b) Finalización:</a:t>
            </a:r>
          </a:p>
          <a:p>
            <a:endParaRPr lang="es-CR" b="1" dirty="0"/>
          </a:p>
          <a:p>
            <a:pPr marL="0" indent="0" algn="just">
              <a:buNone/>
            </a:pPr>
            <a:r>
              <a:rPr lang="es-CR" dirty="0"/>
              <a:t>Igualmente, es claro que usualmente con la salida de las mercancías del territorio aduanero, finaliza la relación jurídica aduanera y con ella, la posibilidad del ejercicio de la potestad aduanera y de las funciones de la aduana. </a:t>
            </a:r>
          </a:p>
          <a:p>
            <a:endParaRPr lang="es-ES" dirty="0"/>
          </a:p>
        </p:txBody>
      </p:sp>
    </p:spTree>
    <p:extLst>
      <p:ext uri="{BB962C8B-B14F-4D97-AF65-F5344CB8AC3E}">
        <p14:creationId xmlns:p14="http://schemas.microsoft.com/office/powerpoint/2010/main" val="2614505802"/>
      </p:ext>
    </p:extLst>
  </p:cSld>
  <p:clrMapOvr>
    <a:masterClrMapping/>
  </p:clrMapOvr>
</p:sld>
</file>

<file path=ppt/theme/theme1.xml><?xml version="1.0" encoding="utf-8"?>
<a:theme xmlns:a="http://schemas.openxmlformats.org/drawingml/2006/main" name="Principal Verde">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131FF56C-BAF6-C942-A89A-7E300801CF1D}"/>
    </a:ext>
  </a:extLst>
</a:theme>
</file>

<file path=ppt/theme/theme2.xml><?xml version="1.0" encoding="utf-8"?>
<a:theme xmlns:a="http://schemas.openxmlformats.org/drawingml/2006/main" name="Principal Azul">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0321E463-9042-E049-8462-9D56BF9D53BA}"/>
    </a:ext>
  </a:extLst>
</a:theme>
</file>

<file path=ppt/theme/theme3.xml><?xml version="1.0" encoding="utf-8"?>
<a:theme xmlns:a="http://schemas.openxmlformats.org/drawingml/2006/main" name="Sección Anaranajada">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7F3C2A67-4D81-434B-8437-434C5A7CA9A5}"/>
    </a:ext>
  </a:extLst>
</a:theme>
</file>

<file path=ppt/theme/theme4.xml><?xml version="1.0" encoding="utf-8"?>
<a:theme xmlns:a="http://schemas.openxmlformats.org/drawingml/2006/main" name="Sección Morada">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27935772-539B-0F4E-AD6B-25A4EB94CA29}"/>
    </a:ext>
  </a:extLst>
</a:theme>
</file>

<file path=ppt/theme/theme5.xml><?xml version="1.0" encoding="utf-8"?>
<a:theme xmlns:a="http://schemas.openxmlformats.org/drawingml/2006/main" name="Sección Rojo Viv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03B892B2-1885-4C4A-AE08-7D7466B7CFC7}"/>
    </a:ext>
  </a:ext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Principal Verde</Template>
  <TotalTime>1492</TotalTime>
  <Words>3740</Words>
  <Application>Microsoft Macintosh PowerPoint</Application>
  <PresentationFormat>Panorámica</PresentationFormat>
  <Paragraphs>294</Paragraphs>
  <Slides>41</Slides>
  <Notes>0</Notes>
  <HiddenSlides>0</HiddenSlides>
  <MMClips>0</MMClips>
  <ScaleCrop>false</ScaleCrop>
  <HeadingPairs>
    <vt:vector size="6" baseType="variant">
      <vt:variant>
        <vt:lpstr>Fuentes usadas</vt:lpstr>
      </vt:variant>
      <vt:variant>
        <vt:i4>7</vt:i4>
      </vt:variant>
      <vt:variant>
        <vt:lpstr>Tema</vt:lpstr>
      </vt:variant>
      <vt:variant>
        <vt:i4>5</vt:i4>
      </vt:variant>
      <vt:variant>
        <vt:lpstr>Títulos de diapositiva</vt:lpstr>
      </vt:variant>
      <vt:variant>
        <vt:i4>41</vt:i4>
      </vt:variant>
    </vt:vector>
  </HeadingPairs>
  <TitlesOfParts>
    <vt:vector size="53" baseType="lpstr">
      <vt:lpstr>-webkit-standard</vt:lpstr>
      <vt:lpstr>Arial</vt:lpstr>
      <vt:lpstr>Barlow</vt:lpstr>
      <vt:lpstr>Barlow Medium</vt:lpstr>
      <vt:lpstr>Barlow SemiBold</vt:lpstr>
      <vt:lpstr>Calibri</vt:lpstr>
      <vt:lpstr>Perpetua</vt:lpstr>
      <vt:lpstr>Principal Verde</vt:lpstr>
      <vt:lpstr>Principal Azul</vt:lpstr>
      <vt:lpstr>Sección Anaranajada</vt:lpstr>
      <vt:lpstr>Sección Morada</vt:lpstr>
      <vt:lpstr>Sección Rojo Vivo</vt:lpstr>
      <vt:lpstr>              FACULTADES DE ADUANAS Y REGIMENES  ADUANEROS    II Sesión</vt:lpstr>
      <vt:lpstr>Facultades de la autoridad aduanera </vt:lpstr>
      <vt:lpstr>Facultades de la autoridad aduanera </vt:lpstr>
      <vt:lpstr>FUNDAMENTO Y EJERCICIO DE LA POTESTAD ADUANERA </vt:lpstr>
      <vt:lpstr>FUNDAMENTO Y EJERCICIO DE LA POTESTAD ADUANERA </vt:lpstr>
      <vt:lpstr>FUNDAMENTO Y EJERCICIO DE LA POTESTAD ADUANERA </vt:lpstr>
      <vt:lpstr>FUNDAMENTO Y EJERCICIO DE LA POTESTAD ADUANERA </vt:lpstr>
      <vt:lpstr>FUNDAMENTO Y EJERCICIO DE LA POTESTAD ADUANERA </vt:lpstr>
      <vt:lpstr>FUNDAMENTO Y EJERCICIO DE LA POTESTAD ADUANERA </vt:lpstr>
      <vt:lpstr>FUNDAMENTO Y EJERCICIO DE LA POTESTAD ADUANERA </vt:lpstr>
      <vt:lpstr>FUNDAMENTO Y EJERCICIO DE LA POTESTAD ADUANERA </vt:lpstr>
      <vt:lpstr>FUNDAMENTO Y EJERCICIO DE LA POTESTAD ADUANERA </vt:lpstr>
      <vt:lpstr>FUNDAMENTO Y EJERCICIO DE LA POTESTAD ADUANERA </vt:lpstr>
      <vt:lpstr>FUNDAMENTO Y EJERCICIO DE LA POTESTAD ADUANERA </vt:lpstr>
      <vt:lpstr>FUNDAMENTO Y EJERCICIO DE LA POTESTAD ADUANERA </vt:lpstr>
      <vt:lpstr>FUNDAMENTO Y EJERCICIO DE LA POTESTAD ADUANERA </vt:lpstr>
      <vt:lpstr>FUNDAMENTO Y EJERCICIO DE LA POTESTAD ADUANERA </vt:lpstr>
      <vt:lpstr>FUNDAMENTO Y EJERCICIO DE LA POTESTAD ADUANERA </vt:lpstr>
      <vt:lpstr>FUNDAMENTO Y EJERCICIO DE LA POTESTAD ADUANERA </vt:lpstr>
      <vt:lpstr>FUNDAMENTO Y EJERCICIO DE LA POTESTAD ADUANERA </vt:lpstr>
      <vt:lpstr>FUNDAMENTO Y EJERCICIO DE LA POTESTAD ADUANERA </vt:lpstr>
      <vt:lpstr>FUNDAMENTO Y EJERCICIO DE LA POTESTAD ADUANERA </vt:lpstr>
      <vt:lpstr>FUNDAMENTO Y EJERCICIO DE LA POTESTAD ADUANERA </vt:lpstr>
      <vt:lpstr>FUNDAMENTO Y EJERCICIO DE LA POTESTAD ADUANERA </vt:lpstr>
      <vt:lpstr>FUNDAMENTO Y EJERCICIO DE LA POTESTAD ADUANERA </vt:lpstr>
      <vt:lpstr>FUNDAMENTO Y EJERCICIO DE LA POTESTAD ADUANERA </vt:lpstr>
      <vt:lpstr>Despacho Aduanero Verificación</vt:lpstr>
      <vt:lpstr>FUNDAMENTO Y EJERCICIO DE LA POTESTAD ADUANERA </vt:lpstr>
      <vt:lpstr>FUNDAMENTO Y EJERCICIO DE LA POTESTAD ADUANERA </vt:lpstr>
      <vt:lpstr>FUNDAMENTO Y EJERCICIO DE LA POTESTAD ADUANERA </vt:lpstr>
      <vt:lpstr>Regímenes Aduaneros </vt:lpstr>
      <vt:lpstr>REGIMENES ADUANEROS </vt:lpstr>
      <vt:lpstr>REGIMENES ADUANEROS </vt:lpstr>
      <vt:lpstr>REGIMENES ADUANEROS </vt:lpstr>
      <vt:lpstr>Regímenes Suspensivos  </vt:lpstr>
      <vt:lpstr>REGIMENES SUSPENSIVOS</vt:lpstr>
      <vt:lpstr>REGIMENES SUSPENSIVOS</vt:lpstr>
      <vt:lpstr>REGIMENES SUSPENSIVOS</vt:lpstr>
      <vt:lpstr> Regímenes Especiales y Liberatorios   </vt:lpstr>
      <vt:lpstr>REGIMENES LIBERATORIO</vt:lpstr>
      <vt:lpstr>Jorge Muñoz</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 de presentaciones</dc:title>
  <dc:creator>Microsoft Office User</dc:creator>
  <cp:lastModifiedBy>Jorge Muñoz</cp:lastModifiedBy>
  <cp:revision>35</cp:revision>
  <cp:lastPrinted>2018-06-20T11:59:15Z</cp:lastPrinted>
  <dcterms:created xsi:type="dcterms:W3CDTF">2018-06-20T21:30:45Z</dcterms:created>
  <dcterms:modified xsi:type="dcterms:W3CDTF">2025-06-19T23:39:26Z</dcterms:modified>
</cp:coreProperties>
</file>