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sldIdLst>
    <p:sldId id="256" r:id="rId2"/>
    <p:sldId id="364" r:id="rId3"/>
    <p:sldId id="365" r:id="rId4"/>
    <p:sldId id="366" r:id="rId5"/>
    <p:sldId id="337" r:id="rId6"/>
    <p:sldId id="339" r:id="rId7"/>
    <p:sldId id="286" r:id="rId8"/>
    <p:sldId id="275" r:id="rId9"/>
    <p:sldId id="276" r:id="rId10"/>
    <p:sldId id="274" r:id="rId11"/>
    <p:sldId id="278" r:id="rId12"/>
    <p:sldId id="367" r:id="rId13"/>
    <p:sldId id="277" r:id="rId14"/>
    <p:sldId id="258" r:id="rId15"/>
    <p:sldId id="263" r:id="rId16"/>
    <p:sldId id="280" r:id="rId17"/>
    <p:sldId id="305" r:id="rId18"/>
    <p:sldId id="265" r:id="rId19"/>
    <p:sldId id="342" r:id="rId20"/>
    <p:sldId id="273" r:id="rId21"/>
    <p:sldId id="267" r:id="rId22"/>
    <p:sldId id="298" r:id="rId23"/>
    <p:sldId id="297" r:id="rId24"/>
    <p:sldId id="269" r:id="rId25"/>
    <p:sldId id="302" r:id="rId26"/>
    <p:sldId id="279" r:id="rId27"/>
    <p:sldId id="343" r:id="rId28"/>
    <p:sldId id="369" r:id="rId29"/>
    <p:sldId id="370" r:id="rId30"/>
    <p:sldId id="359" r:id="rId31"/>
    <p:sldId id="360" r:id="rId32"/>
    <p:sldId id="287" r:id="rId33"/>
    <p:sldId id="284" r:id="rId34"/>
    <p:sldId id="303" r:id="rId35"/>
    <p:sldId id="289" r:id="rId36"/>
    <p:sldId id="290" r:id="rId37"/>
    <p:sldId id="291" r:id="rId38"/>
    <p:sldId id="292" r:id="rId39"/>
    <p:sldId id="294" r:id="rId40"/>
    <p:sldId id="293" r:id="rId41"/>
    <p:sldId id="285" r:id="rId42"/>
    <p:sldId id="260" r:id="rId43"/>
    <p:sldId id="317" r:id="rId44"/>
    <p:sldId id="345" r:id="rId45"/>
    <p:sldId id="333" r:id="rId46"/>
    <p:sldId id="334" r:id="rId47"/>
    <p:sldId id="330" r:id="rId48"/>
    <p:sldId id="332" r:id="rId49"/>
    <p:sldId id="307" r:id="rId50"/>
    <p:sldId id="308" r:id="rId51"/>
    <p:sldId id="348" r:id="rId52"/>
    <p:sldId id="316" r:id="rId53"/>
    <p:sldId id="309" r:id="rId54"/>
    <p:sldId id="349" r:id="rId55"/>
    <p:sldId id="315" r:id="rId56"/>
    <p:sldId id="312" r:id="rId57"/>
    <p:sldId id="350" r:id="rId58"/>
    <p:sldId id="346" r:id="rId59"/>
    <p:sldId id="347" r:id="rId60"/>
    <p:sldId id="344" r:id="rId61"/>
    <p:sldId id="354" r:id="rId62"/>
    <p:sldId id="355" r:id="rId63"/>
    <p:sldId id="356" r:id="rId64"/>
    <p:sldId id="357" r:id="rId65"/>
    <p:sldId id="358" r:id="rId66"/>
    <p:sldId id="361" r:id="rId67"/>
    <p:sldId id="362" r:id="rId68"/>
    <p:sldId id="363" r:id="rId69"/>
    <p:sldId id="336" r:id="rId7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86579"/>
  </p:normalViewPr>
  <p:slideViewPr>
    <p:cSldViewPr snapToGrid="0" snapToObjects="1">
      <p:cViewPr varScale="1">
        <p:scale>
          <a:sx n="138" d="100"/>
          <a:sy n="138" d="100"/>
        </p:scale>
        <p:origin x="52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117" d="100"/>
          <a:sy n="117" d="100"/>
        </p:scale>
        <p:origin x="240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204A7-FEC4-47D7-B038-81E79563A42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E510E7D-63BE-47A3-83A7-C90866D4C910}">
      <dgm:prSet/>
      <dgm:spPr/>
      <dgm:t>
        <a:bodyPr/>
        <a:lstStyle/>
        <a:p>
          <a:r>
            <a:rPr lang="en-US"/>
            <a:t>Principio de legalidad (principio de tipicidad)</a:t>
          </a:r>
        </a:p>
      </dgm:t>
    </dgm:pt>
    <dgm:pt modelId="{A380EC88-FF33-44AE-B687-94ED69F5DD61}" type="parTrans" cxnId="{45E2B800-FD11-4830-9436-3CDA985C64A9}">
      <dgm:prSet/>
      <dgm:spPr/>
      <dgm:t>
        <a:bodyPr/>
        <a:lstStyle/>
        <a:p>
          <a:endParaRPr lang="en-US"/>
        </a:p>
      </dgm:t>
    </dgm:pt>
    <dgm:pt modelId="{C00B4CC5-DBEA-45E6-8EF2-5DFBC25C2CBE}" type="sibTrans" cxnId="{45E2B800-FD11-4830-9436-3CDA985C64A9}">
      <dgm:prSet/>
      <dgm:spPr/>
      <dgm:t>
        <a:bodyPr/>
        <a:lstStyle/>
        <a:p>
          <a:endParaRPr lang="en-US"/>
        </a:p>
      </dgm:t>
    </dgm:pt>
    <dgm:pt modelId="{7299758E-0ACD-43EC-9077-D33210DD5FC6}">
      <dgm:prSet/>
      <dgm:spPr/>
      <dgm:t>
        <a:bodyPr/>
        <a:lstStyle/>
        <a:p>
          <a:r>
            <a:rPr lang="en-US"/>
            <a:t>Presunción de inocencia</a:t>
          </a:r>
        </a:p>
      </dgm:t>
    </dgm:pt>
    <dgm:pt modelId="{445825D8-AF9A-47B3-A8C1-C6EDCB3518C6}" type="parTrans" cxnId="{03F8A8FD-82AA-4F91-9617-B3E6D7614913}">
      <dgm:prSet/>
      <dgm:spPr/>
      <dgm:t>
        <a:bodyPr/>
        <a:lstStyle/>
        <a:p>
          <a:endParaRPr lang="en-US"/>
        </a:p>
      </dgm:t>
    </dgm:pt>
    <dgm:pt modelId="{39969BD8-162C-4F55-8DB0-792A8BBD2A95}" type="sibTrans" cxnId="{03F8A8FD-82AA-4F91-9617-B3E6D7614913}">
      <dgm:prSet/>
      <dgm:spPr/>
      <dgm:t>
        <a:bodyPr/>
        <a:lstStyle/>
        <a:p>
          <a:endParaRPr lang="en-US"/>
        </a:p>
      </dgm:t>
    </dgm:pt>
    <dgm:pt modelId="{DBED1D9A-C279-483D-AECE-20C5C3D78CCB}">
      <dgm:prSet/>
      <dgm:spPr/>
      <dgm:t>
        <a:bodyPr/>
        <a:lstStyle/>
        <a:p>
          <a:r>
            <a:rPr lang="en-US"/>
            <a:t>Principio de culpabilidad (juicio de reproche)</a:t>
          </a:r>
        </a:p>
      </dgm:t>
    </dgm:pt>
    <dgm:pt modelId="{17BDFAE0-E465-4D2D-A08E-7CF136D1CE9E}" type="parTrans" cxnId="{88391DBD-E079-4DCE-A99C-EB9E47106D0C}">
      <dgm:prSet/>
      <dgm:spPr/>
      <dgm:t>
        <a:bodyPr/>
        <a:lstStyle/>
        <a:p>
          <a:endParaRPr lang="en-US"/>
        </a:p>
      </dgm:t>
    </dgm:pt>
    <dgm:pt modelId="{D4E245F8-F524-432F-AC38-7F6B4AD7F60A}" type="sibTrans" cxnId="{88391DBD-E079-4DCE-A99C-EB9E47106D0C}">
      <dgm:prSet/>
      <dgm:spPr/>
      <dgm:t>
        <a:bodyPr/>
        <a:lstStyle/>
        <a:p>
          <a:endParaRPr lang="en-US"/>
        </a:p>
      </dgm:t>
    </dgm:pt>
    <dgm:pt modelId="{31701393-EDBF-47EF-A5B6-0DF37B55F7E2}">
      <dgm:prSet/>
      <dgm:spPr/>
      <dgm:t>
        <a:bodyPr/>
        <a:lstStyle/>
        <a:p>
          <a:r>
            <a:rPr lang="en-US"/>
            <a:t>Principio de bien jurídico (lesión o amenaza)</a:t>
          </a:r>
        </a:p>
      </dgm:t>
    </dgm:pt>
    <dgm:pt modelId="{6728E51D-F4A0-425D-94CD-47382733DF43}" type="parTrans" cxnId="{B8A293BB-076C-404B-80E0-1400F73E4EC2}">
      <dgm:prSet/>
      <dgm:spPr/>
      <dgm:t>
        <a:bodyPr/>
        <a:lstStyle/>
        <a:p>
          <a:endParaRPr lang="en-US"/>
        </a:p>
      </dgm:t>
    </dgm:pt>
    <dgm:pt modelId="{CC94B854-452D-4B3A-8002-0912AD4DA44C}" type="sibTrans" cxnId="{B8A293BB-076C-404B-80E0-1400F73E4EC2}">
      <dgm:prSet/>
      <dgm:spPr/>
      <dgm:t>
        <a:bodyPr/>
        <a:lstStyle/>
        <a:p>
          <a:endParaRPr lang="en-US"/>
        </a:p>
      </dgm:t>
    </dgm:pt>
    <dgm:pt modelId="{C19E338B-34E4-405A-86D9-795858A41434}">
      <dgm:prSet/>
      <dgm:spPr/>
      <dgm:t>
        <a:bodyPr/>
        <a:lstStyle/>
        <a:p>
          <a:r>
            <a:rPr lang="en-US" i="1"/>
            <a:t>In dubio pro reo</a:t>
          </a:r>
          <a:endParaRPr lang="en-US"/>
        </a:p>
      </dgm:t>
    </dgm:pt>
    <dgm:pt modelId="{7F8FCF7A-6E83-464F-A84D-9EAC921EEEC4}" type="parTrans" cxnId="{146BCC99-37BE-4D60-99A5-A539D9E02F06}">
      <dgm:prSet/>
      <dgm:spPr/>
      <dgm:t>
        <a:bodyPr/>
        <a:lstStyle/>
        <a:p>
          <a:endParaRPr lang="en-US"/>
        </a:p>
      </dgm:t>
    </dgm:pt>
    <dgm:pt modelId="{C6DD2880-6B51-4F77-98F9-865B588FBB8A}" type="sibTrans" cxnId="{146BCC99-37BE-4D60-99A5-A539D9E02F06}">
      <dgm:prSet/>
      <dgm:spPr/>
      <dgm:t>
        <a:bodyPr/>
        <a:lstStyle/>
        <a:p>
          <a:endParaRPr lang="en-US"/>
        </a:p>
      </dgm:t>
    </dgm:pt>
    <dgm:pt modelId="{8CEEFF0C-3899-458C-8637-844184148E55}">
      <dgm:prSet/>
      <dgm:spPr/>
      <dgm:t>
        <a:bodyPr/>
        <a:lstStyle/>
        <a:p>
          <a:r>
            <a:rPr lang="en-US" dirty="0"/>
            <a:t>Principio de </a:t>
          </a:r>
          <a:r>
            <a:rPr lang="en-US" dirty="0" err="1"/>
            <a:t>irretroactividad</a:t>
          </a:r>
          <a:r>
            <a:rPr lang="en-US" dirty="0"/>
            <a:t> de la </a:t>
          </a:r>
          <a:r>
            <a:rPr lang="en-US" dirty="0" err="1"/>
            <a:t>norma</a:t>
          </a:r>
          <a:r>
            <a:rPr lang="en-US" dirty="0"/>
            <a:t> penal</a:t>
          </a:r>
        </a:p>
      </dgm:t>
    </dgm:pt>
    <dgm:pt modelId="{25867775-5F51-4571-B38C-C4033A2FD01A}" type="parTrans" cxnId="{BC0C3DDE-14FB-43A7-8564-89FE9FAA244C}">
      <dgm:prSet/>
      <dgm:spPr/>
      <dgm:t>
        <a:bodyPr/>
        <a:lstStyle/>
        <a:p>
          <a:endParaRPr lang="en-US"/>
        </a:p>
      </dgm:t>
    </dgm:pt>
    <dgm:pt modelId="{91FBF001-BDE5-4D3B-9F97-77396F4F2268}" type="sibTrans" cxnId="{BC0C3DDE-14FB-43A7-8564-89FE9FAA244C}">
      <dgm:prSet/>
      <dgm:spPr/>
      <dgm:t>
        <a:bodyPr/>
        <a:lstStyle/>
        <a:p>
          <a:endParaRPr lang="en-US"/>
        </a:p>
      </dgm:t>
    </dgm:pt>
    <dgm:pt modelId="{D86BFA78-9E91-42D9-8470-E8E3612160BA}">
      <dgm:prSet/>
      <dgm:spPr/>
      <dgm:t>
        <a:bodyPr/>
        <a:lstStyle/>
        <a:p>
          <a:r>
            <a:rPr lang="en-US"/>
            <a:t>Principio de aplicación de la norma más favorable (delitos e infracciones)</a:t>
          </a:r>
        </a:p>
      </dgm:t>
    </dgm:pt>
    <dgm:pt modelId="{556F3CF9-442A-4E27-8DBC-69C4D5987B43}" type="parTrans" cxnId="{20A88553-FBE3-4CFF-9B09-B7B7E61761E5}">
      <dgm:prSet/>
      <dgm:spPr/>
      <dgm:t>
        <a:bodyPr/>
        <a:lstStyle/>
        <a:p>
          <a:endParaRPr lang="en-US"/>
        </a:p>
      </dgm:t>
    </dgm:pt>
    <dgm:pt modelId="{E614756E-482E-48ED-84DF-377AC3736282}" type="sibTrans" cxnId="{20A88553-FBE3-4CFF-9B09-B7B7E61761E5}">
      <dgm:prSet/>
      <dgm:spPr/>
      <dgm:t>
        <a:bodyPr/>
        <a:lstStyle/>
        <a:p>
          <a:endParaRPr lang="en-US"/>
        </a:p>
      </dgm:t>
    </dgm:pt>
    <dgm:pt modelId="{78761FCE-1DFE-4BE2-B96C-F4F773067233}">
      <dgm:prSet/>
      <dgm:spPr/>
      <dgm:t>
        <a:bodyPr/>
        <a:lstStyle/>
        <a:p>
          <a:r>
            <a:rPr lang="en-US"/>
            <a:t>Carga de la prueba del Estado</a:t>
          </a:r>
        </a:p>
      </dgm:t>
    </dgm:pt>
    <dgm:pt modelId="{61B53C69-B361-424C-816E-623A19C4FAEC}" type="parTrans" cxnId="{AAC55D2D-24B2-4ABB-A67C-B7401EC981F4}">
      <dgm:prSet/>
      <dgm:spPr/>
      <dgm:t>
        <a:bodyPr/>
        <a:lstStyle/>
        <a:p>
          <a:endParaRPr lang="en-US"/>
        </a:p>
      </dgm:t>
    </dgm:pt>
    <dgm:pt modelId="{F4576749-BF53-4B76-B6DD-AC3F5E58F81C}" type="sibTrans" cxnId="{AAC55D2D-24B2-4ABB-A67C-B7401EC981F4}">
      <dgm:prSet/>
      <dgm:spPr/>
      <dgm:t>
        <a:bodyPr/>
        <a:lstStyle/>
        <a:p>
          <a:endParaRPr lang="en-US"/>
        </a:p>
      </dgm:t>
    </dgm:pt>
    <dgm:pt modelId="{D4D33C5D-F89A-2B4C-AA2C-1A6F2862B6BD}" type="pres">
      <dgm:prSet presAssocID="{C9E204A7-FEC4-47D7-B038-81E79563A420}" presName="diagram" presStyleCnt="0">
        <dgm:presLayoutVars>
          <dgm:dir/>
          <dgm:resizeHandles val="exact"/>
        </dgm:presLayoutVars>
      </dgm:prSet>
      <dgm:spPr/>
    </dgm:pt>
    <dgm:pt modelId="{520C0A44-C301-B14A-A518-D275C604C524}" type="pres">
      <dgm:prSet presAssocID="{BE510E7D-63BE-47A3-83A7-C90866D4C910}" presName="node" presStyleLbl="node1" presStyleIdx="0" presStyleCnt="8">
        <dgm:presLayoutVars>
          <dgm:bulletEnabled val="1"/>
        </dgm:presLayoutVars>
      </dgm:prSet>
      <dgm:spPr/>
    </dgm:pt>
    <dgm:pt modelId="{DD315AB0-CFA5-2A4C-BE65-6A50FC30C490}" type="pres">
      <dgm:prSet presAssocID="{C00B4CC5-DBEA-45E6-8EF2-5DFBC25C2CBE}" presName="sibTrans" presStyleCnt="0"/>
      <dgm:spPr/>
    </dgm:pt>
    <dgm:pt modelId="{552C87F8-750E-BE4C-A60D-12B850DF6C74}" type="pres">
      <dgm:prSet presAssocID="{7299758E-0ACD-43EC-9077-D33210DD5FC6}" presName="node" presStyleLbl="node1" presStyleIdx="1" presStyleCnt="8">
        <dgm:presLayoutVars>
          <dgm:bulletEnabled val="1"/>
        </dgm:presLayoutVars>
      </dgm:prSet>
      <dgm:spPr/>
    </dgm:pt>
    <dgm:pt modelId="{11A4F5C4-FC1D-3942-85CF-8A6728483EC6}" type="pres">
      <dgm:prSet presAssocID="{39969BD8-162C-4F55-8DB0-792A8BBD2A95}" presName="sibTrans" presStyleCnt="0"/>
      <dgm:spPr/>
    </dgm:pt>
    <dgm:pt modelId="{B5F89795-5C47-EA48-893A-2BE170638B52}" type="pres">
      <dgm:prSet presAssocID="{DBED1D9A-C279-483D-AECE-20C5C3D78CCB}" presName="node" presStyleLbl="node1" presStyleIdx="2" presStyleCnt="8">
        <dgm:presLayoutVars>
          <dgm:bulletEnabled val="1"/>
        </dgm:presLayoutVars>
      </dgm:prSet>
      <dgm:spPr/>
    </dgm:pt>
    <dgm:pt modelId="{D5BCE553-D1FC-034F-AA38-B8858D7180A8}" type="pres">
      <dgm:prSet presAssocID="{D4E245F8-F524-432F-AC38-7F6B4AD7F60A}" presName="sibTrans" presStyleCnt="0"/>
      <dgm:spPr/>
    </dgm:pt>
    <dgm:pt modelId="{A5B16302-3E28-F740-ADF8-312CF9D1564A}" type="pres">
      <dgm:prSet presAssocID="{31701393-EDBF-47EF-A5B6-0DF37B55F7E2}" presName="node" presStyleLbl="node1" presStyleIdx="3" presStyleCnt="8">
        <dgm:presLayoutVars>
          <dgm:bulletEnabled val="1"/>
        </dgm:presLayoutVars>
      </dgm:prSet>
      <dgm:spPr/>
    </dgm:pt>
    <dgm:pt modelId="{AFB4BEA3-CC08-E248-BFD0-9F6B52C05C2D}" type="pres">
      <dgm:prSet presAssocID="{CC94B854-452D-4B3A-8002-0912AD4DA44C}" presName="sibTrans" presStyleCnt="0"/>
      <dgm:spPr/>
    </dgm:pt>
    <dgm:pt modelId="{7FB30C20-3E3D-AC4E-AC70-E4D772B5EE99}" type="pres">
      <dgm:prSet presAssocID="{C19E338B-34E4-405A-86D9-795858A41434}" presName="node" presStyleLbl="node1" presStyleIdx="4" presStyleCnt="8">
        <dgm:presLayoutVars>
          <dgm:bulletEnabled val="1"/>
        </dgm:presLayoutVars>
      </dgm:prSet>
      <dgm:spPr/>
    </dgm:pt>
    <dgm:pt modelId="{C0624EC3-3EC4-E04F-AA5A-BBCE873225B4}" type="pres">
      <dgm:prSet presAssocID="{C6DD2880-6B51-4F77-98F9-865B588FBB8A}" presName="sibTrans" presStyleCnt="0"/>
      <dgm:spPr/>
    </dgm:pt>
    <dgm:pt modelId="{01B57A8E-D06F-8440-A2A0-23E008EFEA02}" type="pres">
      <dgm:prSet presAssocID="{8CEEFF0C-3899-458C-8637-844184148E55}" presName="node" presStyleLbl="node1" presStyleIdx="5" presStyleCnt="8">
        <dgm:presLayoutVars>
          <dgm:bulletEnabled val="1"/>
        </dgm:presLayoutVars>
      </dgm:prSet>
      <dgm:spPr/>
    </dgm:pt>
    <dgm:pt modelId="{36F0266A-F0D2-4D42-9546-085715A98360}" type="pres">
      <dgm:prSet presAssocID="{91FBF001-BDE5-4D3B-9F97-77396F4F2268}" presName="sibTrans" presStyleCnt="0"/>
      <dgm:spPr/>
    </dgm:pt>
    <dgm:pt modelId="{273424F0-803B-E14F-B8B9-219AA264AF5B}" type="pres">
      <dgm:prSet presAssocID="{D86BFA78-9E91-42D9-8470-E8E3612160BA}" presName="node" presStyleLbl="node1" presStyleIdx="6" presStyleCnt="8">
        <dgm:presLayoutVars>
          <dgm:bulletEnabled val="1"/>
        </dgm:presLayoutVars>
      </dgm:prSet>
      <dgm:spPr/>
    </dgm:pt>
    <dgm:pt modelId="{81FCE5B9-3B3D-D249-AF8B-FE05313CA801}" type="pres">
      <dgm:prSet presAssocID="{E614756E-482E-48ED-84DF-377AC3736282}" presName="sibTrans" presStyleCnt="0"/>
      <dgm:spPr/>
    </dgm:pt>
    <dgm:pt modelId="{715BDABC-E3A6-E045-80E9-BAD7D4054ACD}" type="pres">
      <dgm:prSet presAssocID="{78761FCE-1DFE-4BE2-B96C-F4F773067233}" presName="node" presStyleLbl="node1" presStyleIdx="7" presStyleCnt="8">
        <dgm:presLayoutVars>
          <dgm:bulletEnabled val="1"/>
        </dgm:presLayoutVars>
      </dgm:prSet>
      <dgm:spPr/>
    </dgm:pt>
  </dgm:ptLst>
  <dgm:cxnLst>
    <dgm:cxn modelId="{45E2B800-FD11-4830-9436-3CDA985C64A9}" srcId="{C9E204A7-FEC4-47D7-B038-81E79563A420}" destId="{BE510E7D-63BE-47A3-83A7-C90866D4C910}" srcOrd="0" destOrd="0" parTransId="{A380EC88-FF33-44AE-B687-94ED69F5DD61}" sibTransId="{C00B4CC5-DBEA-45E6-8EF2-5DFBC25C2CBE}"/>
    <dgm:cxn modelId="{ED84D30D-7937-3E47-83B9-78BA57CE7695}" type="presOf" srcId="{BE510E7D-63BE-47A3-83A7-C90866D4C910}" destId="{520C0A44-C301-B14A-A518-D275C604C524}" srcOrd="0" destOrd="0" presId="urn:microsoft.com/office/officeart/2005/8/layout/default"/>
    <dgm:cxn modelId="{8A18EA2C-F82D-D740-99B0-A29D2F614020}" type="presOf" srcId="{31701393-EDBF-47EF-A5B6-0DF37B55F7E2}" destId="{A5B16302-3E28-F740-ADF8-312CF9D1564A}" srcOrd="0" destOrd="0" presId="urn:microsoft.com/office/officeart/2005/8/layout/default"/>
    <dgm:cxn modelId="{AAC55D2D-24B2-4ABB-A67C-B7401EC981F4}" srcId="{C9E204A7-FEC4-47D7-B038-81E79563A420}" destId="{78761FCE-1DFE-4BE2-B96C-F4F773067233}" srcOrd="7" destOrd="0" parTransId="{61B53C69-B361-424C-816E-623A19C4FAEC}" sibTransId="{F4576749-BF53-4B76-B6DD-AC3F5E58F81C}"/>
    <dgm:cxn modelId="{9A13B535-147D-BA49-B24F-D847AF691AAB}" type="presOf" srcId="{7299758E-0ACD-43EC-9077-D33210DD5FC6}" destId="{552C87F8-750E-BE4C-A60D-12B850DF6C74}" srcOrd="0" destOrd="0" presId="urn:microsoft.com/office/officeart/2005/8/layout/default"/>
    <dgm:cxn modelId="{20A88553-FBE3-4CFF-9B09-B7B7E61761E5}" srcId="{C9E204A7-FEC4-47D7-B038-81E79563A420}" destId="{D86BFA78-9E91-42D9-8470-E8E3612160BA}" srcOrd="6" destOrd="0" parTransId="{556F3CF9-442A-4E27-8DBC-69C4D5987B43}" sibTransId="{E614756E-482E-48ED-84DF-377AC3736282}"/>
    <dgm:cxn modelId="{66E7D665-9CD9-6C46-8AD6-B63F2EAC4F1D}" type="presOf" srcId="{C19E338B-34E4-405A-86D9-795858A41434}" destId="{7FB30C20-3E3D-AC4E-AC70-E4D772B5EE99}" srcOrd="0" destOrd="0" presId="urn:microsoft.com/office/officeart/2005/8/layout/default"/>
    <dgm:cxn modelId="{585A038B-1656-C84F-B4D1-D81FBD033361}" type="presOf" srcId="{C9E204A7-FEC4-47D7-B038-81E79563A420}" destId="{D4D33C5D-F89A-2B4C-AA2C-1A6F2862B6BD}" srcOrd="0" destOrd="0" presId="urn:microsoft.com/office/officeart/2005/8/layout/default"/>
    <dgm:cxn modelId="{146BCC99-37BE-4D60-99A5-A539D9E02F06}" srcId="{C9E204A7-FEC4-47D7-B038-81E79563A420}" destId="{C19E338B-34E4-405A-86D9-795858A41434}" srcOrd="4" destOrd="0" parTransId="{7F8FCF7A-6E83-464F-A84D-9EAC921EEEC4}" sibTransId="{C6DD2880-6B51-4F77-98F9-865B588FBB8A}"/>
    <dgm:cxn modelId="{B8A293BB-076C-404B-80E0-1400F73E4EC2}" srcId="{C9E204A7-FEC4-47D7-B038-81E79563A420}" destId="{31701393-EDBF-47EF-A5B6-0DF37B55F7E2}" srcOrd="3" destOrd="0" parTransId="{6728E51D-F4A0-425D-94CD-47382733DF43}" sibTransId="{CC94B854-452D-4B3A-8002-0912AD4DA44C}"/>
    <dgm:cxn modelId="{7E31D7BC-E2F0-1142-82A4-B8DB5CD91062}" type="presOf" srcId="{8CEEFF0C-3899-458C-8637-844184148E55}" destId="{01B57A8E-D06F-8440-A2A0-23E008EFEA02}" srcOrd="0" destOrd="0" presId="urn:microsoft.com/office/officeart/2005/8/layout/default"/>
    <dgm:cxn modelId="{88391DBD-E079-4DCE-A99C-EB9E47106D0C}" srcId="{C9E204A7-FEC4-47D7-B038-81E79563A420}" destId="{DBED1D9A-C279-483D-AECE-20C5C3D78CCB}" srcOrd="2" destOrd="0" parTransId="{17BDFAE0-E465-4D2D-A08E-7CF136D1CE9E}" sibTransId="{D4E245F8-F524-432F-AC38-7F6B4AD7F60A}"/>
    <dgm:cxn modelId="{B45EA5C1-14B7-1047-BB36-FF7A1D7C4992}" type="presOf" srcId="{D86BFA78-9E91-42D9-8470-E8E3612160BA}" destId="{273424F0-803B-E14F-B8B9-219AA264AF5B}" srcOrd="0" destOrd="0" presId="urn:microsoft.com/office/officeart/2005/8/layout/default"/>
    <dgm:cxn modelId="{D181DAC3-871C-B34D-9249-44C0EA1AC064}" type="presOf" srcId="{DBED1D9A-C279-483D-AECE-20C5C3D78CCB}" destId="{B5F89795-5C47-EA48-893A-2BE170638B52}" srcOrd="0" destOrd="0" presId="urn:microsoft.com/office/officeart/2005/8/layout/default"/>
    <dgm:cxn modelId="{BC0C3DDE-14FB-43A7-8564-89FE9FAA244C}" srcId="{C9E204A7-FEC4-47D7-B038-81E79563A420}" destId="{8CEEFF0C-3899-458C-8637-844184148E55}" srcOrd="5" destOrd="0" parTransId="{25867775-5F51-4571-B38C-C4033A2FD01A}" sibTransId="{91FBF001-BDE5-4D3B-9F97-77396F4F2268}"/>
    <dgm:cxn modelId="{7F612AE7-8539-2648-8588-F84D8BEFD730}" type="presOf" srcId="{78761FCE-1DFE-4BE2-B96C-F4F773067233}" destId="{715BDABC-E3A6-E045-80E9-BAD7D4054ACD}" srcOrd="0" destOrd="0" presId="urn:microsoft.com/office/officeart/2005/8/layout/default"/>
    <dgm:cxn modelId="{03F8A8FD-82AA-4F91-9617-B3E6D7614913}" srcId="{C9E204A7-FEC4-47D7-B038-81E79563A420}" destId="{7299758E-0ACD-43EC-9077-D33210DD5FC6}" srcOrd="1" destOrd="0" parTransId="{445825D8-AF9A-47B3-A8C1-C6EDCB3518C6}" sibTransId="{39969BD8-162C-4F55-8DB0-792A8BBD2A95}"/>
    <dgm:cxn modelId="{F320CEDB-DF9D-7945-9D87-164CD164F0EC}" type="presParOf" srcId="{D4D33C5D-F89A-2B4C-AA2C-1A6F2862B6BD}" destId="{520C0A44-C301-B14A-A518-D275C604C524}" srcOrd="0" destOrd="0" presId="urn:microsoft.com/office/officeart/2005/8/layout/default"/>
    <dgm:cxn modelId="{964CB1E8-59FC-2943-B17C-3D0FCCA1F205}" type="presParOf" srcId="{D4D33C5D-F89A-2B4C-AA2C-1A6F2862B6BD}" destId="{DD315AB0-CFA5-2A4C-BE65-6A50FC30C490}" srcOrd="1" destOrd="0" presId="urn:microsoft.com/office/officeart/2005/8/layout/default"/>
    <dgm:cxn modelId="{FD042077-9D23-E642-A3D3-29EBFDE4E8F6}" type="presParOf" srcId="{D4D33C5D-F89A-2B4C-AA2C-1A6F2862B6BD}" destId="{552C87F8-750E-BE4C-A60D-12B850DF6C74}" srcOrd="2" destOrd="0" presId="urn:microsoft.com/office/officeart/2005/8/layout/default"/>
    <dgm:cxn modelId="{C52F665B-AF76-984B-A742-AD10E21F2CF4}" type="presParOf" srcId="{D4D33C5D-F89A-2B4C-AA2C-1A6F2862B6BD}" destId="{11A4F5C4-FC1D-3942-85CF-8A6728483EC6}" srcOrd="3" destOrd="0" presId="urn:microsoft.com/office/officeart/2005/8/layout/default"/>
    <dgm:cxn modelId="{2F775D9F-4B84-C64B-B488-16AF88417D24}" type="presParOf" srcId="{D4D33C5D-F89A-2B4C-AA2C-1A6F2862B6BD}" destId="{B5F89795-5C47-EA48-893A-2BE170638B52}" srcOrd="4" destOrd="0" presId="urn:microsoft.com/office/officeart/2005/8/layout/default"/>
    <dgm:cxn modelId="{40C04B5F-BF11-F941-85F4-EAD6D8CA14F1}" type="presParOf" srcId="{D4D33C5D-F89A-2B4C-AA2C-1A6F2862B6BD}" destId="{D5BCE553-D1FC-034F-AA38-B8858D7180A8}" srcOrd="5" destOrd="0" presId="urn:microsoft.com/office/officeart/2005/8/layout/default"/>
    <dgm:cxn modelId="{5257C34B-F442-614A-BDC8-250A942313C3}" type="presParOf" srcId="{D4D33C5D-F89A-2B4C-AA2C-1A6F2862B6BD}" destId="{A5B16302-3E28-F740-ADF8-312CF9D1564A}" srcOrd="6" destOrd="0" presId="urn:microsoft.com/office/officeart/2005/8/layout/default"/>
    <dgm:cxn modelId="{2BB77273-55A7-4641-995A-1C610E2B8655}" type="presParOf" srcId="{D4D33C5D-F89A-2B4C-AA2C-1A6F2862B6BD}" destId="{AFB4BEA3-CC08-E248-BFD0-9F6B52C05C2D}" srcOrd="7" destOrd="0" presId="urn:microsoft.com/office/officeart/2005/8/layout/default"/>
    <dgm:cxn modelId="{CA007619-D068-634C-8F7C-B02A2FE82F82}" type="presParOf" srcId="{D4D33C5D-F89A-2B4C-AA2C-1A6F2862B6BD}" destId="{7FB30C20-3E3D-AC4E-AC70-E4D772B5EE99}" srcOrd="8" destOrd="0" presId="urn:microsoft.com/office/officeart/2005/8/layout/default"/>
    <dgm:cxn modelId="{A7C7E4F4-2221-9C4D-A2CF-6BA345B1D02C}" type="presParOf" srcId="{D4D33C5D-F89A-2B4C-AA2C-1A6F2862B6BD}" destId="{C0624EC3-3EC4-E04F-AA5A-BBCE873225B4}" srcOrd="9" destOrd="0" presId="urn:microsoft.com/office/officeart/2005/8/layout/default"/>
    <dgm:cxn modelId="{2C0447D9-94B7-684B-B7B0-DFE7F9F6C234}" type="presParOf" srcId="{D4D33C5D-F89A-2B4C-AA2C-1A6F2862B6BD}" destId="{01B57A8E-D06F-8440-A2A0-23E008EFEA02}" srcOrd="10" destOrd="0" presId="urn:microsoft.com/office/officeart/2005/8/layout/default"/>
    <dgm:cxn modelId="{4229BB1F-8903-CC42-A981-B0681A336BCF}" type="presParOf" srcId="{D4D33C5D-F89A-2B4C-AA2C-1A6F2862B6BD}" destId="{36F0266A-F0D2-4D42-9546-085715A98360}" srcOrd="11" destOrd="0" presId="urn:microsoft.com/office/officeart/2005/8/layout/default"/>
    <dgm:cxn modelId="{67702CD7-EF5A-BA4F-831B-57F1224FEFB7}" type="presParOf" srcId="{D4D33C5D-F89A-2B4C-AA2C-1A6F2862B6BD}" destId="{273424F0-803B-E14F-B8B9-219AA264AF5B}" srcOrd="12" destOrd="0" presId="urn:microsoft.com/office/officeart/2005/8/layout/default"/>
    <dgm:cxn modelId="{22C8C80E-6360-9846-83D2-A7C6AE4F4784}" type="presParOf" srcId="{D4D33C5D-F89A-2B4C-AA2C-1A6F2862B6BD}" destId="{81FCE5B9-3B3D-D249-AF8B-FE05313CA801}" srcOrd="13" destOrd="0" presId="urn:microsoft.com/office/officeart/2005/8/layout/default"/>
    <dgm:cxn modelId="{6CDBA768-4471-654A-BBC6-C8025E4D3940}" type="presParOf" srcId="{D4D33C5D-F89A-2B4C-AA2C-1A6F2862B6BD}" destId="{715BDABC-E3A6-E045-80E9-BAD7D4054ACD}"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004D4-C2E1-467B-9E2A-F4B68C74A17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B45ADD18-54E0-4232-8E97-639B0520D715}">
      <dgm:prSet/>
      <dgm:spPr/>
      <dgm:t>
        <a:bodyPr/>
        <a:lstStyle/>
        <a:p>
          <a:r>
            <a:rPr lang="es-ES" b="1"/>
            <a:t>Situación:</a:t>
          </a:r>
          <a:endParaRPr lang="en-US"/>
        </a:p>
      </dgm:t>
    </dgm:pt>
    <dgm:pt modelId="{41843BF9-0576-417F-9E83-AB9C19A8796C}" type="parTrans" cxnId="{751BC406-D1F8-4294-AF87-3E9A567158FE}">
      <dgm:prSet/>
      <dgm:spPr/>
      <dgm:t>
        <a:bodyPr/>
        <a:lstStyle/>
        <a:p>
          <a:endParaRPr lang="en-US"/>
        </a:p>
      </dgm:t>
    </dgm:pt>
    <dgm:pt modelId="{2D690566-D6AB-4E61-8427-2EFBA4DE8F41}" type="sibTrans" cxnId="{751BC406-D1F8-4294-AF87-3E9A567158FE}">
      <dgm:prSet/>
      <dgm:spPr/>
      <dgm:t>
        <a:bodyPr/>
        <a:lstStyle/>
        <a:p>
          <a:endParaRPr lang="en-US"/>
        </a:p>
      </dgm:t>
    </dgm:pt>
    <dgm:pt modelId="{9B5FE808-AAD4-419D-B7FC-B4BC0B2FDF2D}">
      <dgm:prSet/>
      <dgm:spPr/>
      <dgm:t>
        <a:bodyPr/>
        <a:lstStyle/>
        <a:p>
          <a:r>
            <a:rPr lang="es-ES" dirty="0"/>
            <a:t>Conductas tipificadas en esta ley configuran también un delito o 	una 	contravención establecidos en la legislación tributaria.</a:t>
          </a:r>
          <a:endParaRPr lang="en-US" dirty="0"/>
        </a:p>
      </dgm:t>
    </dgm:pt>
    <dgm:pt modelId="{2A304E1E-A71C-4D9F-83A8-604AB95F3FA4}" type="parTrans" cxnId="{25F795E1-6037-43F5-A79C-360FB0288CE3}">
      <dgm:prSet/>
      <dgm:spPr/>
      <dgm:t>
        <a:bodyPr/>
        <a:lstStyle/>
        <a:p>
          <a:endParaRPr lang="en-US"/>
        </a:p>
      </dgm:t>
    </dgm:pt>
    <dgm:pt modelId="{167FF98F-EDC6-4749-A627-9696CD480FDC}" type="sibTrans" cxnId="{25F795E1-6037-43F5-A79C-360FB0288CE3}">
      <dgm:prSet/>
      <dgm:spPr/>
      <dgm:t>
        <a:bodyPr/>
        <a:lstStyle/>
        <a:p>
          <a:endParaRPr lang="en-US"/>
        </a:p>
      </dgm:t>
    </dgm:pt>
    <dgm:pt modelId="{A14A3D30-992E-4986-8408-F3E574BE19EB}">
      <dgm:prSet/>
      <dgm:spPr/>
      <dgm:t>
        <a:bodyPr/>
        <a:lstStyle/>
        <a:p>
          <a:r>
            <a:rPr lang="es-ES" b="1" dirty="0"/>
            <a:t>Solución:</a:t>
          </a:r>
          <a:endParaRPr lang="en-US" dirty="0"/>
        </a:p>
      </dgm:t>
    </dgm:pt>
    <dgm:pt modelId="{97FAC1BA-F711-4330-91C8-FCE0451E1A93}" type="parTrans" cxnId="{AE8BEB25-A3E3-4AF7-BCBB-C47E1D7F9973}">
      <dgm:prSet/>
      <dgm:spPr/>
      <dgm:t>
        <a:bodyPr/>
        <a:lstStyle/>
        <a:p>
          <a:endParaRPr lang="en-US"/>
        </a:p>
      </dgm:t>
    </dgm:pt>
    <dgm:pt modelId="{3471954B-DD1D-4CAE-A006-14C4DAF56D25}" type="sibTrans" cxnId="{AE8BEB25-A3E3-4AF7-BCBB-C47E1D7F9973}">
      <dgm:prSet/>
      <dgm:spPr/>
      <dgm:t>
        <a:bodyPr/>
        <a:lstStyle/>
        <a:p>
          <a:endParaRPr lang="en-US"/>
        </a:p>
      </dgm:t>
    </dgm:pt>
    <dgm:pt modelId="{924253B2-0327-4179-80B1-F3A0539ED660}">
      <dgm:prSet/>
      <dgm:spPr/>
      <dgm:t>
        <a:bodyPr/>
        <a:lstStyle/>
        <a:p>
          <a:pPr algn="just"/>
          <a:r>
            <a:rPr lang="es-ES" dirty="0"/>
            <a:t>Las disposiciones especiales de la presente ley siempre que esas conductas se relacionen con el </a:t>
          </a:r>
          <a:endParaRPr lang="en-US" dirty="0"/>
        </a:p>
      </dgm:t>
    </dgm:pt>
    <dgm:pt modelId="{D62291EB-924A-4B67-A2B5-CC706A9995F3}" type="parTrans" cxnId="{483407FB-1F39-4A86-9BDF-1B9EDCFED432}">
      <dgm:prSet/>
      <dgm:spPr/>
      <dgm:t>
        <a:bodyPr/>
        <a:lstStyle/>
        <a:p>
          <a:endParaRPr lang="en-US"/>
        </a:p>
      </dgm:t>
    </dgm:pt>
    <dgm:pt modelId="{74D0D4BF-EDC5-44F5-AEFD-3C75A0BDA73A}" type="sibTrans" cxnId="{483407FB-1F39-4A86-9BDF-1B9EDCFED432}">
      <dgm:prSet/>
      <dgm:spPr/>
      <dgm:t>
        <a:bodyPr/>
        <a:lstStyle/>
        <a:p>
          <a:endParaRPr lang="en-US"/>
        </a:p>
      </dgm:t>
    </dgm:pt>
    <dgm:pt modelId="{EE56BB22-47FF-4B19-88F4-A28EE6E7E0D8}">
      <dgm:prSet/>
      <dgm:spPr/>
      <dgm:t>
        <a:bodyPr/>
        <a:lstStyle/>
        <a:p>
          <a:pPr algn="just"/>
          <a:r>
            <a:rPr lang="es-ES" dirty="0"/>
            <a:t>- incumplimiento de obligaciones tributarias aduaneras o </a:t>
          </a:r>
          <a:endParaRPr lang="en-US" dirty="0"/>
        </a:p>
      </dgm:t>
    </dgm:pt>
    <dgm:pt modelId="{13EF1B3E-8A0E-4E17-8C2C-B9654F196455}" type="parTrans" cxnId="{A4F80E42-811F-4336-979D-6083F2D097A8}">
      <dgm:prSet/>
      <dgm:spPr/>
      <dgm:t>
        <a:bodyPr/>
        <a:lstStyle/>
        <a:p>
          <a:endParaRPr lang="en-US"/>
        </a:p>
      </dgm:t>
    </dgm:pt>
    <dgm:pt modelId="{BB121918-23B0-49A0-AC8B-4455ABA6DF66}" type="sibTrans" cxnId="{A4F80E42-811F-4336-979D-6083F2D097A8}">
      <dgm:prSet/>
      <dgm:spPr/>
      <dgm:t>
        <a:bodyPr/>
        <a:lstStyle/>
        <a:p>
          <a:endParaRPr lang="en-US"/>
        </a:p>
      </dgm:t>
    </dgm:pt>
    <dgm:pt modelId="{63785741-DDAC-49CC-AE89-6659737D1B10}">
      <dgm:prSet/>
      <dgm:spPr/>
      <dgm:t>
        <a:bodyPr/>
        <a:lstStyle/>
        <a:p>
          <a:pPr algn="just"/>
          <a:r>
            <a:rPr lang="es-ES" dirty="0"/>
            <a:t>- los deberes frente a la autoridad aduanera.</a:t>
          </a:r>
          <a:endParaRPr lang="en-US" dirty="0"/>
        </a:p>
      </dgm:t>
    </dgm:pt>
    <dgm:pt modelId="{D9C079DD-5221-4A34-AAD0-A1860E367AFC}" type="parTrans" cxnId="{5EC000A9-6BB8-4D1B-9D64-47CA51B4D31E}">
      <dgm:prSet/>
      <dgm:spPr/>
      <dgm:t>
        <a:bodyPr/>
        <a:lstStyle/>
        <a:p>
          <a:endParaRPr lang="en-US"/>
        </a:p>
      </dgm:t>
    </dgm:pt>
    <dgm:pt modelId="{DDFDA475-CBB0-42C8-ADDA-87650E76D46A}" type="sibTrans" cxnId="{5EC000A9-6BB8-4D1B-9D64-47CA51B4D31E}">
      <dgm:prSet/>
      <dgm:spPr/>
      <dgm:t>
        <a:bodyPr/>
        <a:lstStyle/>
        <a:p>
          <a:endParaRPr lang="en-US"/>
        </a:p>
      </dgm:t>
    </dgm:pt>
    <dgm:pt modelId="{0FD1334A-0321-D843-ACF4-73B2F72E2C15}" type="pres">
      <dgm:prSet presAssocID="{5C3004D4-C2E1-467B-9E2A-F4B68C74A172}" presName="Name0" presStyleCnt="0">
        <dgm:presLayoutVars>
          <dgm:dir/>
          <dgm:animLvl val="lvl"/>
          <dgm:resizeHandles val="exact"/>
        </dgm:presLayoutVars>
      </dgm:prSet>
      <dgm:spPr/>
    </dgm:pt>
    <dgm:pt modelId="{C1F1546F-9732-0E44-A498-CE00ABDBBDF0}" type="pres">
      <dgm:prSet presAssocID="{B45ADD18-54E0-4232-8E97-639B0520D715}" presName="linNode" presStyleCnt="0"/>
      <dgm:spPr/>
    </dgm:pt>
    <dgm:pt modelId="{4480628F-20C8-A24E-B0E3-DDF02DA8E0F5}" type="pres">
      <dgm:prSet presAssocID="{B45ADD18-54E0-4232-8E97-639B0520D715}" presName="parentText" presStyleLbl="node1" presStyleIdx="0" presStyleCnt="2">
        <dgm:presLayoutVars>
          <dgm:chMax val="1"/>
          <dgm:bulletEnabled val="1"/>
        </dgm:presLayoutVars>
      </dgm:prSet>
      <dgm:spPr/>
    </dgm:pt>
    <dgm:pt modelId="{886D93FB-1953-4048-A34D-49D03E10C888}" type="pres">
      <dgm:prSet presAssocID="{B45ADD18-54E0-4232-8E97-639B0520D715}" presName="descendantText" presStyleLbl="alignAccFollowNode1" presStyleIdx="0" presStyleCnt="2">
        <dgm:presLayoutVars>
          <dgm:bulletEnabled val="1"/>
        </dgm:presLayoutVars>
      </dgm:prSet>
      <dgm:spPr/>
    </dgm:pt>
    <dgm:pt modelId="{45177DC5-983B-124C-8FAD-F2CA47703490}" type="pres">
      <dgm:prSet presAssocID="{2D690566-D6AB-4E61-8427-2EFBA4DE8F41}" presName="sp" presStyleCnt="0"/>
      <dgm:spPr/>
    </dgm:pt>
    <dgm:pt modelId="{6F098A4F-24D8-4D45-882E-6C1565DF9BE9}" type="pres">
      <dgm:prSet presAssocID="{A14A3D30-992E-4986-8408-F3E574BE19EB}" presName="linNode" presStyleCnt="0"/>
      <dgm:spPr/>
    </dgm:pt>
    <dgm:pt modelId="{B1E3B174-C5FE-D449-8611-8554FD52CC47}" type="pres">
      <dgm:prSet presAssocID="{A14A3D30-992E-4986-8408-F3E574BE19EB}" presName="parentText" presStyleLbl="node1" presStyleIdx="1" presStyleCnt="2">
        <dgm:presLayoutVars>
          <dgm:chMax val="1"/>
          <dgm:bulletEnabled val="1"/>
        </dgm:presLayoutVars>
      </dgm:prSet>
      <dgm:spPr/>
    </dgm:pt>
    <dgm:pt modelId="{19012DB0-ED65-E54A-8443-C1A91F635A93}" type="pres">
      <dgm:prSet presAssocID="{A14A3D30-992E-4986-8408-F3E574BE19EB}" presName="descendantText" presStyleLbl="alignAccFollowNode1" presStyleIdx="1" presStyleCnt="2">
        <dgm:presLayoutVars>
          <dgm:bulletEnabled val="1"/>
        </dgm:presLayoutVars>
      </dgm:prSet>
      <dgm:spPr/>
    </dgm:pt>
  </dgm:ptLst>
  <dgm:cxnLst>
    <dgm:cxn modelId="{751BC406-D1F8-4294-AF87-3E9A567158FE}" srcId="{5C3004D4-C2E1-467B-9E2A-F4B68C74A172}" destId="{B45ADD18-54E0-4232-8E97-639B0520D715}" srcOrd="0" destOrd="0" parTransId="{41843BF9-0576-417F-9E83-AB9C19A8796C}" sibTransId="{2D690566-D6AB-4E61-8427-2EFBA4DE8F41}"/>
    <dgm:cxn modelId="{5E77CE16-9846-0642-8A96-DEE667B59A2F}" type="presOf" srcId="{B45ADD18-54E0-4232-8E97-639B0520D715}" destId="{4480628F-20C8-A24E-B0E3-DDF02DA8E0F5}" srcOrd="0" destOrd="0" presId="urn:microsoft.com/office/officeart/2005/8/layout/vList5"/>
    <dgm:cxn modelId="{AE8BEB25-A3E3-4AF7-BCBB-C47E1D7F9973}" srcId="{5C3004D4-C2E1-467B-9E2A-F4B68C74A172}" destId="{A14A3D30-992E-4986-8408-F3E574BE19EB}" srcOrd="1" destOrd="0" parTransId="{97FAC1BA-F711-4330-91C8-FCE0451E1A93}" sibTransId="{3471954B-DD1D-4CAE-A006-14C4DAF56D25}"/>
    <dgm:cxn modelId="{37763334-CA78-7E43-BA6E-B542EB6EB878}" type="presOf" srcId="{924253B2-0327-4179-80B1-F3A0539ED660}" destId="{19012DB0-ED65-E54A-8443-C1A91F635A93}" srcOrd="0" destOrd="0" presId="urn:microsoft.com/office/officeart/2005/8/layout/vList5"/>
    <dgm:cxn modelId="{5269D240-D14C-674C-900B-0B2BA7DC77DA}" type="presOf" srcId="{EE56BB22-47FF-4B19-88F4-A28EE6E7E0D8}" destId="{19012DB0-ED65-E54A-8443-C1A91F635A93}" srcOrd="0" destOrd="1" presId="urn:microsoft.com/office/officeart/2005/8/layout/vList5"/>
    <dgm:cxn modelId="{A4F80E42-811F-4336-979D-6083F2D097A8}" srcId="{A14A3D30-992E-4986-8408-F3E574BE19EB}" destId="{EE56BB22-47FF-4B19-88F4-A28EE6E7E0D8}" srcOrd="1" destOrd="0" parTransId="{13EF1B3E-8A0E-4E17-8C2C-B9654F196455}" sibTransId="{BB121918-23B0-49A0-AC8B-4455ABA6DF66}"/>
    <dgm:cxn modelId="{EA2EF08D-A17B-994D-AA37-C9963BAC6D14}" type="presOf" srcId="{63785741-DDAC-49CC-AE89-6659737D1B10}" destId="{19012DB0-ED65-E54A-8443-C1A91F635A93}" srcOrd="0" destOrd="2" presId="urn:microsoft.com/office/officeart/2005/8/layout/vList5"/>
    <dgm:cxn modelId="{C879759A-8D4D-0B4D-A8B3-4BC8E89F159F}" type="presOf" srcId="{A14A3D30-992E-4986-8408-F3E574BE19EB}" destId="{B1E3B174-C5FE-D449-8611-8554FD52CC47}" srcOrd="0" destOrd="0" presId="urn:microsoft.com/office/officeart/2005/8/layout/vList5"/>
    <dgm:cxn modelId="{5EC000A9-6BB8-4D1B-9D64-47CA51B4D31E}" srcId="{A14A3D30-992E-4986-8408-F3E574BE19EB}" destId="{63785741-DDAC-49CC-AE89-6659737D1B10}" srcOrd="2" destOrd="0" parTransId="{D9C079DD-5221-4A34-AAD0-A1860E367AFC}" sibTransId="{DDFDA475-CBB0-42C8-ADDA-87650E76D46A}"/>
    <dgm:cxn modelId="{DCF67BD3-082A-AC42-B7CB-B391BDEFD0EF}" type="presOf" srcId="{9B5FE808-AAD4-419D-B7FC-B4BC0B2FDF2D}" destId="{886D93FB-1953-4048-A34D-49D03E10C888}" srcOrd="0" destOrd="0" presId="urn:microsoft.com/office/officeart/2005/8/layout/vList5"/>
    <dgm:cxn modelId="{25F795E1-6037-43F5-A79C-360FB0288CE3}" srcId="{B45ADD18-54E0-4232-8E97-639B0520D715}" destId="{9B5FE808-AAD4-419D-B7FC-B4BC0B2FDF2D}" srcOrd="0" destOrd="0" parTransId="{2A304E1E-A71C-4D9F-83A8-604AB95F3FA4}" sibTransId="{167FF98F-EDC6-4749-A627-9696CD480FDC}"/>
    <dgm:cxn modelId="{D70E0BED-F783-114C-B58E-EF18890EBC8E}" type="presOf" srcId="{5C3004D4-C2E1-467B-9E2A-F4B68C74A172}" destId="{0FD1334A-0321-D843-ACF4-73B2F72E2C15}" srcOrd="0" destOrd="0" presId="urn:microsoft.com/office/officeart/2005/8/layout/vList5"/>
    <dgm:cxn modelId="{483407FB-1F39-4A86-9BDF-1B9EDCFED432}" srcId="{A14A3D30-992E-4986-8408-F3E574BE19EB}" destId="{924253B2-0327-4179-80B1-F3A0539ED660}" srcOrd="0" destOrd="0" parTransId="{D62291EB-924A-4B67-A2B5-CC706A9995F3}" sibTransId="{74D0D4BF-EDC5-44F5-AEFD-3C75A0BDA73A}"/>
    <dgm:cxn modelId="{3FF65154-9460-204A-9FFF-B9FC89100E14}" type="presParOf" srcId="{0FD1334A-0321-D843-ACF4-73B2F72E2C15}" destId="{C1F1546F-9732-0E44-A498-CE00ABDBBDF0}" srcOrd="0" destOrd="0" presId="urn:microsoft.com/office/officeart/2005/8/layout/vList5"/>
    <dgm:cxn modelId="{DD143006-1EF4-0045-BF24-3483A01EEA91}" type="presParOf" srcId="{C1F1546F-9732-0E44-A498-CE00ABDBBDF0}" destId="{4480628F-20C8-A24E-B0E3-DDF02DA8E0F5}" srcOrd="0" destOrd="0" presId="urn:microsoft.com/office/officeart/2005/8/layout/vList5"/>
    <dgm:cxn modelId="{2B617855-6DF9-EE48-84D1-B9EA31B12BB3}" type="presParOf" srcId="{C1F1546F-9732-0E44-A498-CE00ABDBBDF0}" destId="{886D93FB-1953-4048-A34D-49D03E10C888}" srcOrd="1" destOrd="0" presId="urn:microsoft.com/office/officeart/2005/8/layout/vList5"/>
    <dgm:cxn modelId="{B2F03682-A404-EE4A-85D7-B58DCA8F030F}" type="presParOf" srcId="{0FD1334A-0321-D843-ACF4-73B2F72E2C15}" destId="{45177DC5-983B-124C-8FAD-F2CA47703490}" srcOrd="1" destOrd="0" presId="urn:microsoft.com/office/officeart/2005/8/layout/vList5"/>
    <dgm:cxn modelId="{1DFCBD2F-51A5-D14D-9CD6-7F9C4FE4B602}" type="presParOf" srcId="{0FD1334A-0321-D843-ACF4-73B2F72E2C15}" destId="{6F098A4F-24D8-4D45-882E-6C1565DF9BE9}" srcOrd="2" destOrd="0" presId="urn:microsoft.com/office/officeart/2005/8/layout/vList5"/>
    <dgm:cxn modelId="{1751C973-4962-2340-80BF-CFEC209043D9}" type="presParOf" srcId="{6F098A4F-24D8-4D45-882E-6C1565DF9BE9}" destId="{B1E3B174-C5FE-D449-8611-8554FD52CC47}" srcOrd="0" destOrd="0" presId="urn:microsoft.com/office/officeart/2005/8/layout/vList5"/>
    <dgm:cxn modelId="{4D704D83-1F4C-A541-AC87-54F2844A001C}" type="presParOf" srcId="{6F098A4F-24D8-4D45-882E-6C1565DF9BE9}" destId="{19012DB0-ED65-E54A-8443-C1A91F635A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EEE608-48E4-4DB3-8531-5BEC01759E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3F47CF-25CE-47CC-9297-BE6B5E60CFCC}">
      <dgm:prSet/>
      <dgm:spPr/>
      <dgm:t>
        <a:bodyPr/>
        <a:lstStyle/>
        <a:p>
          <a:r>
            <a:rPr lang="es-ES" b="1"/>
            <a:t>Prisión </a:t>
          </a:r>
          <a:r>
            <a:rPr lang="es-ES"/>
            <a:t>3 a 10 años</a:t>
          </a:r>
          <a:endParaRPr lang="en-US"/>
        </a:p>
      </dgm:t>
    </dgm:pt>
    <dgm:pt modelId="{C394E47C-0267-4722-9152-32057C101D67}" type="parTrans" cxnId="{7417D3A2-6865-4CEC-975F-406926A7A06C}">
      <dgm:prSet/>
      <dgm:spPr/>
      <dgm:t>
        <a:bodyPr/>
        <a:lstStyle/>
        <a:p>
          <a:endParaRPr lang="en-US"/>
        </a:p>
      </dgm:t>
    </dgm:pt>
    <dgm:pt modelId="{FA4405AE-0428-4871-95B7-679928C36E39}" type="sibTrans" cxnId="{7417D3A2-6865-4CEC-975F-406926A7A06C}">
      <dgm:prSet/>
      <dgm:spPr/>
      <dgm:t>
        <a:bodyPr/>
        <a:lstStyle/>
        <a:p>
          <a:endParaRPr lang="en-US"/>
        </a:p>
      </dgm:t>
    </dgm:pt>
    <dgm:pt modelId="{8D5E31A6-A75E-4F9E-A67B-C64D45CFE160}">
      <dgm:prSet/>
      <dgm:spPr/>
      <dgm:t>
        <a:bodyPr/>
        <a:lstStyle/>
        <a:p>
          <a:pPr algn="just"/>
          <a:r>
            <a:rPr lang="es-ES" b="1" dirty="0"/>
            <a:t>Acción </a:t>
          </a:r>
          <a:r>
            <a:rPr lang="es-ES" dirty="0"/>
            <a:t> </a:t>
          </a:r>
        </a:p>
        <a:p>
          <a:pPr algn="just"/>
          <a:r>
            <a:rPr lang="es-ES" dirty="0"/>
            <a:t>funcionario público que, directa o indirectamente, por acción u omisión</a:t>
          </a:r>
          <a:r>
            <a:rPr lang="es-ES" b="1" dirty="0"/>
            <a:t> dolosa</a:t>
          </a:r>
          <a:r>
            <a:rPr lang="es-ES" dirty="0"/>
            <a:t>, </a:t>
          </a:r>
          <a:r>
            <a:rPr lang="es-ES" u="sng" dirty="0"/>
            <a:t>favorezca, colabore o facilite</a:t>
          </a:r>
          <a:r>
            <a:rPr lang="es-ES" dirty="0"/>
            <a:t>, en cualquier forma, el:</a:t>
          </a:r>
          <a:endParaRPr lang="en-US" dirty="0"/>
        </a:p>
      </dgm:t>
    </dgm:pt>
    <dgm:pt modelId="{5CA18405-2638-40B0-A05B-3FD827A2E044}" type="parTrans" cxnId="{8A90BDA6-2958-4697-9CEE-79C8BA5C612E}">
      <dgm:prSet/>
      <dgm:spPr/>
      <dgm:t>
        <a:bodyPr/>
        <a:lstStyle/>
        <a:p>
          <a:endParaRPr lang="en-US"/>
        </a:p>
      </dgm:t>
    </dgm:pt>
    <dgm:pt modelId="{FE706BA1-5E5D-40A3-8B9C-06A52E3B2871}" type="sibTrans" cxnId="{8A90BDA6-2958-4697-9CEE-79C8BA5C612E}">
      <dgm:prSet/>
      <dgm:spPr/>
      <dgm:t>
        <a:bodyPr/>
        <a:lstStyle/>
        <a:p>
          <a:endParaRPr lang="en-US"/>
        </a:p>
      </dgm:t>
    </dgm:pt>
    <dgm:pt modelId="{C40731B6-E320-4C7C-B8A5-3CBDFDA372B2}">
      <dgm:prSet/>
      <dgm:spPr/>
      <dgm:t>
        <a:bodyPr/>
        <a:lstStyle/>
        <a:p>
          <a:pPr algn="just"/>
          <a:r>
            <a:rPr lang="es-ES" dirty="0"/>
            <a:t>incumplimiento de la obligación tributaria aduanera, </a:t>
          </a:r>
          <a:endParaRPr lang="en-US" dirty="0"/>
        </a:p>
      </dgm:t>
    </dgm:pt>
    <dgm:pt modelId="{A638D44C-B6B3-4123-841B-F64FEA43A5C8}" type="parTrans" cxnId="{3546A027-24D2-4D01-A5DB-AAED6AA81E99}">
      <dgm:prSet/>
      <dgm:spPr/>
      <dgm:t>
        <a:bodyPr/>
        <a:lstStyle/>
        <a:p>
          <a:endParaRPr lang="en-US"/>
        </a:p>
      </dgm:t>
    </dgm:pt>
    <dgm:pt modelId="{50E747DE-A1F8-43B6-A227-CF956B82C7C2}" type="sibTrans" cxnId="{3546A027-24D2-4D01-A5DB-AAED6AA81E99}">
      <dgm:prSet/>
      <dgm:spPr/>
      <dgm:t>
        <a:bodyPr/>
        <a:lstStyle/>
        <a:p>
          <a:endParaRPr lang="en-US"/>
        </a:p>
      </dgm:t>
    </dgm:pt>
    <dgm:pt modelId="{2DFEE469-3DC3-4231-9523-51342CE6B8D3}">
      <dgm:prSet/>
      <dgm:spPr/>
      <dgm:t>
        <a:bodyPr/>
        <a:lstStyle/>
        <a:p>
          <a:pPr algn="just"/>
          <a:r>
            <a:rPr lang="es-ES" dirty="0"/>
            <a:t>la inobservancia de los deberes formales del sujeto pasivo, </a:t>
          </a:r>
          <a:endParaRPr lang="en-US" dirty="0"/>
        </a:p>
      </dgm:t>
    </dgm:pt>
    <dgm:pt modelId="{BD099736-F345-4927-8DDD-0A11CF3E27AF}" type="parTrans" cxnId="{76E54190-2E22-4CD2-BBC2-E07C2AED3DEF}">
      <dgm:prSet/>
      <dgm:spPr/>
      <dgm:t>
        <a:bodyPr/>
        <a:lstStyle/>
        <a:p>
          <a:endParaRPr lang="en-US"/>
        </a:p>
      </dgm:t>
    </dgm:pt>
    <dgm:pt modelId="{23A4B67C-5A8F-407A-931A-32D96EBE88D2}" type="sibTrans" cxnId="{76E54190-2E22-4CD2-BBC2-E07C2AED3DEF}">
      <dgm:prSet/>
      <dgm:spPr/>
      <dgm:t>
        <a:bodyPr/>
        <a:lstStyle/>
        <a:p>
          <a:endParaRPr lang="en-US"/>
        </a:p>
      </dgm:t>
    </dgm:pt>
    <dgm:pt modelId="{F72FF0F5-6E41-49E6-AB02-245331C32EB6}">
      <dgm:prSet/>
      <dgm:spPr/>
      <dgm:t>
        <a:bodyPr/>
        <a:lstStyle/>
        <a:p>
          <a:pPr algn="just"/>
          <a:r>
            <a:rPr lang="es-ES" dirty="0"/>
            <a:t>la introducción o extracción de mercancías evadiendo o eludiendo el control aduanero.  </a:t>
          </a:r>
          <a:endParaRPr lang="en-US" dirty="0"/>
        </a:p>
      </dgm:t>
    </dgm:pt>
    <dgm:pt modelId="{B62183D6-F732-4B02-93A7-09ABF0C7BDBD}" type="parTrans" cxnId="{52B44813-8B2D-4F4B-A1D7-747678A81A04}">
      <dgm:prSet/>
      <dgm:spPr/>
      <dgm:t>
        <a:bodyPr/>
        <a:lstStyle/>
        <a:p>
          <a:endParaRPr lang="en-US"/>
        </a:p>
      </dgm:t>
    </dgm:pt>
    <dgm:pt modelId="{91951F70-31E0-42C2-9477-C0D59C101663}" type="sibTrans" cxnId="{52B44813-8B2D-4F4B-A1D7-747678A81A04}">
      <dgm:prSet/>
      <dgm:spPr/>
      <dgm:t>
        <a:bodyPr/>
        <a:lstStyle/>
        <a:p>
          <a:endParaRPr lang="en-US"/>
        </a:p>
      </dgm:t>
    </dgm:pt>
    <dgm:pt modelId="{14DE2BE1-4E27-9B47-85DF-82AD7ADF404F}" type="pres">
      <dgm:prSet presAssocID="{E1EEE608-48E4-4DB3-8531-5BEC01759E14}" presName="diagram" presStyleCnt="0">
        <dgm:presLayoutVars>
          <dgm:dir/>
          <dgm:resizeHandles val="exact"/>
        </dgm:presLayoutVars>
      </dgm:prSet>
      <dgm:spPr/>
    </dgm:pt>
    <dgm:pt modelId="{39A23197-02F2-B941-AF87-49F2A780BB96}" type="pres">
      <dgm:prSet presAssocID="{CF3F47CF-25CE-47CC-9297-BE6B5E60CFCC}" presName="node" presStyleLbl="node1" presStyleIdx="0" presStyleCnt="2" custScaleY="30396">
        <dgm:presLayoutVars>
          <dgm:bulletEnabled val="1"/>
        </dgm:presLayoutVars>
      </dgm:prSet>
      <dgm:spPr/>
    </dgm:pt>
    <dgm:pt modelId="{55230845-7E25-F840-B024-4204D879985F}" type="pres">
      <dgm:prSet presAssocID="{FA4405AE-0428-4871-95B7-679928C36E39}" presName="sibTrans" presStyleCnt="0"/>
      <dgm:spPr/>
    </dgm:pt>
    <dgm:pt modelId="{63C2601A-E13A-494D-B8A1-80242C95D9CA}" type="pres">
      <dgm:prSet presAssocID="{8D5E31A6-A75E-4F9E-A67B-C64D45CFE160}" presName="node" presStyleLbl="node1" presStyleIdx="1" presStyleCnt="2" custScaleY="166476">
        <dgm:presLayoutVars>
          <dgm:bulletEnabled val="1"/>
        </dgm:presLayoutVars>
      </dgm:prSet>
      <dgm:spPr/>
    </dgm:pt>
  </dgm:ptLst>
  <dgm:cxnLst>
    <dgm:cxn modelId="{93968702-007C-C64E-ACCD-489A7E3B5637}" type="presOf" srcId="{8D5E31A6-A75E-4F9E-A67B-C64D45CFE160}" destId="{63C2601A-E13A-494D-B8A1-80242C95D9CA}" srcOrd="0" destOrd="0" presId="urn:microsoft.com/office/officeart/2005/8/layout/default"/>
    <dgm:cxn modelId="{27AD3D13-0183-9145-AC05-4A6FE9B059F5}" type="presOf" srcId="{2DFEE469-3DC3-4231-9523-51342CE6B8D3}" destId="{63C2601A-E13A-494D-B8A1-80242C95D9CA}" srcOrd="0" destOrd="2" presId="urn:microsoft.com/office/officeart/2005/8/layout/default"/>
    <dgm:cxn modelId="{52B44813-8B2D-4F4B-A1D7-747678A81A04}" srcId="{8D5E31A6-A75E-4F9E-A67B-C64D45CFE160}" destId="{F72FF0F5-6E41-49E6-AB02-245331C32EB6}" srcOrd="2" destOrd="0" parTransId="{B62183D6-F732-4B02-93A7-09ABF0C7BDBD}" sibTransId="{91951F70-31E0-42C2-9477-C0D59C101663}"/>
    <dgm:cxn modelId="{09C80917-004F-D84C-83CE-C9EE04C0727F}" type="presOf" srcId="{C40731B6-E320-4C7C-B8A5-3CBDFDA372B2}" destId="{63C2601A-E13A-494D-B8A1-80242C95D9CA}" srcOrd="0" destOrd="1" presId="urn:microsoft.com/office/officeart/2005/8/layout/default"/>
    <dgm:cxn modelId="{3546A027-24D2-4D01-A5DB-AAED6AA81E99}" srcId="{8D5E31A6-A75E-4F9E-A67B-C64D45CFE160}" destId="{C40731B6-E320-4C7C-B8A5-3CBDFDA372B2}" srcOrd="0" destOrd="0" parTransId="{A638D44C-B6B3-4123-841B-F64FEA43A5C8}" sibTransId="{50E747DE-A1F8-43B6-A227-CF956B82C7C2}"/>
    <dgm:cxn modelId="{C342832C-43A1-0B49-AD6D-93AEB2F8D701}" type="presOf" srcId="{E1EEE608-48E4-4DB3-8531-5BEC01759E14}" destId="{14DE2BE1-4E27-9B47-85DF-82AD7ADF404F}" srcOrd="0" destOrd="0" presId="urn:microsoft.com/office/officeart/2005/8/layout/default"/>
    <dgm:cxn modelId="{6D267E2E-295D-D84B-A21B-A8CB9B17D1DF}" type="presOf" srcId="{CF3F47CF-25CE-47CC-9297-BE6B5E60CFCC}" destId="{39A23197-02F2-B941-AF87-49F2A780BB96}" srcOrd="0" destOrd="0" presId="urn:microsoft.com/office/officeart/2005/8/layout/default"/>
    <dgm:cxn modelId="{ABFD2290-16DD-9C47-AB8A-91BD8C7821FF}" type="presOf" srcId="{F72FF0F5-6E41-49E6-AB02-245331C32EB6}" destId="{63C2601A-E13A-494D-B8A1-80242C95D9CA}" srcOrd="0" destOrd="3" presId="urn:microsoft.com/office/officeart/2005/8/layout/default"/>
    <dgm:cxn modelId="{76E54190-2E22-4CD2-BBC2-E07C2AED3DEF}" srcId="{8D5E31A6-A75E-4F9E-A67B-C64D45CFE160}" destId="{2DFEE469-3DC3-4231-9523-51342CE6B8D3}" srcOrd="1" destOrd="0" parTransId="{BD099736-F345-4927-8DDD-0A11CF3E27AF}" sibTransId="{23A4B67C-5A8F-407A-931A-32D96EBE88D2}"/>
    <dgm:cxn modelId="{7417D3A2-6865-4CEC-975F-406926A7A06C}" srcId="{E1EEE608-48E4-4DB3-8531-5BEC01759E14}" destId="{CF3F47CF-25CE-47CC-9297-BE6B5E60CFCC}" srcOrd="0" destOrd="0" parTransId="{C394E47C-0267-4722-9152-32057C101D67}" sibTransId="{FA4405AE-0428-4871-95B7-679928C36E39}"/>
    <dgm:cxn modelId="{8A90BDA6-2958-4697-9CEE-79C8BA5C612E}" srcId="{E1EEE608-48E4-4DB3-8531-5BEC01759E14}" destId="{8D5E31A6-A75E-4F9E-A67B-C64D45CFE160}" srcOrd="1" destOrd="0" parTransId="{5CA18405-2638-40B0-A05B-3FD827A2E044}" sibTransId="{FE706BA1-5E5D-40A3-8B9C-06A52E3B2871}"/>
    <dgm:cxn modelId="{AF4476EF-1220-1C44-AE9B-6CF5258AE595}" type="presParOf" srcId="{14DE2BE1-4E27-9B47-85DF-82AD7ADF404F}" destId="{39A23197-02F2-B941-AF87-49F2A780BB96}" srcOrd="0" destOrd="0" presId="urn:microsoft.com/office/officeart/2005/8/layout/default"/>
    <dgm:cxn modelId="{5863CFDC-5595-A34A-B4EE-FB3A04625519}" type="presParOf" srcId="{14DE2BE1-4E27-9B47-85DF-82AD7ADF404F}" destId="{55230845-7E25-F840-B024-4204D879985F}" srcOrd="1" destOrd="0" presId="urn:microsoft.com/office/officeart/2005/8/layout/default"/>
    <dgm:cxn modelId="{B02A0FCF-9942-9547-9A57-2A482F3242D4}" type="presParOf" srcId="{14DE2BE1-4E27-9B47-85DF-82AD7ADF404F}" destId="{63C2601A-E13A-494D-B8A1-80242C95D9C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C0A44-C301-B14A-A518-D275C604C524}">
      <dsp:nvSpPr>
        <dsp:cNvPr id="0" name=""/>
        <dsp:cNvSpPr/>
      </dsp:nvSpPr>
      <dsp:spPr>
        <a:xfrm>
          <a:off x="2854" y="76505"/>
          <a:ext cx="2264328" cy="1358596"/>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Principio de legalidad (principio de tipicidad)</a:t>
          </a:r>
        </a:p>
      </dsp:txBody>
      <dsp:txXfrm>
        <a:off x="2854" y="76505"/>
        <a:ext cx="2264328" cy="1358596"/>
      </dsp:txXfrm>
    </dsp:sp>
    <dsp:sp modelId="{552C87F8-750E-BE4C-A60D-12B850DF6C74}">
      <dsp:nvSpPr>
        <dsp:cNvPr id="0" name=""/>
        <dsp:cNvSpPr/>
      </dsp:nvSpPr>
      <dsp:spPr>
        <a:xfrm>
          <a:off x="2493615" y="76505"/>
          <a:ext cx="2264328" cy="1358596"/>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Presunción de inocencia</a:t>
          </a:r>
        </a:p>
      </dsp:txBody>
      <dsp:txXfrm>
        <a:off x="2493615" y="76505"/>
        <a:ext cx="2264328" cy="1358596"/>
      </dsp:txXfrm>
    </dsp:sp>
    <dsp:sp modelId="{B5F89795-5C47-EA48-893A-2BE170638B52}">
      <dsp:nvSpPr>
        <dsp:cNvPr id="0" name=""/>
        <dsp:cNvSpPr/>
      </dsp:nvSpPr>
      <dsp:spPr>
        <a:xfrm>
          <a:off x="4984375" y="76505"/>
          <a:ext cx="2264328" cy="1358596"/>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Principio de culpabilidad (juicio de reproche)</a:t>
          </a:r>
        </a:p>
      </dsp:txBody>
      <dsp:txXfrm>
        <a:off x="4984375" y="76505"/>
        <a:ext cx="2264328" cy="1358596"/>
      </dsp:txXfrm>
    </dsp:sp>
    <dsp:sp modelId="{A5B16302-3E28-F740-ADF8-312CF9D1564A}">
      <dsp:nvSpPr>
        <dsp:cNvPr id="0" name=""/>
        <dsp:cNvSpPr/>
      </dsp:nvSpPr>
      <dsp:spPr>
        <a:xfrm>
          <a:off x="7475136" y="76505"/>
          <a:ext cx="2264328" cy="1358596"/>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Principio de bien jurídico (lesión o amenaza)</a:t>
          </a:r>
        </a:p>
      </dsp:txBody>
      <dsp:txXfrm>
        <a:off x="7475136" y="76505"/>
        <a:ext cx="2264328" cy="1358596"/>
      </dsp:txXfrm>
    </dsp:sp>
    <dsp:sp modelId="{7FB30C20-3E3D-AC4E-AC70-E4D772B5EE99}">
      <dsp:nvSpPr>
        <dsp:cNvPr id="0" name=""/>
        <dsp:cNvSpPr/>
      </dsp:nvSpPr>
      <dsp:spPr>
        <a:xfrm>
          <a:off x="2854" y="1661535"/>
          <a:ext cx="2264328" cy="1358596"/>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1" kern="1200"/>
            <a:t>In dubio pro reo</a:t>
          </a:r>
          <a:endParaRPr lang="en-US" sz="1800" kern="1200"/>
        </a:p>
      </dsp:txBody>
      <dsp:txXfrm>
        <a:off x="2854" y="1661535"/>
        <a:ext cx="2264328" cy="1358596"/>
      </dsp:txXfrm>
    </dsp:sp>
    <dsp:sp modelId="{01B57A8E-D06F-8440-A2A0-23E008EFEA02}">
      <dsp:nvSpPr>
        <dsp:cNvPr id="0" name=""/>
        <dsp:cNvSpPr/>
      </dsp:nvSpPr>
      <dsp:spPr>
        <a:xfrm>
          <a:off x="2493615" y="1661535"/>
          <a:ext cx="2264328" cy="1358596"/>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Principio de </a:t>
          </a:r>
          <a:r>
            <a:rPr lang="en-US" sz="1800" kern="1200" dirty="0" err="1"/>
            <a:t>irretroactividad</a:t>
          </a:r>
          <a:r>
            <a:rPr lang="en-US" sz="1800" kern="1200" dirty="0"/>
            <a:t> de la </a:t>
          </a:r>
          <a:r>
            <a:rPr lang="en-US" sz="1800" kern="1200" dirty="0" err="1"/>
            <a:t>norma</a:t>
          </a:r>
          <a:r>
            <a:rPr lang="en-US" sz="1800" kern="1200" dirty="0"/>
            <a:t> penal</a:t>
          </a:r>
        </a:p>
      </dsp:txBody>
      <dsp:txXfrm>
        <a:off x="2493615" y="1661535"/>
        <a:ext cx="2264328" cy="1358596"/>
      </dsp:txXfrm>
    </dsp:sp>
    <dsp:sp modelId="{273424F0-803B-E14F-B8B9-219AA264AF5B}">
      <dsp:nvSpPr>
        <dsp:cNvPr id="0" name=""/>
        <dsp:cNvSpPr/>
      </dsp:nvSpPr>
      <dsp:spPr>
        <a:xfrm>
          <a:off x="4984375" y="1661535"/>
          <a:ext cx="2264328" cy="1358596"/>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Principio de aplicación de la norma más favorable (delitos e infracciones)</a:t>
          </a:r>
        </a:p>
      </dsp:txBody>
      <dsp:txXfrm>
        <a:off x="4984375" y="1661535"/>
        <a:ext cx="2264328" cy="1358596"/>
      </dsp:txXfrm>
    </dsp:sp>
    <dsp:sp modelId="{715BDABC-E3A6-E045-80E9-BAD7D4054ACD}">
      <dsp:nvSpPr>
        <dsp:cNvPr id="0" name=""/>
        <dsp:cNvSpPr/>
      </dsp:nvSpPr>
      <dsp:spPr>
        <a:xfrm>
          <a:off x="7475136" y="1661535"/>
          <a:ext cx="2264328" cy="1358596"/>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Carga de la prueba del Estado</a:t>
          </a:r>
        </a:p>
      </dsp:txBody>
      <dsp:txXfrm>
        <a:off x="7475136" y="1661535"/>
        <a:ext cx="2264328" cy="135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D93FB-1953-4048-A34D-49D03E10C888}">
      <dsp:nvSpPr>
        <dsp:cNvPr id="0" name=""/>
        <dsp:cNvSpPr/>
      </dsp:nvSpPr>
      <dsp:spPr>
        <a:xfrm rot="5400000">
          <a:off x="6020569" y="-2362245"/>
          <a:ext cx="1208414" cy="6235084"/>
        </a:xfrm>
        <a:prstGeom prst="round2Same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t>Conductas tipificadas en esta ley configuran también un delito o 	una 	contravención establecidos en la legislación tributaria.</a:t>
          </a:r>
          <a:endParaRPr lang="en-US" sz="1600" kern="1200" dirty="0"/>
        </a:p>
      </dsp:txBody>
      <dsp:txXfrm rot="-5400000">
        <a:off x="3507234" y="210080"/>
        <a:ext cx="6176094" cy="1090434"/>
      </dsp:txXfrm>
    </dsp:sp>
    <dsp:sp modelId="{4480628F-20C8-A24E-B0E3-DDF02DA8E0F5}">
      <dsp:nvSpPr>
        <dsp:cNvPr id="0" name=""/>
        <dsp:cNvSpPr/>
      </dsp:nvSpPr>
      <dsp:spPr>
        <a:xfrm>
          <a:off x="0" y="37"/>
          <a:ext cx="3507234" cy="1510518"/>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s-ES" sz="5000" b="1" kern="1200"/>
            <a:t>Situación:</a:t>
          </a:r>
          <a:endParaRPr lang="en-US" sz="5000" kern="1200"/>
        </a:p>
      </dsp:txBody>
      <dsp:txXfrm>
        <a:off x="73737" y="73774"/>
        <a:ext cx="3359760" cy="1363044"/>
      </dsp:txXfrm>
    </dsp:sp>
    <dsp:sp modelId="{19012DB0-ED65-E54A-8443-C1A91F635A93}">
      <dsp:nvSpPr>
        <dsp:cNvPr id="0" name=""/>
        <dsp:cNvSpPr/>
      </dsp:nvSpPr>
      <dsp:spPr>
        <a:xfrm rot="5400000">
          <a:off x="6020569" y="-776201"/>
          <a:ext cx="1208414" cy="6235084"/>
        </a:xfrm>
        <a:prstGeom prst="round2Same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a:t>Las disposiciones especiales de la presente ley siempre que esas conductas se relacionen con el </a:t>
          </a:r>
          <a:endParaRPr lang="en-US" sz="1600" kern="1200" dirty="0"/>
        </a:p>
        <a:p>
          <a:pPr marL="171450" lvl="1" indent="-171450" algn="just" defTabSz="711200">
            <a:lnSpc>
              <a:spcPct val="90000"/>
            </a:lnSpc>
            <a:spcBef>
              <a:spcPct val="0"/>
            </a:spcBef>
            <a:spcAft>
              <a:spcPct val="15000"/>
            </a:spcAft>
            <a:buChar char="•"/>
          </a:pPr>
          <a:r>
            <a:rPr lang="es-ES" sz="1600" kern="1200" dirty="0"/>
            <a:t>- incumplimiento de obligaciones tributarias aduaneras o </a:t>
          </a:r>
          <a:endParaRPr lang="en-US" sz="1600" kern="1200" dirty="0"/>
        </a:p>
        <a:p>
          <a:pPr marL="171450" lvl="1" indent="-171450" algn="just" defTabSz="711200">
            <a:lnSpc>
              <a:spcPct val="90000"/>
            </a:lnSpc>
            <a:spcBef>
              <a:spcPct val="0"/>
            </a:spcBef>
            <a:spcAft>
              <a:spcPct val="15000"/>
            </a:spcAft>
            <a:buChar char="•"/>
          </a:pPr>
          <a:r>
            <a:rPr lang="es-ES" sz="1600" kern="1200" dirty="0"/>
            <a:t>- los deberes frente a la autoridad aduanera.</a:t>
          </a:r>
          <a:endParaRPr lang="en-US" sz="1600" kern="1200" dirty="0"/>
        </a:p>
      </dsp:txBody>
      <dsp:txXfrm rot="-5400000">
        <a:off x="3507234" y="1796124"/>
        <a:ext cx="6176094" cy="1090434"/>
      </dsp:txXfrm>
    </dsp:sp>
    <dsp:sp modelId="{B1E3B174-C5FE-D449-8611-8554FD52CC47}">
      <dsp:nvSpPr>
        <dsp:cNvPr id="0" name=""/>
        <dsp:cNvSpPr/>
      </dsp:nvSpPr>
      <dsp:spPr>
        <a:xfrm>
          <a:off x="0" y="1586081"/>
          <a:ext cx="3507234" cy="1510518"/>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s-ES" sz="5000" b="1" kern="1200" dirty="0"/>
            <a:t>Solución:</a:t>
          </a:r>
          <a:endParaRPr lang="en-US" sz="5000" kern="1200" dirty="0"/>
        </a:p>
      </dsp:txBody>
      <dsp:txXfrm>
        <a:off x="73737" y="1659818"/>
        <a:ext cx="3359760" cy="1363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23197-02F2-B941-AF87-49F2A780BB96}">
      <dsp:nvSpPr>
        <dsp:cNvPr id="0" name=""/>
        <dsp:cNvSpPr/>
      </dsp:nvSpPr>
      <dsp:spPr>
        <a:xfrm>
          <a:off x="1337012" y="416"/>
          <a:ext cx="3563334" cy="64986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a:t>Prisión </a:t>
          </a:r>
          <a:r>
            <a:rPr lang="es-ES" sz="1900" kern="1200"/>
            <a:t>3 a 10 años</a:t>
          </a:r>
          <a:endParaRPr lang="en-US" sz="1900" kern="1200"/>
        </a:p>
      </dsp:txBody>
      <dsp:txXfrm>
        <a:off x="1337012" y="416"/>
        <a:ext cx="3563334" cy="649866"/>
      </dsp:txXfrm>
    </dsp:sp>
    <dsp:sp modelId="{63C2601A-E13A-494D-B8A1-80242C95D9CA}">
      <dsp:nvSpPr>
        <dsp:cNvPr id="0" name=""/>
        <dsp:cNvSpPr/>
      </dsp:nvSpPr>
      <dsp:spPr>
        <a:xfrm>
          <a:off x="1337012" y="1006616"/>
          <a:ext cx="3563334" cy="35592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s-ES" sz="1900" b="1" kern="1200" dirty="0"/>
            <a:t>Acción </a:t>
          </a:r>
          <a:r>
            <a:rPr lang="es-ES" sz="1900" kern="1200" dirty="0"/>
            <a:t> </a:t>
          </a:r>
        </a:p>
        <a:p>
          <a:pPr marL="0" lvl="0" indent="0" algn="just" defTabSz="844550">
            <a:lnSpc>
              <a:spcPct val="90000"/>
            </a:lnSpc>
            <a:spcBef>
              <a:spcPct val="0"/>
            </a:spcBef>
            <a:spcAft>
              <a:spcPct val="35000"/>
            </a:spcAft>
            <a:buNone/>
          </a:pPr>
          <a:r>
            <a:rPr lang="es-ES" sz="1900" kern="1200" dirty="0"/>
            <a:t>funcionario público que, directa o indirectamente, por acción u omisión</a:t>
          </a:r>
          <a:r>
            <a:rPr lang="es-ES" sz="1900" b="1" kern="1200" dirty="0"/>
            <a:t> dolosa</a:t>
          </a:r>
          <a:r>
            <a:rPr lang="es-ES" sz="1900" kern="1200" dirty="0"/>
            <a:t>, </a:t>
          </a:r>
          <a:r>
            <a:rPr lang="es-ES" sz="1900" u="sng" kern="1200" dirty="0"/>
            <a:t>favorezca, colabore o facilite</a:t>
          </a:r>
          <a:r>
            <a:rPr lang="es-ES" sz="1900" kern="1200" dirty="0"/>
            <a:t>, en cualquier forma, el:</a:t>
          </a:r>
          <a:endParaRPr lang="en-US" sz="1900" kern="1200" dirty="0"/>
        </a:p>
        <a:p>
          <a:pPr marL="114300" lvl="1" indent="-114300" algn="just" defTabSz="666750">
            <a:lnSpc>
              <a:spcPct val="90000"/>
            </a:lnSpc>
            <a:spcBef>
              <a:spcPct val="0"/>
            </a:spcBef>
            <a:spcAft>
              <a:spcPct val="15000"/>
            </a:spcAft>
            <a:buChar char="•"/>
          </a:pPr>
          <a:r>
            <a:rPr lang="es-ES" sz="1500" kern="1200" dirty="0"/>
            <a:t>incumplimiento de la obligación tributaria aduanera, </a:t>
          </a:r>
          <a:endParaRPr lang="en-US" sz="1500" kern="1200" dirty="0"/>
        </a:p>
        <a:p>
          <a:pPr marL="114300" lvl="1" indent="-114300" algn="just" defTabSz="666750">
            <a:lnSpc>
              <a:spcPct val="90000"/>
            </a:lnSpc>
            <a:spcBef>
              <a:spcPct val="0"/>
            </a:spcBef>
            <a:spcAft>
              <a:spcPct val="15000"/>
            </a:spcAft>
            <a:buChar char="•"/>
          </a:pPr>
          <a:r>
            <a:rPr lang="es-ES" sz="1500" kern="1200" dirty="0"/>
            <a:t>la inobservancia de los deberes formales del sujeto pasivo, </a:t>
          </a:r>
          <a:endParaRPr lang="en-US" sz="1500" kern="1200" dirty="0"/>
        </a:p>
        <a:p>
          <a:pPr marL="114300" lvl="1" indent="-114300" algn="just" defTabSz="666750">
            <a:lnSpc>
              <a:spcPct val="90000"/>
            </a:lnSpc>
            <a:spcBef>
              <a:spcPct val="0"/>
            </a:spcBef>
            <a:spcAft>
              <a:spcPct val="15000"/>
            </a:spcAft>
            <a:buChar char="•"/>
          </a:pPr>
          <a:r>
            <a:rPr lang="es-ES" sz="1500" kern="1200" dirty="0"/>
            <a:t>la introducción o extracción de mercancías evadiendo o eludiendo el control aduanero.  </a:t>
          </a:r>
          <a:endParaRPr lang="en-US" sz="1500" kern="1200" dirty="0"/>
        </a:p>
      </dsp:txBody>
      <dsp:txXfrm>
        <a:off x="1337012" y="1006616"/>
        <a:ext cx="3563334" cy="35592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0A01D8C-20A0-9E4D-885F-BE7D98FB4F39}" type="datetimeFigureOut">
              <a:rPr lang="en-US" smtClean="0"/>
              <a:t>4/30/24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F554CEC-8A98-0C4B-A388-A058875473E9}" type="slidenum">
              <a:rPr lang="en-US" smtClean="0"/>
              <a:t>‹#›</a:t>
            </a:fld>
            <a:endParaRPr lang="en-US"/>
          </a:p>
        </p:txBody>
      </p:sp>
    </p:spTree>
    <p:extLst>
      <p:ext uri="{BB962C8B-B14F-4D97-AF65-F5344CB8AC3E}">
        <p14:creationId xmlns:p14="http://schemas.microsoft.com/office/powerpoint/2010/main" val="300390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R" dirty="0"/>
          </a:p>
        </p:txBody>
      </p:sp>
      <p:sp>
        <p:nvSpPr>
          <p:cNvPr id="4" name="Slide Number Placeholder 3"/>
          <p:cNvSpPr>
            <a:spLocks noGrp="1"/>
          </p:cNvSpPr>
          <p:nvPr>
            <p:ph type="sldNum" sz="quarter" idx="5"/>
          </p:nvPr>
        </p:nvSpPr>
        <p:spPr/>
        <p:txBody>
          <a:bodyPr/>
          <a:lstStyle/>
          <a:p>
            <a:fld id="{5F554CEC-8A98-0C4B-A388-A058875473E9}" type="slidenum">
              <a:rPr lang="en-US" smtClean="0"/>
              <a:t>2</a:t>
            </a:fld>
            <a:endParaRPr lang="en-US"/>
          </a:p>
        </p:txBody>
      </p:sp>
    </p:spTree>
    <p:extLst>
      <p:ext uri="{BB962C8B-B14F-4D97-AF65-F5344CB8AC3E}">
        <p14:creationId xmlns:p14="http://schemas.microsoft.com/office/powerpoint/2010/main" val="349731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15</a:t>
            </a:fld>
            <a:endParaRPr lang="en-US"/>
          </a:p>
        </p:txBody>
      </p:sp>
    </p:spTree>
    <p:extLst>
      <p:ext uri="{BB962C8B-B14F-4D97-AF65-F5344CB8AC3E}">
        <p14:creationId xmlns:p14="http://schemas.microsoft.com/office/powerpoint/2010/main" val="394405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b="1" u="sng" dirty="0"/>
          </a:p>
          <a:p>
            <a:r>
              <a:rPr lang="es-ES" sz="1200" b="1" u="sng" kern="1200" dirty="0">
                <a:solidFill>
                  <a:schemeClr val="tx1"/>
                </a:solidFill>
                <a:effectLst/>
                <a:latin typeface="+mn-lt"/>
                <a:ea typeface="+mn-ea"/>
                <a:cs typeface="+mn-cs"/>
              </a:rPr>
              <a:t>Artículo 63</a:t>
            </a:r>
            <a:r>
              <a:rPr lang="es-ES" sz="1200" b="1" kern="1200" dirty="0">
                <a:solidFill>
                  <a:schemeClr val="tx1"/>
                </a:solidFill>
                <a:effectLst/>
                <a:latin typeface="+mn-lt"/>
                <a:ea typeface="+mn-ea"/>
                <a:cs typeface="+mn-cs"/>
              </a:rPr>
              <a:t>.- Interrupción de la prescripción.  </a:t>
            </a:r>
            <a:r>
              <a:rPr lang="es-ES" sz="1200" kern="1200" dirty="0">
                <a:solidFill>
                  <a:schemeClr val="tx1"/>
                </a:solidFill>
                <a:effectLst/>
                <a:latin typeface="+mn-lt"/>
                <a:ea typeface="+mn-ea"/>
                <a:cs typeface="+mn-cs"/>
              </a:rPr>
              <a:t>Los plazos de prescripción se interrumpirán: . .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El cómputo de la prescripción, </a:t>
            </a:r>
            <a:r>
              <a:rPr lang="es-ES" sz="1200" b="1" u="dbl" kern="1200" dirty="0">
                <a:solidFill>
                  <a:schemeClr val="tx1"/>
                </a:solidFill>
                <a:effectLst/>
                <a:latin typeface="+mn-lt"/>
                <a:ea typeface="+mn-ea"/>
                <a:cs typeface="+mn-cs"/>
              </a:rPr>
              <a:t>para determinar la obligación tributaria aduanera</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se suspende por la imposición de la denuncia por presuntos delitos, hasta que dicho proceso se dé por terminado</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(Reformado por Ley 9069 de 10 de setiembre de 2012, publicada en el Alcance No. 143 a La Gaceta No. 188 de 28 de setiembre de 2012, </a:t>
            </a:r>
            <a:r>
              <a:rPr lang="es-ES" sz="1200" b="1" i="1" kern="1200" dirty="0">
                <a:solidFill>
                  <a:schemeClr val="tx1"/>
                </a:solidFill>
                <a:effectLst/>
                <a:latin typeface="+mn-lt"/>
                <a:ea typeface="+mn-ea"/>
                <a:cs typeface="+mn-cs"/>
              </a:rPr>
              <a:t>rige a partir del 28 de setiembre de 2012</a:t>
            </a:r>
            <a:r>
              <a:rPr lang="es-E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s-ES" b="1" u="sng" dirty="0"/>
          </a:p>
          <a:p>
            <a:r>
              <a:rPr lang="es-ES" b="1" u="sng" dirty="0"/>
              <a:t>Artículo 227 bis</a:t>
            </a:r>
            <a:r>
              <a:rPr lang="es-ES" b="1" dirty="0"/>
              <a:t>.- Cobro de tributos cuando exista causa penal pendiente. </a:t>
            </a:r>
            <a:r>
              <a:rPr lang="es-ES" dirty="0"/>
              <a:t>En los supuestos en que la autoridad aduanera estime que las irregularidades detectadas pudieran ser constitutivas de delito, </a:t>
            </a:r>
            <a:r>
              <a:rPr lang="es-ES" b="1" u="sng" dirty="0"/>
              <a:t>deberá</a:t>
            </a:r>
            <a:r>
              <a:rPr lang="es-ES" dirty="0"/>
              <a:t> presentar la denuncia ante el Ministerio Público y </a:t>
            </a:r>
            <a:r>
              <a:rPr lang="es-ES" b="1" u="sng" dirty="0"/>
              <a:t>se abstendrá de seguir el procedimiento administrativo </a:t>
            </a:r>
            <a:r>
              <a:rPr lang="es-ES" b="1" u="dbl" dirty="0"/>
              <a:t>sancionador</a:t>
            </a:r>
            <a:r>
              <a:rPr lang="es-ES" b="1" u="sng" dirty="0"/>
              <a:t> hasta que concluya el proceso penal</a:t>
            </a:r>
            <a:r>
              <a:rPr lang="es-ES" dirty="0"/>
              <a:t>, en cuyo caso se </a:t>
            </a:r>
            <a:r>
              <a:rPr lang="es-ES" b="1" dirty="0"/>
              <a:t>suspenderá la prescripción del procedimiento sancionatorio</a:t>
            </a:r>
            <a:r>
              <a:rPr lang="es-ES" dirty="0"/>
              <a:t>. </a:t>
            </a:r>
          </a:p>
          <a:p>
            <a:r>
              <a:rPr lang="es-ES" b="1" dirty="0"/>
              <a:t>Lo anterior no impide el cobro de los tributos adeudados y sus intereses, de conformidad con el procedimiento administrativo respectivo.</a:t>
            </a:r>
            <a:r>
              <a:rPr lang="es-ES" dirty="0"/>
              <a:t> </a:t>
            </a:r>
            <a:r>
              <a:rPr lang="es-ES" sz="800" dirty="0"/>
              <a:t> </a:t>
            </a:r>
            <a:r>
              <a:rPr lang="es-ES" sz="800" i="1" dirty="0"/>
              <a:t>(Adicionado por Ley 9069 de 10 de setiembre de 2012, publicada en el Alcance No. 143 a La Gaceta No. 188 de 28 de setiembre de 2012, rige a partir del 28 de setiembre de 2012.)</a:t>
            </a:r>
            <a:endParaRPr lang="en-US" sz="800" dirty="0"/>
          </a:p>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16</a:t>
            </a:fld>
            <a:endParaRPr lang="en-US"/>
          </a:p>
        </p:txBody>
      </p:sp>
    </p:spTree>
    <p:extLst>
      <p:ext uri="{BB962C8B-B14F-4D97-AF65-F5344CB8AC3E}">
        <p14:creationId xmlns:p14="http://schemas.microsoft.com/office/powerpoint/2010/main" val="1696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18</a:t>
            </a:fld>
            <a:endParaRPr lang="en-US"/>
          </a:p>
        </p:txBody>
      </p:sp>
    </p:spTree>
    <p:extLst>
      <p:ext uri="{BB962C8B-B14F-4D97-AF65-F5344CB8AC3E}">
        <p14:creationId xmlns:p14="http://schemas.microsoft.com/office/powerpoint/2010/main" val="222680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i="1" dirty="0"/>
              <a:t>“…considera esta Sala que la aplicación de la ley penal más favorable sí forma parte del debido proceso, </a:t>
            </a:r>
            <a:r>
              <a:rPr lang="es-CR" b="1" i="1" u="sng" dirty="0"/>
              <a:t>por lo que ante un conflicto de normas, el juez debe necesariamente optar por la norma que prevea la sanción menos grave o si es del caso, por la que despenaliza la conducta</a:t>
            </a:r>
            <a:r>
              <a:rPr lang="es-CR" i="1" dirty="0"/>
              <a:t>. El Tribunal consultante deberá establecer si en el caso que se analiza se infringió o no el principio de aplicación de la ley penal más favorable” (sentencia número 0821-98, de las dieciséis horas cincuenta y un minutos del diez de febrero de mil novecientos noventa y ocho).-</a:t>
            </a:r>
            <a:endParaRPr lang="en-US" dirty="0"/>
          </a:p>
          <a:p>
            <a:r>
              <a:rPr lang="es-CR" i="1" dirty="0"/>
              <a:t>(…) La anterior doctrina, que es aplicable a la materia penal en sentido estricto, lo es, también, en general, a toda actividad sancionatoria del Estado y, en particular, a esta clase de actividad de naturaleza cuasi penal…” (Sentencia 14108-2009) (el resaltado es del original).</a:t>
            </a:r>
            <a:endParaRPr lang="en-US" dirty="0"/>
          </a:p>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20</a:t>
            </a:fld>
            <a:endParaRPr lang="en-US"/>
          </a:p>
        </p:txBody>
      </p:sp>
    </p:spTree>
    <p:extLst>
      <p:ext uri="{BB962C8B-B14F-4D97-AF65-F5344CB8AC3E}">
        <p14:creationId xmlns:p14="http://schemas.microsoft.com/office/powerpoint/2010/main" val="45628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22</a:t>
            </a:fld>
            <a:endParaRPr lang="en-US"/>
          </a:p>
        </p:txBody>
      </p:sp>
    </p:spTree>
    <p:extLst>
      <p:ext uri="{BB962C8B-B14F-4D97-AF65-F5344CB8AC3E}">
        <p14:creationId xmlns:p14="http://schemas.microsoft.com/office/powerpoint/2010/main" val="1539487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23</a:t>
            </a:fld>
            <a:endParaRPr lang="en-US"/>
          </a:p>
        </p:txBody>
      </p:sp>
    </p:spTree>
    <p:extLst>
      <p:ext uri="{BB962C8B-B14F-4D97-AF65-F5344CB8AC3E}">
        <p14:creationId xmlns:p14="http://schemas.microsoft.com/office/powerpoint/2010/main" val="322855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24</a:t>
            </a:fld>
            <a:endParaRPr lang="en-US"/>
          </a:p>
        </p:txBody>
      </p:sp>
    </p:spTree>
    <p:extLst>
      <p:ext uri="{BB962C8B-B14F-4D97-AF65-F5344CB8AC3E}">
        <p14:creationId xmlns:p14="http://schemas.microsoft.com/office/powerpoint/2010/main" val="3622190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25</a:t>
            </a:fld>
            <a:endParaRPr lang="en-US"/>
          </a:p>
        </p:txBody>
      </p:sp>
    </p:spTree>
    <p:extLst>
      <p:ext uri="{BB962C8B-B14F-4D97-AF65-F5344CB8AC3E}">
        <p14:creationId xmlns:p14="http://schemas.microsoft.com/office/powerpoint/2010/main" val="341672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RESUELVE:</a:t>
            </a:r>
          </a:p>
          <a:p>
            <a:endParaRPr lang="en-US" dirty="0"/>
          </a:p>
          <a:p>
            <a:r>
              <a:rPr lang="en-US" dirty="0" err="1"/>
              <a:t>Artículo</a:t>
            </a:r>
            <a:r>
              <a:rPr lang="en-US" dirty="0"/>
              <a:t> 1º—</a:t>
            </a:r>
            <a:r>
              <a:rPr lang="en-US" dirty="0" err="1"/>
              <a:t>Dentro</a:t>
            </a:r>
            <a:r>
              <a:rPr lang="en-US" dirty="0"/>
              <a:t> del </a:t>
            </a:r>
            <a:r>
              <a:rPr lang="en-US" dirty="0" err="1"/>
              <a:t>proceso</a:t>
            </a:r>
            <a:r>
              <a:rPr lang="en-US" dirty="0"/>
              <a:t> penal </a:t>
            </a:r>
            <a:r>
              <a:rPr lang="en-US" dirty="0" err="1"/>
              <a:t>originado</a:t>
            </a:r>
            <a:r>
              <a:rPr lang="en-US" dirty="0"/>
              <a:t> con la </a:t>
            </a:r>
            <a:r>
              <a:rPr lang="en-US" dirty="0" err="1"/>
              <a:t>interposición</a:t>
            </a:r>
            <a:r>
              <a:rPr lang="en-US" dirty="0"/>
              <a:t> de </a:t>
            </a:r>
            <a:r>
              <a:rPr lang="en-US" dirty="0" err="1"/>
              <a:t>una</a:t>
            </a:r>
            <a:r>
              <a:rPr lang="en-US" dirty="0"/>
              <a:t> </a:t>
            </a:r>
            <a:r>
              <a:rPr lang="en-US" dirty="0" err="1"/>
              <a:t>denuncia</a:t>
            </a:r>
            <a:r>
              <a:rPr lang="en-US" dirty="0"/>
              <a:t> ante </a:t>
            </a:r>
            <a:r>
              <a:rPr lang="en-US" dirty="0" err="1"/>
              <a:t>el</a:t>
            </a:r>
            <a:r>
              <a:rPr lang="en-US" dirty="0"/>
              <a:t> </a:t>
            </a:r>
            <a:r>
              <a:rPr lang="en-US" dirty="0" err="1"/>
              <a:t>Ministerio</a:t>
            </a:r>
            <a:r>
              <a:rPr lang="en-US" dirty="0"/>
              <a:t> </a:t>
            </a:r>
            <a:r>
              <a:rPr lang="en-US" dirty="0" err="1"/>
              <a:t>Público</a:t>
            </a:r>
            <a:r>
              <a:rPr lang="en-US" dirty="0"/>
              <a:t> </a:t>
            </a:r>
            <a:r>
              <a:rPr lang="en-US" dirty="0" err="1"/>
              <a:t>por</a:t>
            </a:r>
            <a:r>
              <a:rPr lang="en-US" dirty="0"/>
              <a:t> </a:t>
            </a:r>
            <a:r>
              <a:rPr lang="en-US" dirty="0" err="1"/>
              <a:t>el</a:t>
            </a:r>
            <a:r>
              <a:rPr lang="en-US" dirty="0"/>
              <a:t> </a:t>
            </a:r>
            <a:r>
              <a:rPr lang="en-US" dirty="0" err="1"/>
              <a:t>presunto</a:t>
            </a:r>
            <a:r>
              <a:rPr lang="en-US" dirty="0"/>
              <a:t> </a:t>
            </a:r>
            <a:r>
              <a:rPr lang="en-US" dirty="0" err="1"/>
              <a:t>delito</a:t>
            </a:r>
            <a:r>
              <a:rPr lang="en-US" dirty="0"/>
              <a:t> de </a:t>
            </a:r>
            <a:r>
              <a:rPr lang="en-US" dirty="0" err="1"/>
              <a:t>fraude</a:t>
            </a:r>
            <a:r>
              <a:rPr lang="en-US" dirty="0"/>
              <a:t> a la Hacienda </a:t>
            </a:r>
            <a:r>
              <a:rPr lang="en-US" dirty="0" err="1"/>
              <a:t>Pública</a:t>
            </a:r>
            <a:r>
              <a:rPr lang="en-US" dirty="0"/>
              <a:t>, a </a:t>
            </a:r>
            <a:r>
              <a:rPr lang="en-US" dirty="0" err="1"/>
              <a:t>los</a:t>
            </a:r>
            <a:r>
              <a:rPr lang="en-US" dirty="0"/>
              <a:t> </a:t>
            </a:r>
            <a:r>
              <a:rPr lang="en-US" dirty="0" err="1"/>
              <a:t>efectos</a:t>
            </a:r>
            <a:r>
              <a:rPr lang="en-US" dirty="0"/>
              <a:t> de </a:t>
            </a:r>
            <a:r>
              <a:rPr lang="en-US" dirty="0" err="1"/>
              <a:t>aceptar</a:t>
            </a:r>
            <a:r>
              <a:rPr lang="en-US" dirty="0"/>
              <a:t> </a:t>
            </a:r>
            <a:r>
              <a:rPr lang="en-US" dirty="0" err="1"/>
              <a:t>una</a:t>
            </a:r>
            <a:r>
              <a:rPr lang="en-US" dirty="0"/>
              <a:t> </a:t>
            </a:r>
            <a:r>
              <a:rPr lang="en-US" dirty="0" err="1"/>
              <a:t>reparación</a:t>
            </a:r>
            <a:r>
              <a:rPr lang="en-US" dirty="0"/>
              <a:t> integral del </a:t>
            </a:r>
            <a:r>
              <a:rPr lang="en-US" dirty="0" err="1"/>
              <a:t>daño</a:t>
            </a:r>
            <a:r>
              <a:rPr lang="en-US" dirty="0"/>
              <a:t>, </a:t>
            </a:r>
            <a:r>
              <a:rPr lang="en-US" dirty="0" err="1"/>
              <a:t>esta</a:t>
            </a:r>
            <a:r>
              <a:rPr lang="en-US" dirty="0"/>
              <a:t> </a:t>
            </a:r>
            <a:r>
              <a:rPr lang="en-US" dirty="0" err="1"/>
              <a:t>Dirección</a:t>
            </a:r>
            <a:r>
              <a:rPr lang="en-US" dirty="0"/>
              <a:t> General de </a:t>
            </a:r>
            <a:r>
              <a:rPr lang="en-US" dirty="0" err="1"/>
              <a:t>Tributación</a:t>
            </a:r>
            <a:r>
              <a:rPr lang="en-US" dirty="0"/>
              <a:t> </a:t>
            </a:r>
            <a:r>
              <a:rPr lang="en-US" dirty="0" err="1"/>
              <a:t>estaría</a:t>
            </a:r>
            <a:r>
              <a:rPr lang="en-US" dirty="0"/>
              <a:t> </a:t>
            </a:r>
            <a:r>
              <a:rPr lang="en-US" dirty="0" err="1"/>
              <a:t>anuente</a:t>
            </a:r>
            <a:r>
              <a:rPr lang="en-US" dirty="0"/>
              <a:t> </a:t>
            </a:r>
            <a:r>
              <a:rPr lang="en-US" dirty="0" err="1"/>
              <a:t>siempre</a:t>
            </a:r>
            <a:r>
              <a:rPr lang="en-US" dirty="0"/>
              <a:t> y </a:t>
            </a:r>
            <a:r>
              <a:rPr lang="en-US" dirty="0" err="1"/>
              <a:t>cuando</a:t>
            </a:r>
            <a:r>
              <a:rPr lang="en-US" dirty="0"/>
              <a:t> se </a:t>
            </a:r>
            <a:r>
              <a:rPr lang="en-US" dirty="0" err="1"/>
              <a:t>cumplan</a:t>
            </a:r>
            <a:r>
              <a:rPr lang="en-US" dirty="0"/>
              <a:t> con </a:t>
            </a:r>
            <a:r>
              <a:rPr lang="en-US" dirty="0" err="1"/>
              <a:t>cada</a:t>
            </a:r>
            <a:r>
              <a:rPr lang="en-US" dirty="0"/>
              <a:t> uno de </a:t>
            </a:r>
            <a:r>
              <a:rPr lang="en-US" dirty="0" err="1"/>
              <a:t>los</a:t>
            </a:r>
            <a:r>
              <a:rPr lang="en-US" dirty="0"/>
              <a:t> </a:t>
            </a:r>
            <a:r>
              <a:rPr lang="en-US" dirty="0" err="1"/>
              <a:t>siguientes</a:t>
            </a:r>
            <a:r>
              <a:rPr lang="en-US" dirty="0"/>
              <a:t> </a:t>
            </a:r>
            <a:r>
              <a:rPr lang="en-US" dirty="0" err="1"/>
              <a:t>requisitos</a:t>
            </a:r>
            <a:r>
              <a:rPr lang="en-US" dirty="0"/>
              <a:t>:</a:t>
            </a:r>
          </a:p>
          <a:p>
            <a:endParaRPr lang="en-US" dirty="0"/>
          </a:p>
          <a:p>
            <a:r>
              <a:rPr lang="en-US" dirty="0"/>
              <a:t>a. Se </a:t>
            </a:r>
            <a:r>
              <a:rPr lang="en-US" dirty="0" err="1"/>
              <a:t>proceda</a:t>
            </a:r>
            <a:r>
              <a:rPr lang="en-US" dirty="0"/>
              <a:t> a </a:t>
            </a:r>
            <a:r>
              <a:rPr lang="en-US" dirty="0" err="1"/>
              <a:t>cancelar</a:t>
            </a:r>
            <a:r>
              <a:rPr lang="en-US" dirty="0"/>
              <a:t> </a:t>
            </a:r>
            <a:r>
              <a:rPr lang="en-US" dirty="0" err="1"/>
              <a:t>el</a:t>
            </a:r>
            <a:r>
              <a:rPr lang="en-US" dirty="0"/>
              <a:t> </a:t>
            </a:r>
            <a:r>
              <a:rPr lang="en-US" dirty="0" err="1"/>
              <a:t>monto</a:t>
            </a:r>
            <a:r>
              <a:rPr lang="en-US" dirty="0"/>
              <a:t> total de </a:t>
            </a:r>
            <a:r>
              <a:rPr lang="en-US" dirty="0" err="1"/>
              <a:t>los</a:t>
            </a:r>
            <a:r>
              <a:rPr lang="en-US" dirty="0"/>
              <a:t> </a:t>
            </a:r>
            <a:r>
              <a:rPr lang="en-US" dirty="0" err="1"/>
              <a:t>impuestos</a:t>
            </a:r>
            <a:r>
              <a:rPr lang="en-US" dirty="0"/>
              <a:t> </a:t>
            </a:r>
            <a:r>
              <a:rPr lang="en-US" dirty="0" err="1"/>
              <a:t>correspondientes</a:t>
            </a:r>
            <a:r>
              <a:rPr lang="en-US" dirty="0"/>
              <a:t>, para lo </a:t>
            </a:r>
            <a:r>
              <a:rPr lang="en-US" dirty="0" err="1"/>
              <a:t>cual</a:t>
            </a:r>
            <a:r>
              <a:rPr lang="en-US" dirty="0"/>
              <a:t> se </a:t>
            </a:r>
            <a:r>
              <a:rPr lang="en-US" dirty="0" err="1"/>
              <a:t>tomará</a:t>
            </a:r>
            <a:r>
              <a:rPr lang="en-US" dirty="0"/>
              <a:t> </a:t>
            </a:r>
            <a:r>
              <a:rPr lang="en-US" dirty="0" err="1"/>
              <a:t>como</a:t>
            </a:r>
            <a:r>
              <a:rPr lang="en-US" dirty="0"/>
              <a:t> base de la </a:t>
            </a:r>
            <a:r>
              <a:rPr lang="en-US" dirty="0" err="1"/>
              <a:t>liquidación</a:t>
            </a:r>
            <a:r>
              <a:rPr lang="en-US" dirty="0"/>
              <a:t>, </a:t>
            </a:r>
            <a:r>
              <a:rPr lang="en-US" dirty="0" err="1"/>
              <a:t>los</a:t>
            </a:r>
            <a:r>
              <a:rPr lang="en-US" dirty="0"/>
              <a:t> </a:t>
            </a:r>
            <a:r>
              <a:rPr lang="en-US" dirty="0" err="1"/>
              <a:t>montos</a:t>
            </a:r>
            <a:r>
              <a:rPr lang="en-US" dirty="0"/>
              <a:t> de </a:t>
            </a:r>
            <a:r>
              <a:rPr lang="en-US" dirty="0" err="1"/>
              <a:t>impuestos</a:t>
            </a:r>
            <a:r>
              <a:rPr lang="en-US" dirty="0"/>
              <a:t> </a:t>
            </a:r>
            <a:r>
              <a:rPr lang="en-US" dirty="0" err="1"/>
              <a:t>denunciados</a:t>
            </a:r>
            <a:r>
              <a:rPr lang="en-US" dirty="0"/>
              <a:t> </a:t>
            </a:r>
            <a:r>
              <a:rPr lang="en-US" dirty="0" err="1"/>
              <a:t>según</a:t>
            </a:r>
            <a:r>
              <a:rPr lang="en-US" dirty="0"/>
              <a:t> </a:t>
            </a:r>
            <a:r>
              <a:rPr lang="en-US" dirty="0" err="1"/>
              <a:t>el</a:t>
            </a:r>
            <a:r>
              <a:rPr lang="en-US" dirty="0"/>
              <a:t> </a:t>
            </a:r>
            <a:r>
              <a:rPr lang="en-US" dirty="0" err="1"/>
              <a:t>periodo</a:t>
            </a:r>
            <a:r>
              <a:rPr lang="en-US" dirty="0"/>
              <a:t> fiscal, salvo que la </a:t>
            </a:r>
            <a:r>
              <a:rPr lang="en-US" dirty="0" err="1"/>
              <a:t>Fiscalía</a:t>
            </a:r>
            <a:r>
              <a:rPr lang="en-US" dirty="0"/>
              <a:t> </a:t>
            </a:r>
            <a:r>
              <a:rPr lang="en-US" dirty="0" err="1"/>
              <a:t>acuse</a:t>
            </a:r>
            <a:r>
              <a:rPr lang="en-US" dirty="0"/>
              <a:t> </a:t>
            </a:r>
            <a:r>
              <a:rPr lang="en-US" dirty="0" err="1"/>
              <a:t>por</a:t>
            </a:r>
            <a:r>
              <a:rPr lang="en-US" dirty="0"/>
              <a:t> un </a:t>
            </a:r>
            <a:r>
              <a:rPr lang="en-US" dirty="0" err="1"/>
              <a:t>monto</a:t>
            </a:r>
            <a:r>
              <a:rPr lang="en-US" dirty="0"/>
              <a:t> mayor, </a:t>
            </a:r>
            <a:r>
              <a:rPr lang="en-US" dirty="0" err="1"/>
              <a:t>en</a:t>
            </a:r>
            <a:r>
              <a:rPr lang="en-US" dirty="0"/>
              <a:t> </a:t>
            </a:r>
            <a:r>
              <a:rPr lang="en-US" dirty="0" err="1"/>
              <a:t>cuyo</a:t>
            </a:r>
            <a:r>
              <a:rPr lang="en-US" dirty="0"/>
              <a:t> </a:t>
            </a:r>
            <a:r>
              <a:rPr lang="en-US" dirty="0" err="1"/>
              <a:t>caso</a:t>
            </a:r>
            <a:r>
              <a:rPr lang="en-US" dirty="0"/>
              <a:t> la </a:t>
            </a:r>
            <a:r>
              <a:rPr lang="en-US" dirty="0" err="1"/>
              <a:t>liquidación</a:t>
            </a:r>
            <a:r>
              <a:rPr lang="en-US" dirty="0"/>
              <a:t> </a:t>
            </a:r>
            <a:r>
              <a:rPr lang="en-US" dirty="0" err="1"/>
              <a:t>tomará</a:t>
            </a:r>
            <a:r>
              <a:rPr lang="en-US" dirty="0"/>
              <a:t> </a:t>
            </a:r>
            <a:r>
              <a:rPr lang="en-US" dirty="0" err="1"/>
              <a:t>como</a:t>
            </a:r>
            <a:r>
              <a:rPr lang="en-US" dirty="0"/>
              <a:t> </a:t>
            </a:r>
            <a:r>
              <a:rPr lang="en-US" dirty="0" err="1"/>
              <a:t>monto</a:t>
            </a:r>
            <a:r>
              <a:rPr lang="en-US" dirty="0"/>
              <a:t> base la </a:t>
            </a:r>
            <a:r>
              <a:rPr lang="en-US" dirty="0" err="1"/>
              <a:t>suma</a:t>
            </a:r>
            <a:r>
              <a:rPr lang="en-US" dirty="0"/>
              <a:t> </a:t>
            </a:r>
            <a:r>
              <a:rPr lang="en-US" dirty="0" err="1"/>
              <a:t>acusada</a:t>
            </a:r>
            <a:r>
              <a:rPr lang="en-US" dirty="0"/>
              <a:t>.</a:t>
            </a:r>
          </a:p>
          <a:p>
            <a:endParaRPr lang="en-US" dirty="0"/>
          </a:p>
          <a:p>
            <a:r>
              <a:rPr lang="en-US" dirty="0"/>
              <a:t>b. </a:t>
            </a:r>
            <a:r>
              <a:rPr lang="en-US" dirty="0" err="1"/>
              <a:t>Sobre</a:t>
            </a:r>
            <a:r>
              <a:rPr lang="en-US" dirty="0"/>
              <a:t> </a:t>
            </a:r>
            <a:r>
              <a:rPr lang="en-US" dirty="0" err="1"/>
              <a:t>el</a:t>
            </a:r>
            <a:r>
              <a:rPr lang="en-US" dirty="0"/>
              <a:t> </a:t>
            </a:r>
            <a:r>
              <a:rPr lang="en-US" dirty="0" err="1"/>
              <a:t>monto</a:t>
            </a:r>
            <a:r>
              <a:rPr lang="en-US" dirty="0"/>
              <a:t> de la </a:t>
            </a:r>
            <a:r>
              <a:rPr lang="en-US" dirty="0" err="1"/>
              <a:t>deuda</a:t>
            </a:r>
            <a:r>
              <a:rPr lang="en-US" dirty="0"/>
              <a:t> </a:t>
            </a:r>
            <a:r>
              <a:rPr lang="en-US" dirty="0" err="1"/>
              <a:t>tributaria</a:t>
            </a:r>
            <a:r>
              <a:rPr lang="en-US" dirty="0"/>
              <a:t>, </a:t>
            </a:r>
            <a:r>
              <a:rPr lang="en-US" dirty="0" err="1"/>
              <a:t>deberá</a:t>
            </a:r>
            <a:r>
              <a:rPr lang="en-US" dirty="0"/>
              <a:t> </a:t>
            </a:r>
            <a:r>
              <a:rPr lang="en-US" dirty="0" err="1"/>
              <a:t>cancelarse</a:t>
            </a:r>
            <a:r>
              <a:rPr lang="en-US" dirty="0"/>
              <a:t> la </a:t>
            </a:r>
            <a:r>
              <a:rPr lang="en-US" dirty="0" err="1"/>
              <a:t>suma</a:t>
            </a:r>
            <a:r>
              <a:rPr lang="en-US" dirty="0"/>
              <a:t> </a:t>
            </a:r>
            <a:r>
              <a:rPr lang="en-US" dirty="0" err="1"/>
              <a:t>correspondiente</a:t>
            </a:r>
            <a:r>
              <a:rPr lang="en-US" dirty="0"/>
              <a:t> a </a:t>
            </a:r>
            <a:r>
              <a:rPr lang="en-US" dirty="0" err="1"/>
              <a:t>intereses</a:t>
            </a:r>
            <a:r>
              <a:rPr lang="en-US" dirty="0"/>
              <a:t>, </a:t>
            </a:r>
            <a:r>
              <a:rPr lang="en-US" dirty="0" err="1"/>
              <a:t>computados</a:t>
            </a:r>
            <a:r>
              <a:rPr lang="en-US" dirty="0"/>
              <a:t> </a:t>
            </a:r>
            <a:r>
              <a:rPr lang="en-US" dirty="0" err="1"/>
              <a:t>desde</a:t>
            </a:r>
            <a:r>
              <a:rPr lang="en-US" dirty="0"/>
              <a:t> la </a:t>
            </a:r>
            <a:r>
              <a:rPr lang="en-US" dirty="0" err="1"/>
              <a:t>fecha</a:t>
            </a:r>
            <a:r>
              <a:rPr lang="en-US" dirty="0"/>
              <a:t> </a:t>
            </a:r>
            <a:r>
              <a:rPr lang="en-US" dirty="0" err="1"/>
              <a:t>en</a:t>
            </a:r>
            <a:r>
              <a:rPr lang="en-US" dirty="0"/>
              <a:t> que </a:t>
            </a:r>
            <a:r>
              <a:rPr lang="en-US" dirty="0" err="1"/>
              <a:t>debió</a:t>
            </a:r>
            <a:r>
              <a:rPr lang="en-US" dirty="0"/>
              <a:t> </a:t>
            </a:r>
            <a:r>
              <a:rPr lang="en-US" dirty="0" err="1"/>
              <a:t>haberse</a:t>
            </a:r>
            <a:r>
              <a:rPr lang="en-US" dirty="0"/>
              <a:t> </a:t>
            </a:r>
            <a:r>
              <a:rPr lang="en-US" dirty="0" err="1"/>
              <a:t>pagado</a:t>
            </a:r>
            <a:r>
              <a:rPr lang="en-US" dirty="0"/>
              <a:t> </a:t>
            </a:r>
            <a:r>
              <a:rPr lang="en-US" dirty="0" err="1"/>
              <a:t>cada</a:t>
            </a:r>
            <a:r>
              <a:rPr lang="en-US" dirty="0"/>
              <a:t> </a:t>
            </a:r>
            <a:r>
              <a:rPr lang="en-US" dirty="0" err="1"/>
              <a:t>tributo</a:t>
            </a:r>
            <a:r>
              <a:rPr lang="en-US" dirty="0"/>
              <a:t> y hasta la </a:t>
            </a:r>
            <a:r>
              <a:rPr lang="en-US" dirty="0" err="1"/>
              <a:t>fecha</a:t>
            </a:r>
            <a:r>
              <a:rPr lang="en-US" dirty="0"/>
              <a:t> </a:t>
            </a:r>
            <a:r>
              <a:rPr lang="en-US" dirty="0" err="1"/>
              <a:t>efectiva</a:t>
            </a:r>
            <a:r>
              <a:rPr lang="en-US" dirty="0"/>
              <a:t> de </a:t>
            </a:r>
            <a:r>
              <a:rPr lang="en-US" dirty="0" err="1"/>
              <a:t>su</a:t>
            </a:r>
            <a:r>
              <a:rPr lang="en-US" dirty="0"/>
              <a:t> </a:t>
            </a:r>
            <a:r>
              <a:rPr lang="en-US" dirty="0" err="1"/>
              <a:t>cancelación</a:t>
            </a:r>
            <a:r>
              <a:rPr lang="en-US" dirty="0"/>
              <a:t>.</a:t>
            </a:r>
          </a:p>
          <a:p>
            <a:endParaRPr lang="en-US" dirty="0"/>
          </a:p>
          <a:p>
            <a:r>
              <a:rPr lang="en-US" dirty="0"/>
              <a:t>c. </a:t>
            </a:r>
            <a:r>
              <a:rPr lang="en-US" dirty="0" err="1"/>
              <a:t>Deberá</a:t>
            </a:r>
            <a:r>
              <a:rPr lang="en-US" dirty="0"/>
              <a:t> </a:t>
            </a:r>
            <a:r>
              <a:rPr lang="en-US" dirty="0" err="1"/>
              <a:t>cancelarse</a:t>
            </a:r>
            <a:r>
              <a:rPr lang="en-US" dirty="0"/>
              <a:t> </a:t>
            </a:r>
            <a:r>
              <a:rPr lang="en-US" dirty="0" err="1"/>
              <a:t>el</a:t>
            </a:r>
            <a:r>
              <a:rPr lang="en-US" dirty="0"/>
              <a:t> </a:t>
            </a:r>
            <a:r>
              <a:rPr lang="en-US" dirty="0" err="1"/>
              <a:t>monto</a:t>
            </a:r>
            <a:r>
              <a:rPr lang="en-US" dirty="0"/>
              <a:t> </a:t>
            </a:r>
            <a:r>
              <a:rPr lang="en-US" dirty="0" err="1"/>
              <a:t>correspondiente</a:t>
            </a:r>
            <a:r>
              <a:rPr lang="en-US" dirty="0"/>
              <a:t> a la </a:t>
            </a:r>
            <a:r>
              <a:rPr lang="en-US" dirty="0" err="1"/>
              <a:t>multa</a:t>
            </a:r>
            <a:r>
              <a:rPr lang="en-US" dirty="0"/>
              <a:t> que </a:t>
            </a:r>
            <a:r>
              <a:rPr lang="en-US" dirty="0" err="1"/>
              <a:t>hubiese</a:t>
            </a:r>
            <a:r>
              <a:rPr lang="en-US" dirty="0"/>
              <a:t> </a:t>
            </a:r>
            <a:r>
              <a:rPr lang="en-US" dirty="0" err="1"/>
              <a:t>tenido</a:t>
            </a:r>
            <a:r>
              <a:rPr lang="en-US" dirty="0"/>
              <a:t> que </a:t>
            </a:r>
            <a:r>
              <a:rPr lang="en-US" dirty="0" err="1"/>
              <a:t>pagarse</a:t>
            </a:r>
            <a:r>
              <a:rPr lang="en-US" dirty="0"/>
              <a:t> </a:t>
            </a:r>
            <a:r>
              <a:rPr lang="en-US" dirty="0" err="1"/>
              <a:t>por</a:t>
            </a:r>
            <a:r>
              <a:rPr lang="en-US" dirty="0"/>
              <a:t> la </a:t>
            </a:r>
            <a:r>
              <a:rPr lang="en-US" dirty="0" err="1"/>
              <a:t>imposición</a:t>
            </a:r>
            <a:r>
              <a:rPr lang="en-US" dirty="0"/>
              <a:t> de la </a:t>
            </a:r>
            <a:r>
              <a:rPr lang="en-US" dirty="0" err="1"/>
              <a:t>infracción</a:t>
            </a:r>
            <a:r>
              <a:rPr lang="en-US" dirty="0"/>
              <a:t> </a:t>
            </a:r>
            <a:r>
              <a:rPr lang="en-US" dirty="0" err="1"/>
              <a:t>administrativa</a:t>
            </a:r>
            <a:r>
              <a:rPr lang="en-US" dirty="0"/>
              <a:t> </a:t>
            </a:r>
            <a:r>
              <a:rPr lang="en-US" dirty="0" err="1"/>
              <a:t>tipificada</a:t>
            </a:r>
            <a:r>
              <a:rPr lang="en-US" dirty="0"/>
              <a:t> </a:t>
            </a:r>
            <a:r>
              <a:rPr lang="en-US" dirty="0" err="1"/>
              <a:t>en</a:t>
            </a:r>
            <a:r>
              <a:rPr lang="en-US" dirty="0"/>
              <a:t> </a:t>
            </a:r>
            <a:r>
              <a:rPr lang="en-US" dirty="0" err="1"/>
              <a:t>el</a:t>
            </a:r>
            <a:r>
              <a:rPr lang="en-US" dirty="0"/>
              <a:t> </a:t>
            </a:r>
            <a:r>
              <a:rPr lang="en-US" dirty="0" err="1"/>
              <a:t>artículo</a:t>
            </a:r>
            <a:r>
              <a:rPr lang="en-US" dirty="0"/>
              <a:t> 81 del Código de </a:t>
            </a:r>
            <a:r>
              <a:rPr lang="en-US" dirty="0" err="1"/>
              <a:t>Normas</a:t>
            </a:r>
            <a:r>
              <a:rPr lang="en-US" dirty="0"/>
              <a:t> y </a:t>
            </a:r>
            <a:r>
              <a:rPr lang="en-US" dirty="0" err="1"/>
              <a:t>Procedimientos</a:t>
            </a:r>
            <a:r>
              <a:rPr lang="en-US" dirty="0"/>
              <a:t> </a:t>
            </a:r>
            <a:r>
              <a:rPr lang="en-US" dirty="0" err="1"/>
              <a:t>Tributarios</a:t>
            </a:r>
            <a:r>
              <a:rPr lang="en-US" dirty="0"/>
              <a:t>, </a:t>
            </a:r>
            <a:r>
              <a:rPr lang="en-US" dirty="0" err="1"/>
              <a:t>si</a:t>
            </a:r>
            <a:r>
              <a:rPr lang="en-US" dirty="0"/>
              <a:t> </a:t>
            </a:r>
            <a:r>
              <a:rPr lang="en-US" dirty="0" err="1"/>
              <a:t>el</a:t>
            </a:r>
            <a:r>
              <a:rPr lang="en-US" dirty="0"/>
              <a:t> </a:t>
            </a:r>
            <a:r>
              <a:rPr lang="en-US" dirty="0" err="1"/>
              <a:t>caso</a:t>
            </a:r>
            <a:r>
              <a:rPr lang="en-US" dirty="0"/>
              <a:t> se </a:t>
            </a:r>
            <a:r>
              <a:rPr lang="en-US" dirty="0" err="1"/>
              <a:t>hubiese</a:t>
            </a:r>
            <a:r>
              <a:rPr lang="en-US" dirty="0"/>
              <a:t> </a:t>
            </a:r>
            <a:r>
              <a:rPr lang="en-US" dirty="0" err="1"/>
              <a:t>concluido</a:t>
            </a:r>
            <a:r>
              <a:rPr lang="en-US" dirty="0"/>
              <a:t> </a:t>
            </a:r>
            <a:r>
              <a:rPr lang="en-US" dirty="0" err="1"/>
              <a:t>en</a:t>
            </a:r>
            <a:r>
              <a:rPr lang="en-US" dirty="0"/>
              <a:t> </a:t>
            </a:r>
            <a:r>
              <a:rPr lang="en-US" dirty="0" err="1"/>
              <a:t>sede</a:t>
            </a:r>
            <a:r>
              <a:rPr lang="en-US" dirty="0"/>
              <a:t> </a:t>
            </a:r>
            <a:r>
              <a:rPr lang="en-US" dirty="0" err="1"/>
              <a:t>administrativa</a:t>
            </a:r>
            <a:r>
              <a:rPr lang="en-US" dirty="0"/>
              <a:t>.</a:t>
            </a:r>
          </a:p>
          <a:p>
            <a:endParaRPr lang="en-US" dirty="0"/>
          </a:p>
          <a:p>
            <a:r>
              <a:rPr lang="en-US" dirty="0"/>
              <a:t>d. Las </a:t>
            </a:r>
            <a:r>
              <a:rPr lang="en-US" dirty="0" err="1"/>
              <a:t>sumas</a:t>
            </a:r>
            <a:r>
              <a:rPr lang="en-US" dirty="0"/>
              <a:t> de dinero </a:t>
            </a:r>
            <a:r>
              <a:rPr lang="en-US" dirty="0" err="1"/>
              <a:t>señalados</a:t>
            </a:r>
            <a:r>
              <a:rPr lang="en-US" dirty="0"/>
              <a:t> </a:t>
            </a:r>
            <a:r>
              <a:rPr lang="en-US" dirty="0" err="1"/>
              <a:t>por</a:t>
            </a:r>
            <a:r>
              <a:rPr lang="en-US" dirty="0"/>
              <a:t> </a:t>
            </a:r>
            <a:r>
              <a:rPr lang="en-US" dirty="0" err="1"/>
              <a:t>concepto</a:t>
            </a:r>
            <a:r>
              <a:rPr lang="en-US" dirty="0"/>
              <a:t> de principal, </a:t>
            </a:r>
            <a:r>
              <a:rPr lang="en-US" dirty="0" err="1"/>
              <a:t>intereses</a:t>
            </a:r>
            <a:r>
              <a:rPr lang="en-US" dirty="0"/>
              <a:t> y </a:t>
            </a:r>
            <a:r>
              <a:rPr lang="en-US" dirty="0" err="1"/>
              <a:t>multa</a:t>
            </a:r>
            <a:r>
              <a:rPr lang="en-US" dirty="0"/>
              <a:t> </a:t>
            </a:r>
            <a:r>
              <a:rPr lang="en-US" dirty="0" err="1"/>
              <a:t>deberán</a:t>
            </a:r>
            <a:r>
              <a:rPr lang="en-US" dirty="0"/>
              <a:t> ser </a:t>
            </a:r>
            <a:r>
              <a:rPr lang="en-US" dirty="0" err="1"/>
              <a:t>ingresados</a:t>
            </a:r>
            <a:r>
              <a:rPr lang="en-US" dirty="0"/>
              <a:t> de </a:t>
            </a:r>
            <a:r>
              <a:rPr lang="en-US" dirty="0" err="1"/>
              <a:t>manera</a:t>
            </a:r>
            <a:r>
              <a:rPr lang="en-US" dirty="0"/>
              <a:t> integral al </a:t>
            </a:r>
            <a:r>
              <a:rPr lang="en-US" dirty="0" err="1"/>
              <a:t>Fisco</a:t>
            </a:r>
            <a:r>
              <a:rPr lang="en-US" dirty="0"/>
              <a:t>, sin </a:t>
            </a:r>
            <a:r>
              <a:rPr lang="en-US" dirty="0" err="1"/>
              <a:t>perjuicio</a:t>
            </a:r>
            <a:r>
              <a:rPr lang="en-US" dirty="0"/>
              <a:t> del </a:t>
            </a:r>
            <a:r>
              <a:rPr lang="en-US" dirty="0" err="1"/>
              <a:t>cobro</a:t>
            </a:r>
            <a:r>
              <a:rPr lang="en-US" dirty="0"/>
              <a:t> que </a:t>
            </a:r>
            <a:r>
              <a:rPr lang="en-US" dirty="0" err="1"/>
              <a:t>realice</a:t>
            </a:r>
            <a:r>
              <a:rPr lang="en-US" dirty="0"/>
              <a:t> la </a:t>
            </a:r>
            <a:r>
              <a:rPr lang="en-US" dirty="0" err="1"/>
              <a:t>Procuraduría</a:t>
            </a:r>
            <a:r>
              <a:rPr lang="en-US" dirty="0"/>
              <a:t> General de la República </a:t>
            </a:r>
            <a:r>
              <a:rPr lang="en-US" dirty="0" err="1"/>
              <a:t>por</a:t>
            </a:r>
            <a:r>
              <a:rPr lang="en-US" dirty="0"/>
              <a:t> </a:t>
            </a:r>
            <a:r>
              <a:rPr lang="en-US" dirty="0" err="1"/>
              <a:t>concepto</a:t>
            </a:r>
            <a:r>
              <a:rPr lang="en-US" dirty="0"/>
              <a:t> de “</a:t>
            </a:r>
            <a:r>
              <a:rPr lang="en-US" dirty="0" err="1"/>
              <a:t>Daño</a:t>
            </a:r>
            <a:r>
              <a:rPr lang="en-US" dirty="0"/>
              <a:t> Social”.</a:t>
            </a:r>
          </a:p>
          <a:p>
            <a:endParaRPr lang="en-US" dirty="0"/>
          </a:p>
          <a:p>
            <a:r>
              <a:rPr lang="en-US" dirty="0"/>
              <a:t>e. </a:t>
            </a:r>
            <a:r>
              <a:rPr lang="en-US" dirty="0" err="1"/>
              <a:t>Finalmente</a:t>
            </a:r>
            <a:r>
              <a:rPr lang="en-US" dirty="0"/>
              <a:t>, y </a:t>
            </a:r>
            <a:r>
              <a:rPr lang="en-US" dirty="0" err="1"/>
              <a:t>por</a:t>
            </a:r>
            <a:r>
              <a:rPr lang="en-US" dirty="0"/>
              <a:t> un </a:t>
            </a:r>
            <a:r>
              <a:rPr lang="en-US" dirty="0" err="1"/>
              <a:t>aspecto</a:t>
            </a:r>
            <a:r>
              <a:rPr lang="en-US" dirty="0"/>
              <a:t> de </a:t>
            </a:r>
            <a:r>
              <a:rPr lang="en-US" dirty="0" err="1"/>
              <a:t>transparencia</a:t>
            </a:r>
            <a:r>
              <a:rPr lang="en-US" dirty="0"/>
              <a:t> con la población </a:t>
            </a:r>
            <a:r>
              <a:rPr lang="en-US" dirty="0" err="1"/>
              <a:t>en</a:t>
            </a:r>
            <a:r>
              <a:rPr lang="en-US" dirty="0"/>
              <a:t> general, la </a:t>
            </a:r>
            <a:r>
              <a:rPr lang="en-US" dirty="0" err="1"/>
              <a:t>empresa</a:t>
            </a:r>
            <a:r>
              <a:rPr lang="en-US" dirty="0"/>
              <a:t> </a:t>
            </a:r>
            <a:r>
              <a:rPr lang="en-US" dirty="0" err="1"/>
              <a:t>deberá</a:t>
            </a:r>
            <a:r>
              <a:rPr lang="en-US" dirty="0"/>
              <a:t> </a:t>
            </a:r>
            <a:r>
              <a:rPr lang="en-US" dirty="0" err="1"/>
              <a:t>realizar</a:t>
            </a:r>
            <a:r>
              <a:rPr lang="en-US" dirty="0"/>
              <a:t> </a:t>
            </a:r>
            <a:r>
              <a:rPr lang="en-US" dirty="0" err="1"/>
              <a:t>una</a:t>
            </a:r>
            <a:r>
              <a:rPr lang="en-US" dirty="0"/>
              <a:t> </a:t>
            </a:r>
            <a:r>
              <a:rPr lang="en-US" dirty="0" err="1"/>
              <a:t>publicación</a:t>
            </a:r>
            <a:r>
              <a:rPr lang="en-US" dirty="0"/>
              <a:t> </a:t>
            </a:r>
            <a:r>
              <a:rPr lang="en-US" dirty="0" err="1"/>
              <a:t>en</a:t>
            </a:r>
            <a:r>
              <a:rPr lang="en-US" dirty="0"/>
              <a:t> La </a:t>
            </a:r>
            <a:r>
              <a:rPr lang="en-US" dirty="0" err="1"/>
              <a:t>Gaceta</a:t>
            </a:r>
            <a:r>
              <a:rPr lang="en-US" dirty="0"/>
              <a:t> Nº 59 — Lunes 25 de </a:t>
            </a:r>
            <a:r>
              <a:rPr lang="en-US" dirty="0" err="1"/>
              <a:t>marzo</a:t>
            </a:r>
            <a:r>
              <a:rPr lang="en-US" dirty="0"/>
              <a:t> del 2019</a:t>
            </a:r>
          </a:p>
          <a:p>
            <a:endParaRPr lang="en-US" dirty="0"/>
          </a:p>
          <a:p>
            <a:r>
              <a:rPr lang="en-US" dirty="0" err="1"/>
              <a:t>Pág</a:t>
            </a:r>
            <a:r>
              <a:rPr lang="en-US" dirty="0"/>
              <a:t> 7</a:t>
            </a:r>
          </a:p>
          <a:p>
            <a:endParaRPr lang="en-US" dirty="0"/>
          </a:p>
          <a:p>
            <a:r>
              <a:rPr lang="en-US" dirty="0"/>
              <a:t>un </a:t>
            </a:r>
            <a:r>
              <a:rPr lang="en-US" dirty="0" err="1"/>
              <a:t>diario</a:t>
            </a:r>
            <a:r>
              <a:rPr lang="en-US" dirty="0"/>
              <a:t> de </a:t>
            </a:r>
            <a:r>
              <a:rPr lang="en-US" dirty="0" err="1"/>
              <a:t>circulación</a:t>
            </a:r>
            <a:r>
              <a:rPr lang="en-US" dirty="0"/>
              <a:t> </a:t>
            </a:r>
            <a:r>
              <a:rPr lang="en-US" dirty="0" err="1"/>
              <a:t>nacional</a:t>
            </a:r>
            <a:r>
              <a:rPr lang="en-US" dirty="0"/>
              <a:t>, que </a:t>
            </a:r>
            <a:r>
              <a:rPr lang="en-US" dirty="0" err="1"/>
              <a:t>abarque</a:t>
            </a:r>
            <a:r>
              <a:rPr lang="en-US" dirty="0"/>
              <a:t> </a:t>
            </a:r>
            <a:r>
              <a:rPr lang="en-US" dirty="0" err="1"/>
              <a:t>una</a:t>
            </a:r>
            <a:r>
              <a:rPr lang="en-US" dirty="0"/>
              <a:t> </a:t>
            </a:r>
            <a:r>
              <a:rPr lang="en-US" dirty="0" err="1"/>
              <a:t>medida</a:t>
            </a:r>
            <a:r>
              <a:rPr lang="en-US" dirty="0"/>
              <a:t> </a:t>
            </a:r>
            <a:r>
              <a:rPr lang="en-US" dirty="0" err="1"/>
              <a:t>mínima</a:t>
            </a:r>
            <a:r>
              <a:rPr lang="en-US" dirty="0"/>
              <a:t> de media plana, </a:t>
            </a:r>
            <a:r>
              <a:rPr lang="en-US" dirty="0" err="1"/>
              <a:t>en</a:t>
            </a:r>
            <a:r>
              <a:rPr lang="en-US" dirty="0"/>
              <a:t> </a:t>
            </a:r>
            <a:r>
              <a:rPr lang="en-US" dirty="0" err="1"/>
              <a:t>cualquiera</a:t>
            </a:r>
            <a:r>
              <a:rPr lang="en-US" dirty="0"/>
              <a:t> de las </a:t>
            </a:r>
            <a:r>
              <a:rPr lang="en-US" dirty="0" err="1"/>
              <a:t>primeras</a:t>
            </a:r>
            <a:r>
              <a:rPr lang="en-US" dirty="0"/>
              <a:t> </a:t>
            </a:r>
            <a:r>
              <a:rPr lang="en-US" dirty="0" err="1"/>
              <a:t>cinco</a:t>
            </a:r>
            <a:r>
              <a:rPr lang="en-US" dirty="0"/>
              <a:t> </a:t>
            </a:r>
            <a:r>
              <a:rPr lang="en-US" dirty="0" err="1"/>
              <a:t>páginas</a:t>
            </a:r>
            <a:r>
              <a:rPr lang="en-US" dirty="0"/>
              <a:t> del </a:t>
            </a:r>
            <a:r>
              <a:rPr lang="en-US" dirty="0" err="1"/>
              <a:t>matutino</a:t>
            </a:r>
            <a:r>
              <a:rPr lang="en-US" dirty="0"/>
              <a:t>, </a:t>
            </a:r>
            <a:r>
              <a:rPr lang="en-US" dirty="0" err="1"/>
              <a:t>en</a:t>
            </a:r>
            <a:r>
              <a:rPr lang="en-US" dirty="0"/>
              <a:t> la </a:t>
            </a:r>
            <a:r>
              <a:rPr lang="en-US" dirty="0" err="1"/>
              <a:t>cual</a:t>
            </a:r>
            <a:r>
              <a:rPr lang="en-US" dirty="0"/>
              <a:t> se </a:t>
            </a:r>
            <a:r>
              <a:rPr lang="en-US" dirty="0" err="1"/>
              <a:t>indique</a:t>
            </a:r>
            <a:r>
              <a:rPr lang="en-US" dirty="0"/>
              <a:t>:</a:t>
            </a:r>
          </a:p>
          <a:p>
            <a:endParaRPr lang="en-US" dirty="0"/>
          </a:p>
          <a:p>
            <a:r>
              <a:rPr lang="en-US" dirty="0"/>
              <a:t>“La </a:t>
            </a:r>
            <a:r>
              <a:rPr lang="en-US" dirty="0" err="1"/>
              <a:t>empresa</a:t>
            </a:r>
            <a:r>
              <a:rPr lang="en-US" dirty="0"/>
              <a:t> (</a:t>
            </a:r>
            <a:r>
              <a:rPr lang="en-US" dirty="0" err="1"/>
              <a:t>nombre</a:t>
            </a:r>
            <a:r>
              <a:rPr lang="en-US" dirty="0"/>
              <a:t> de la </a:t>
            </a:r>
            <a:r>
              <a:rPr lang="en-US" dirty="0" err="1"/>
              <a:t>empresa</a:t>
            </a:r>
            <a:r>
              <a:rPr lang="en-US" dirty="0"/>
              <a:t>), cédula </a:t>
            </a:r>
            <a:r>
              <a:rPr lang="en-US" dirty="0" err="1"/>
              <a:t>jurídica</a:t>
            </a:r>
            <a:r>
              <a:rPr lang="en-US" dirty="0"/>
              <a:t> </a:t>
            </a:r>
            <a:r>
              <a:rPr lang="en-US" dirty="0" err="1"/>
              <a:t>número</a:t>
            </a:r>
            <a:r>
              <a:rPr lang="en-US" dirty="0"/>
              <a:t> (</a:t>
            </a:r>
            <a:r>
              <a:rPr lang="en-US" dirty="0" err="1"/>
              <a:t>número</a:t>
            </a:r>
            <a:r>
              <a:rPr lang="en-US" dirty="0"/>
              <a:t> de la cédula </a:t>
            </a:r>
            <a:r>
              <a:rPr lang="en-US" dirty="0" err="1"/>
              <a:t>jurídica</a:t>
            </a:r>
            <a:r>
              <a:rPr lang="en-US" dirty="0"/>
              <a:t>), </a:t>
            </a:r>
            <a:r>
              <a:rPr lang="en-US" dirty="0" err="1"/>
              <a:t>representada</a:t>
            </a:r>
            <a:r>
              <a:rPr lang="en-US" dirty="0"/>
              <a:t> </a:t>
            </a:r>
            <a:r>
              <a:rPr lang="en-US" dirty="0" err="1"/>
              <a:t>por</a:t>
            </a:r>
            <a:r>
              <a:rPr lang="en-US" dirty="0"/>
              <a:t> (</a:t>
            </a:r>
            <a:r>
              <a:rPr lang="en-US" dirty="0" err="1"/>
              <a:t>nombre</a:t>
            </a:r>
            <a:r>
              <a:rPr lang="en-US" dirty="0"/>
              <a:t> del </a:t>
            </a:r>
            <a:r>
              <a:rPr lang="en-US" dirty="0" err="1"/>
              <a:t>representante</a:t>
            </a:r>
            <a:r>
              <a:rPr lang="en-US" dirty="0"/>
              <a:t> legal), cédula de </a:t>
            </a:r>
            <a:r>
              <a:rPr lang="en-US" dirty="0" err="1"/>
              <a:t>identidad</a:t>
            </a:r>
            <a:r>
              <a:rPr lang="en-US" dirty="0"/>
              <a:t> </a:t>
            </a:r>
            <a:r>
              <a:rPr lang="en-US" dirty="0" err="1"/>
              <a:t>número</a:t>
            </a:r>
            <a:r>
              <a:rPr lang="en-US" dirty="0"/>
              <a:t> (</a:t>
            </a:r>
            <a:r>
              <a:rPr lang="en-US" dirty="0" err="1"/>
              <a:t>número</a:t>
            </a:r>
            <a:r>
              <a:rPr lang="en-US" dirty="0"/>
              <a:t> de la cédula </a:t>
            </a:r>
            <a:r>
              <a:rPr lang="en-US" dirty="0" err="1"/>
              <a:t>número</a:t>
            </a:r>
            <a:r>
              <a:rPr lang="en-US" dirty="0"/>
              <a:t>) </a:t>
            </a:r>
            <a:r>
              <a:rPr lang="en-US" dirty="0" err="1"/>
              <a:t>hace</a:t>
            </a:r>
            <a:r>
              <a:rPr lang="en-US" dirty="0"/>
              <a:t> de </a:t>
            </a:r>
            <a:r>
              <a:rPr lang="en-US" dirty="0" err="1"/>
              <a:t>conocimiento</a:t>
            </a:r>
            <a:r>
              <a:rPr lang="en-US" dirty="0"/>
              <a:t> </a:t>
            </a:r>
            <a:r>
              <a:rPr lang="en-US" dirty="0" err="1"/>
              <a:t>GHODSREODFLyQHQJHQHUDOTXHKDUHDOL</a:t>
            </a:r>
            <a:r>
              <a:rPr lang="en-US" dirty="0"/>
              <a:t>]DGRHOSDJRGH </a:t>
            </a:r>
            <a:r>
              <a:rPr lang="en-US" dirty="0" err="1"/>
              <a:t>los</a:t>
            </a:r>
            <a:r>
              <a:rPr lang="en-US" dirty="0"/>
              <a:t> </a:t>
            </a:r>
            <a:r>
              <a:rPr lang="en-US" dirty="0" err="1"/>
              <a:t>tributos</a:t>
            </a:r>
            <a:r>
              <a:rPr lang="en-US" dirty="0"/>
              <a:t>, </a:t>
            </a:r>
            <a:r>
              <a:rPr lang="en-US" dirty="0" err="1"/>
              <a:t>intereses</a:t>
            </a:r>
            <a:r>
              <a:rPr lang="en-US" dirty="0"/>
              <a:t> y </a:t>
            </a:r>
            <a:r>
              <a:rPr lang="en-US" dirty="0" err="1"/>
              <a:t>multas</a:t>
            </a:r>
            <a:r>
              <a:rPr lang="en-US" dirty="0"/>
              <a:t> </a:t>
            </a:r>
            <a:r>
              <a:rPr lang="en-US" dirty="0" err="1"/>
              <a:t>adeudados</a:t>
            </a:r>
            <a:r>
              <a:rPr lang="en-US" dirty="0"/>
              <a:t> a la Hacienda </a:t>
            </a:r>
            <a:r>
              <a:rPr lang="en-US" dirty="0" err="1"/>
              <a:t>Pública</a:t>
            </a:r>
            <a:r>
              <a:rPr lang="en-US" dirty="0"/>
              <a:t>, </a:t>
            </a:r>
            <a:r>
              <a:rPr lang="en-US" dirty="0" err="1"/>
              <a:t>cuyo</a:t>
            </a:r>
            <a:r>
              <a:rPr lang="en-US" dirty="0"/>
              <a:t> </a:t>
            </a:r>
            <a:r>
              <a:rPr lang="en-US" dirty="0" err="1"/>
              <a:t>monto</a:t>
            </a:r>
            <a:r>
              <a:rPr lang="en-US" dirty="0"/>
              <a:t> </a:t>
            </a:r>
            <a:r>
              <a:rPr lang="en-US" dirty="0" err="1"/>
              <a:t>asciende</a:t>
            </a:r>
            <a:r>
              <a:rPr lang="en-US" dirty="0"/>
              <a:t> a (</a:t>
            </a:r>
            <a:r>
              <a:rPr lang="en-US" dirty="0" err="1"/>
              <a:t>monto</a:t>
            </a:r>
            <a:r>
              <a:rPr lang="en-US" dirty="0"/>
              <a:t> </a:t>
            </a:r>
            <a:r>
              <a:rPr lang="en-US" dirty="0" err="1"/>
              <a:t>reparado</a:t>
            </a:r>
            <a:r>
              <a:rPr lang="en-US" dirty="0"/>
              <a:t>). /</a:t>
            </a:r>
            <a:r>
              <a:rPr lang="en-US" dirty="0" err="1"/>
              <a:t>RDQWHULRUFRPRUHSDUDFLyQLQWHJUDOGHOGDxRSRUHOGHOLWR</a:t>
            </a:r>
            <a:r>
              <a:rPr lang="en-US" dirty="0"/>
              <a:t> de </a:t>
            </a:r>
            <a:r>
              <a:rPr lang="en-US" dirty="0" err="1"/>
              <a:t>fraude</a:t>
            </a:r>
            <a:r>
              <a:rPr lang="en-US" dirty="0"/>
              <a:t> a la Hacienda </a:t>
            </a:r>
            <a:r>
              <a:rPr lang="en-US" dirty="0" err="1"/>
              <a:t>Pública</a:t>
            </a:r>
            <a:r>
              <a:rPr lang="en-US" dirty="0"/>
              <a:t>, </a:t>
            </a:r>
            <a:r>
              <a:rPr lang="en-US" dirty="0" err="1"/>
              <a:t>dentro</a:t>
            </a:r>
            <a:r>
              <a:rPr lang="en-US" dirty="0"/>
              <a:t> del </a:t>
            </a:r>
            <a:r>
              <a:rPr lang="en-US" dirty="0" err="1"/>
              <a:t>proceso</a:t>
            </a:r>
            <a:r>
              <a:rPr lang="en-US" dirty="0"/>
              <a:t> penal </a:t>
            </a:r>
            <a:r>
              <a:rPr lang="en-US" dirty="0" err="1"/>
              <a:t>expediente</a:t>
            </a:r>
            <a:r>
              <a:rPr lang="en-US" dirty="0"/>
              <a:t> judicial Nº (</a:t>
            </a:r>
            <a:r>
              <a:rPr lang="en-US" dirty="0" err="1"/>
              <a:t>número</a:t>
            </a:r>
            <a:r>
              <a:rPr lang="en-US" dirty="0"/>
              <a:t> de </a:t>
            </a:r>
            <a:r>
              <a:rPr lang="en-US" dirty="0" err="1"/>
              <a:t>expediente</a:t>
            </a:r>
            <a:r>
              <a:rPr lang="en-US" dirty="0"/>
              <a:t>), </a:t>
            </a:r>
            <a:r>
              <a:rPr lang="en-US" dirty="0" err="1"/>
              <a:t>seguido</a:t>
            </a:r>
            <a:r>
              <a:rPr lang="en-US" dirty="0"/>
              <a:t> </a:t>
            </a:r>
            <a:r>
              <a:rPr lang="en-US" dirty="0" err="1"/>
              <a:t>en</a:t>
            </a:r>
            <a:r>
              <a:rPr lang="en-US" dirty="0"/>
              <a:t> </a:t>
            </a:r>
            <a:r>
              <a:rPr lang="en-US" dirty="0" err="1"/>
              <a:t>su</a:t>
            </a:r>
            <a:r>
              <a:rPr lang="en-US" dirty="0"/>
              <a:t> contra”.</a:t>
            </a:r>
          </a:p>
          <a:p>
            <a:endParaRPr lang="en-US" dirty="0"/>
          </a:p>
          <a:p>
            <a:r>
              <a:rPr lang="en-US" dirty="0" err="1"/>
              <a:t>Artículo</a:t>
            </a:r>
            <a:r>
              <a:rPr lang="en-US" dirty="0"/>
              <a:t> 2º—El </a:t>
            </a:r>
            <a:r>
              <a:rPr lang="en-US" dirty="0" err="1"/>
              <a:t>pago</a:t>
            </a:r>
            <a:r>
              <a:rPr lang="en-US" dirty="0"/>
              <a:t> de las </a:t>
            </a:r>
            <a:r>
              <a:rPr lang="en-US" dirty="0" err="1"/>
              <a:t>sumas</a:t>
            </a:r>
            <a:r>
              <a:rPr lang="en-US" dirty="0"/>
              <a:t> </a:t>
            </a:r>
            <a:r>
              <a:rPr lang="en-US" dirty="0" err="1"/>
              <a:t>indicadas</a:t>
            </a:r>
            <a:r>
              <a:rPr lang="en-US" dirty="0"/>
              <a:t> </a:t>
            </a:r>
            <a:r>
              <a:rPr lang="en-US" dirty="0" err="1"/>
              <a:t>deberá</a:t>
            </a:r>
            <a:r>
              <a:rPr lang="en-US" dirty="0"/>
              <a:t> </a:t>
            </a:r>
            <a:r>
              <a:rPr lang="en-US" dirty="0" err="1"/>
              <a:t>realizarse</a:t>
            </a:r>
            <a:r>
              <a:rPr lang="en-US" dirty="0"/>
              <a:t> </a:t>
            </a:r>
            <a:r>
              <a:rPr lang="en-US" dirty="0" err="1"/>
              <a:t>en</a:t>
            </a:r>
            <a:r>
              <a:rPr lang="en-US" dirty="0"/>
              <a:t> un solo </a:t>
            </a:r>
            <a:r>
              <a:rPr lang="en-US" dirty="0" err="1"/>
              <a:t>tracto</a:t>
            </a:r>
            <a:r>
              <a:rPr lang="en-US" dirty="0"/>
              <a:t> y </a:t>
            </a:r>
            <a:r>
              <a:rPr lang="en-US" dirty="0" err="1"/>
              <a:t>en</a:t>
            </a:r>
            <a:r>
              <a:rPr lang="en-US" dirty="0"/>
              <a:t> la </a:t>
            </a:r>
            <a:r>
              <a:rPr lang="en-US" dirty="0" err="1"/>
              <a:t>cuenta</a:t>
            </a:r>
            <a:r>
              <a:rPr lang="en-US" dirty="0"/>
              <a:t> </a:t>
            </a:r>
            <a:r>
              <a:rPr lang="en-US" dirty="0" err="1"/>
              <a:t>bancaria</a:t>
            </a:r>
            <a:r>
              <a:rPr lang="en-US" dirty="0"/>
              <a:t> del </a:t>
            </a:r>
            <a:r>
              <a:rPr lang="en-US" dirty="0" err="1"/>
              <a:t>Ministerio</a:t>
            </a:r>
            <a:r>
              <a:rPr lang="en-US" dirty="0"/>
              <a:t> de Hacienda, que se </a:t>
            </a:r>
            <a:r>
              <a:rPr lang="en-US" dirty="0" err="1"/>
              <a:t>indique</a:t>
            </a:r>
            <a:r>
              <a:rPr lang="en-US" dirty="0"/>
              <a:t> </a:t>
            </a:r>
            <a:r>
              <a:rPr lang="en-US" dirty="0" err="1"/>
              <a:t>dentro</a:t>
            </a:r>
            <a:r>
              <a:rPr lang="en-US" dirty="0"/>
              <a:t> del </a:t>
            </a:r>
            <a:r>
              <a:rPr lang="en-US" dirty="0" err="1"/>
              <a:t>proceso</a:t>
            </a:r>
            <a:r>
              <a:rPr lang="en-US" dirty="0"/>
              <a:t> penal.</a:t>
            </a:r>
          </a:p>
          <a:p>
            <a:endParaRPr lang="en-US" dirty="0"/>
          </a:p>
          <a:p>
            <a:r>
              <a:rPr lang="en-US" dirty="0" err="1"/>
              <a:t>Artículo</a:t>
            </a:r>
            <a:r>
              <a:rPr lang="en-US" dirty="0"/>
              <a:t> 3º—</a:t>
            </a:r>
            <a:r>
              <a:rPr lang="en-US" dirty="0" err="1"/>
              <a:t>Vigencia</a:t>
            </a:r>
            <a:r>
              <a:rPr lang="en-US" dirty="0"/>
              <a:t>. </a:t>
            </a:r>
            <a:r>
              <a:rPr lang="en-US" dirty="0" err="1"/>
              <a:t>Esta</a:t>
            </a:r>
            <a:r>
              <a:rPr lang="en-US" dirty="0"/>
              <a:t> </a:t>
            </a:r>
            <a:r>
              <a:rPr lang="en-US" dirty="0" err="1"/>
              <a:t>resolución</a:t>
            </a:r>
            <a:r>
              <a:rPr lang="en-US" dirty="0"/>
              <a:t> </a:t>
            </a:r>
            <a:r>
              <a:rPr lang="en-US" dirty="0" err="1"/>
              <a:t>rige</a:t>
            </a:r>
            <a:r>
              <a:rPr lang="en-US" dirty="0"/>
              <a:t> a </a:t>
            </a:r>
            <a:r>
              <a:rPr lang="en-US" dirty="0" err="1"/>
              <a:t>partir</a:t>
            </a:r>
            <a:r>
              <a:rPr lang="en-US" dirty="0"/>
              <a:t> de </a:t>
            </a:r>
            <a:r>
              <a:rPr lang="en-US" dirty="0" err="1"/>
              <a:t>su</a:t>
            </a:r>
            <a:r>
              <a:rPr lang="en-US" dirty="0"/>
              <a:t> </a:t>
            </a:r>
            <a:r>
              <a:rPr lang="en-US" dirty="0" err="1"/>
              <a:t>publicación</a:t>
            </a:r>
            <a:r>
              <a:rPr lang="en-US" dirty="0"/>
              <a:t>. </a:t>
            </a:r>
            <a:r>
              <a:rPr lang="en-US" dirty="0" err="1"/>
              <a:t>Publíquese.Carlos</a:t>
            </a:r>
            <a:r>
              <a:rPr lang="en-US" dirty="0"/>
              <a:t> Vargas Durán, Director </a:t>
            </a:r>
            <a:r>
              <a:rPr lang="en-US" dirty="0" err="1"/>
              <a:t>General.Karla</a:t>
            </a:r>
            <a:r>
              <a:rPr lang="en-US" dirty="0"/>
              <a:t> Salas Corrales, </a:t>
            </a:r>
            <a:r>
              <a:rPr lang="en-US" dirty="0" err="1"/>
              <a:t>Directora</a:t>
            </a:r>
            <a:r>
              <a:rPr lang="en-US" dirty="0"/>
              <a:t> de </a:t>
            </a:r>
            <a:r>
              <a:rPr lang="en-US" dirty="0" err="1"/>
              <a:t>Fiscalización</a:t>
            </a:r>
            <a:r>
              <a:rPr lang="en-US" dirty="0"/>
              <a:t>.—1 </a:t>
            </a:r>
            <a:r>
              <a:rPr lang="en-US" dirty="0" err="1"/>
              <a:t>vez</a:t>
            </a:r>
            <a:r>
              <a:rPr lang="en-US" dirty="0"/>
              <a:t>.—O. C. N° 3400039000.—</a:t>
            </a:r>
            <a:r>
              <a:rPr lang="en-US" dirty="0" err="1"/>
              <a:t>Solicitud</a:t>
            </a:r>
            <a:r>
              <a:rPr lang="en-US" dirty="0"/>
              <a:t> N° 142196.—( IN2019324313 ).</a:t>
            </a:r>
          </a:p>
        </p:txBody>
      </p:sp>
      <p:sp>
        <p:nvSpPr>
          <p:cNvPr id="4" name="Slide Number Placeholder 3"/>
          <p:cNvSpPr>
            <a:spLocks noGrp="1"/>
          </p:cNvSpPr>
          <p:nvPr>
            <p:ph type="sldNum" sz="quarter" idx="5"/>
          </p:nvPr>
        </p:nvSpPr>
        <p:spPr/>
        <p:txBody>
          <a:bodyPr/>
          <a:lstStyle/>
          <a:p>
            <a:fld id="{5F554CEC-8A98-0C4B-A388-A058875473E9}" type="slidenum">
              <a:rPr lang="en-US" smtClean="0"/>
              <a:t>26</a:t>
            </a:fld>
            <a:endParaRPr lang="en-US"/>
          </a:p>
        </p:txBody>
      </p:sp>
    </p:spTree>
    <p:extLst>
      <p:ext uri="{BB962C8B-B14F-4D97-AF65-F5344CB8AC3E}">
        <p14:creationId xmlns:p14="http://schemas.microsoft.com/office/powerpoint/2010/main" val="3063576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30</a:t>
            </a:fld>
            <a:endParaRPr lang="en-US"/>
          </a:p>
        </p:txBody>
      </p:sp>
    </p:spTree>
    <p:extLst>
      <p:ext uri="{BB962C8B-B14F-4D97-AF65-F5344CB8AC3E}">
        <p14:creationId xmlns:p14="http://schemas.microsoft.com/office/powerpoint/2010/main" val="301704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5</a:t>
            </a:fld>
            <a:endParaRPr lang="en-US"/>
          </a:p>
        </p:txBody>
      </p:sp>
    </p:spTree>
    <p:extLst>
      <p:ext uri="{BB962C8B-B14F-4D97-AF65-F5344CB8AC3E}">
        <p14:creationId xmlns:p14="http://schemas.microsoft.com/office/powerpoint/2010/main" val="4154084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31</a:t>
            </a:fld>
            <a:endParaRPr lang="en-US"/>
          </a:p>
        </p:txBody>
      </p:sp>
    </p:spTree>
    <p:extLst>
      <p:ext uri="{BB962C8B-B14F-4D97-AF65-F5344CB8AC3E}">
        <p14:creationId xmlns:p14="http://schemas.microsoft.com/office/powerpoint/2010/main" val="385439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32</a:t>
            </a:fld>
            <a:endParaRPr lang="en-US"/>
          </a:p>
        </p:txBody>
      </p:sp>
    </p:spTree>
    <p:extLst>
      <p:ext uri="{BB962C8B-B14F-4D97-AF65-F5344CB8AC3E}">
        <p14:creationId xmlns:p14="http://schemas.microsoft.com/office/powerpoint/2010/main" val="3922004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34</a:t>
            </a:fld>
            <a:endParaRPr lang="en-US"/>
          </a:p>
        </p:txBody>
      </p:sp>
    </p:spTree>
    <p:extLst>
      <p:ext uri="{BB962C8B-B14F-4D97-AF65-F5344CB8AC3E}">
        <p14:creationId xmlns:p14="http://schemas.microsoft.com/office/powerpoint/2010/main" val="256301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41</a:t>
            </a:fld>
            <a:endParaRPr lang="en-US"/>
          </a:p>
        </p:txBody>
      </p:sp>
    </p:spTree>
    <p:extLst>
      <p:ext uri="{BB962C8B-B14F-4D97-AF65-F5344CB8AC3E}">
        <p14:creationId xmlns:p14="http://schemas.microsoft.com/office/powerpoint/2010/main" val="2191410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42</a:t>
            </a:fld>
            <a:endParaRPr lang="en-US"/>
          </a:p>
        </p:txBody>
      </p:sp>
    </p:spTree>
    <p:extLst>
      <p:ext uri="{BB962C8B-B14F-4D97-AF65-F5344CB8AC3E}">
        <p14:creationId xmlns:p14="http://schemas.microsoft.com/office/powerpoint/2010/main" val="3948125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43</a:t>
            </a:fld>
            <a:endParaRPr lang="en-US"/>
          </a:p>
        </p:txBody>
      </p:sp>
    </p:spTree>
    <p:extLst>
      <p:ext uri="{BB962C8B-B14F-4D97-AF65-F5344CB8AC3E}">
        <p14:creationId xmlns:p14="http://schemas.microsoft.com/office/powerpoint/2010/main" val="111289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44</a:t>
            </a:fld>
            <a:endParaRPr lang="en-US"/>
          </a:p>
        </p:txBody>
      </p:sp>
    </p:spTree>
    <p:extLst>
      <p:ext uri="{BB962C8B-B14F-4D97-AF65-F5344CB8AC3E}">
        <p14:creationId xmlns:p14="http://schemas.microsoft.com/office/powerpoint/2010/main" val="627056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45</a:t>
            </a:fld>
            <a:endParaRPr lang="en-US"/>
          </a:p>
        </p:txBody>
      </p:sp>
    </p:spTree>
    <p:extLst>
      <p:ext uri="{BB962C8B-B14F-4D97-AF65-F5344CB8AC3E}">
        <p14:creationId xmlns:p14="http://schemas.microsoft.com/office/powerpoint/2010/main" val="2970098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48</a:t>
            </a:fld>
            <a:endParaRPr lang="en-US"/>
          </a:p>
        </p:txBody>
      </p:sp>
    </p:spTree>
    <p:extLst>
      <p:ext uri="{BB962C8B-B14F-4D97-AF65-F5344CB8AC3E}">
        <p14:creationId xmlns:p14="http://schemas.microsoft.com/office/powerpoint/2010/main" val="1005222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54</a:t>
            </a:fld>
            <a:endParaRPr lang="en-US"/>
          </a:p>
        </p:txBody>
      </p:sp>
    </p:spTree>
    <p:extLst>
      <p:ext uri="{BB962C8B-B14F-4D97-AF65-F5344CB8AC3E}">
        <p14:creationId xmlns:p14="http://schemas.microsoft.com/office/powerpoint/2010/main" val="99720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6</a:t>
            </a:fld>
            <a:endParaRPr lang="en-US"/>
          </a:p>
        </p:txBody>
      </p:sp>
    </p:spTree>
    <p:extLst>
      <p:ext uri="{BB962C8B-B14F-4D97-AF65-F5344CB8AC3E}">
        <p14:creationId xmlns:p14="http://schemas.microsoft.com/office/powerpoint/2010/main" val="2408041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58</a:t>
            </a:fld>
            <a:endParaRPr lang="en-US"/>
          </a:p>
        </p:txBody>
      </p:sp>
    </p:spTree>
    <p:extLst>
      <p:ext uri="{BB962C8B-B14F-4D97-AF65-F5344CB8AC3E}">
        <p14:creationId xmlns:p14="http://schemas.microsoft.com/office/powerpoint/2010/main" val="3605279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554CEC-8A98-0C4B-A388-A058875473E9}" type="slidenum">
              <a:rPr lang="en-US" smtClean="0"/>
              <a:t>62</a:t>
            </a:fld>
            <a:endParaRPr lang="en-US"/>
          </a:p>
        </p:txBody>
      </p:sp>
    </p:spTree>
    <p:extLst>
      <p:ext uri="{BB962C8B-B14F-4D97-AF65-F5344CB8AC3E}">
        <p14:creationId xmlns:p14="http://schemas.microsoft.com/office/powerpoint/2010/main" val="2400507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7</a:t>
            </a:fld>
            <a:endParaRPr lang="en-US"/>
          </a:p>
        </p:txBody>
      </p:sp>
    </p:spTree>
    <p:extLst>
      <p:ext uri="{BB962C8B-B14F-4D97-AF65-F5344CB8AC3E}">
        <p14:creationId xmlns:p14="http://schemas.microsoft.com/office/powerpoint/2010/main" val="249008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9</a:t>
            </a:fld>
            <a:endParaRPr lang="en-US"/>
          </a:p>
        </p:txBody>
      </p:sp>
    </p:spTree>
    <p:extLst>
      <p:ext uri="{BB962C8B-B14F-4D97-AF65-F5344CB8AC3E}">
        <p14:creationId xmlns:p14="http://schemas.microsoft.com/office/powerpoint/2010/main" val="397368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10</a:t>
            </a:fld>
            <a:endParaRPr lang="en-US"/>
          </a:p>
        </p:txBody>
      </p:sp>
    </p:spTree>
    <p:extLst>
      <p:ext uri="{BB962C8B-B14F-4D97-AF65-F5344CB8AC3E}">
        <p14:creationId xmlns:p14="http://schemas.microsoft.com/office/powerpoint/2010/main" val="5252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11</a:t>
            </a:fld>
            <a:endParaRPr lang="en-US"/>
          </a:p>
        </p:txBody>
      </p:sp>
    </p:spTree>
    <p:extLst>
      <p:ext uri="{BB962C8B-B14F-4D97-AF65-F5344CB8AC3E}">
        <p14:creationId xmlns:p14="http://schemas.microsoft.com/office/powerpoint/2010/main" val="143567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13</a:t>
            </a:fld>
            <a:endParaRPr lang="en-US"/>
          </a:p>
        </p:txBody>
      </p:sp>
    </p:spTree>
    <p:extLst>
      <p:ext uri="{BB962C8B-B14F-4D97-AF65-F5344CB8AC3E}">
        <p14:creationId xmlns:p14="http://schemas.microsoft.com/office/powerpoint/2010/main" val="74821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554CEC-8A98-0C4B-A388-A058875473E9}" type="slidenum">
              <a:rPr lang="en-US" smtClean="0"/>
              <a:t>14</a:t>
            </a:fld>
            <a:endParaRPr lang="en-US"/>
          </a:p>
        </p:txBody>
      </p:sp>
    </p:spTree>
    <p:extLst>
      <p:ext uri="{BB962C8B-B14F-4D97-AF65-F5344CB8AC3E}">
        <p14:creationId xmlns:p14="http://schemas.microsoft.com/office/powerpoint/2010/main" val="286792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84401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9A5B646-FCD0-C74E-A401-81B5C2570CB4}"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350181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4168484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1585089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3204948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203535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2113596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276968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4111646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title"/>
          </p:nvPr>
        </p:nvSpPr>
        <p:spPr/>
        <p:txBody>
          <a:bodyPr lIns="0" tIns="0" rIns="0" bIns="0"/>
          <a:lstStyle>
            <a:lvl1pPr>
              <a:defRPr sz="5567" b="1" i="0">
                <a:solidFill>
                  <a:srgbClr val="F7FAF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257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350485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9A5B646-FCD0-C74E-A401-81B5C2570CB4}" type="datetimeFigureOut">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319929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9A5B646-FCD0-C74E-A401-81B5C2570CB4}"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349224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9A5B646-FCD0-C74E-A401-81B5C2570CB4}" type="datetimeFigureOut">
              <a:rPr lang="en-US" smtClean="0"/>
              <a:t>4/30/24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185548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9A5B646-FCD0-C74E-A401-81B5C2570CB4}" type="datetimeFigureOut">
              <a:rPr lang="en-US" smtClean="0"/>
              <a:t>4/30/24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87226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5B646-FCD0-C74E-A401-81B5C2570CB4}" type="datetimeFigureOut">
              <a:rPr lang="en-US" smtClean="0"/>
              <a:t>4/30/24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280077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9A5B646-FCD0-C74E-A401-81B5C2570CB4}"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395283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9A5B646-FCD0-C74E-A401-81B5C2570CB4}" type="datetimeFigureOut">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D85774-7083-A74C-92A1-32B70A7369B5}" type="slidenum">
              <a:rPr lang="en-US" smtClean="0"/>
              <a:t>‹#›</a:t>
            </a:fld>
            <a:endParaRPr lang="en-US"/>
          </a:p>
        </p:txBody>
      </p:sp>
    </p:spTree>
    <p:extLst>
      <p:ext uri="{BB962C8B-B14F-4D97-AF65-F5344CB8AC3E}">
        <p14:creationId xmlns:p14="http://schemas.microsoft.com/office/powerpoint/2010/main" val="85865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A5B646-FCD0-C74E-A401-81B5C2570CB4}" type="datetimeFigureOut">
              <a:rPr lang="en-US" smtClean="0"/>
              <a:t>4/30/24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D85774-7083-A74C-92A1-32B70A7369B5}" type="slidenum">
              <a:rPr lang="en-US" smtClean="0"/>
              <a:t>‹#›</a:t>
            </a:fld>
            <a:endParaRPr lang="en-US"/>
          </a:p>
        </p:txBody>
      </p:sp>
    </p:spTree>
    <p:extLst>
      <p:ext uri="{BB962C8B-B14F-4D97-AF65-F5344CB8AC3E}">
        <p14:creationId xmlns:p14="http://schemas.microsoft.com/office/powerpoint/2010/main" val="905941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4291-84CE-9A43-BF10-CA07B666F3BC}"/>
              </a:ext>
            </a:extLst>
          </p:cNvPr>
          <p:cNvSpPr>
            <a:spLocks noGrp="1"/>
          </p:cNvSpPr>
          <p:nvPr>
            <p:ph type="ctrTitle"/>
          </p:nvPr>
        </p:nvSpPr>
        <p:spPr>
          <a:xfrm>
            <a:off x="2179320" y="641776"/>
            <a:ext cx="9323703" cy="3152984"/>
          </a:xfrm>
        </p:spPr>
        <p:txBody>
          <a:bodyPr>
            <a:noAutofit/>
          </a:bodyPr>
          <a:lstStyle/>
          <a:p>
            <a:r>
              <a:rPr lang="en-US" sz="6500" dirty="0"/>
              <a:t>Sistema de </a:t>
            </a:r>
            <a:r>
              <a:rPr lang="en-US" sz="6500" dirty="0" err="1"/>
              <a:t>sanciones</a:t>
            </a:r>
            <a:endParaRPr lang="en-US" sz="6500" dirty="0"/>
          </a:p>
        </p:txBody>
      </p:sp>
      <p:sp>
        <p:nvSpPr>
          <p:cNvPr id="3" name="Subtitle 2">
            <a:extLst>
              <a:ext uri="{FF2B5EF4-FFF2-40B4-BE49-F238E27FC236}">
                <a16:creationId xmlns:a16="http://schemas.microsoft.com/office/drawing/2014/main" id="{EB692F9B-433D-4C49-83E8-1D5E756A56BB}"/>
              </a:ext>
            </a:extLst>
          </p:cNvPr>
          <p:cNvSpPr>
            <a:spLocks noGrp="1"/>
          </p:cNvSpPr>
          <p:nvPr>
            <p:ph type="subTitle" idx="1"/>
          </p:nvPr>
        </p:nvSpPr>
        <p:spPr>
          <a:xfrm>
            <a:off x="4332498" y="4827690"/>
            <a:ext cx="6987645" cy="1388534"/>
          </a:xfrm>
        </p:spPr>
        <p:txBody>
          <a:bodyPr>
            <a:noAutofit/>
          </a:bodyPr>
          <a:lstStyle/>
          <a:p>
            <a:r>
              <a:rPr lang="en-US" sz="2400" b="1" dirty="0"/>
              <a:t>U. C. I. </a:t>
            </a:r>
          </a:p>
          <a:p>
            <a:r>
              <a:rPr lang="en-US" sz="2400" b="1" dirty="0" err="1"/>
              <a:t>Lic</a:t>
            </a:r>
            <a:r>
              <a:rPr lang="en-US" sz="2400" b="1" dirty="0"/>
              <a:t>. Ronald </a:t>
            </a:r>
            <a:r>
              <a:rPr lang="en-US" sz="2400" b="1" dirty="0" err="1"/>
              <a:t>Garita</a:t>
            </a:r>
            <a:r>
              <a:rPr lang="en-US" sz="2400" b="1" dirty="0"/>
              <a:t> L., LLM</a:t>
            </a:r>
          </a:p>
          <a:p>
            <a:r>
              <a:rPr lang="en-US" sz="2400" b="1" dirty="0"/>
              <a:t>Mayo /2024</a:t>
            </a:r>
          </a:p>
        </p:txBody>
      </p:sp>
    </p:spTree>
    <p:extLst>
      <p:ext uri="{BB962C8B-B14F-4D97-AF65-F5344CB8AC3E}">
        <p14:creationId xmlns:p14="http://schemas.microsoft.com/office/powerpoint/2010/main" val="3997245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E54B-A389-3547-A77C-A9E916066A40}"/>
              </a:ext>
            </a:extLst>
          </p:cNvPr>
          <p:cNvSpPr>
            <a:spLocks noGrp="1"/>
          </p:cNvSpPr>
          <p:nvPr>
            <p:ph type="title"/>
          </p:nvPr>
        </p:nvSpPr>
        <p:spPr>
          <a:xfrm>
            <a:off x="1484309" y="1"/>
            <a:ext cx="10018713" cy="1341120"/>
          </a:xfrm>
        </p:spPr>
        <p:txBody>
          <a:bodyPr/>
          <a:lstStyle/>
          <a:p>
            <a:pPr algn="ctr"/>
            <a:r>
              <a:rPr lang="en-US" b="1" dirty="0" err="1"/>
              <a:t>Redacción</a:t>
            </a:r>
            <a:r>
              <a:rPr lang="en-US" b="1" dirty="0"/>
              <a:t> original (1990’s) </a:t>
            </a:r>
            <a:r>
              <a:rPr lang="en-US" b="1" dirty="0" err="1"/>
              <a:t>régimen</a:t>
            </a:r>
            <a:r>
              <a:rPr lang="en-US" b="1" dirty="0"/>
              <a:t> </a:t>
            </a:r>
            <a:r>
              <a:rPr lang="en-US" b="1" dirty="0" err="1"/>
              <a:t>sancionatorio</a:t>
            </a:r>
            <a:endParaRPr lang="en-US" b="1" dirty="0"/>
          </a:p>
        </p:txBody>
      </p:sp>
      <p:sp>
        <p:nvSpPr>
          <p:cNvPr id="3" name="Content Placeholder 2">
            <a:extLst>
              <a:ext uri="{FF2B5EF4-FFF2-40B4-BE49-F238E27FC236}">
                <a16:creationId xmlns:a16="http://schemas.microsoft.com/office/drawing/2014/main" id="{74A30153-514F-9F46-81BB-054015333D90}"/>
              </a:ext>
            </a:extLst>
          </p:cNvPr>
          <p:cNvSpPr>
            <a:spLocks noGrp="1"/>
          </p:cNvSpPr>
          <p:nvPr>
            <p:ph idx="1"/>
          </p:nvPr>
        </p:nvSpPr>
        <p:spPr>
          <a:xfrm>
            <a:off x="1484310" y="1051560"/>
            <a:ext cx="10018713" cy="5303519"/>
          </a:xfrm>
        </p:spPr>
        <p:txBody>
          <a:bodyPr>
            <a:normAutofit/>
          </a:bodyPr>
          <a:lstStyle/>
          <a:p>
            <a:pPr marL="0" indent="0">
              <a:buNone/>
            </a:pPr>
            <a:r>
              <a:rPr lang="en-US" b="1" dirty="0" err="1"/>
              <a:t>Objetivo</a:t>
            </a:r>
            <a:r>
              <a:rPr lang="en-US" b="1" dirty="0"/>
              <a:t> principal</a:t>
            </a:r>
          </a:p>
          <a:p>
            <a:r>
              <a:rPr lang="en-US" dirty="0" err="1"/>
              <a:t>Sustentar</a:t>
            </a:r>
            <a:r>
              <a:rPr lang="en-US" dirty="0"/>
              <a:t> </a:t>
            </a:r>
            <a:r>
              <a:rPr lang="en-US" dirty="0" err="1"/>
              <a:t>el</a:t>
            </a:r>
            <a:r>
              <a:rPr lang="en-US" dirty="0"/>
              <a:t> </a:t>
            </a:r>
            <a:r>
              <a:rPr lang="en-US" dirty="0" err="1"/>
              <a:t>modelo</a:t>
            </a:r>
            <a:r>
              <a:rPr lang="en-US" dirty="0"/>
              <a:t> </a:t>
            </a:r>
            <a:r>
              <a:rPr lang="en-US" dirty="0" err="1"/>
              <a:t>aduanero</a:t>
            </a:r>
            <a:r>
              <a:rPr lang="en-US" dirty="0"/>
              <a:t>.</a:t>
            </a:r>
          </a:p>
          <a:p>
            <a:pPr>
              <a:buFont typeface="Wingdings" panose="05000000000000000000" pitchFamily="2" charset="2"/>
              <a:buChar char="ü"/>
            </a:pPr>
            <a:r>
              <a:rPr lang="en-US" dirty="0"/>
              <a:t>	Control </a:t>
            </a:r>
            <a:r>
              <a:rPr lang="en-US" dirty="0" err="1"/>
              <a:t>basado</a:t>
            </a:r>
            <a:r>
              <a:rPr lang="en-US" dirty="0"/>
              <a:t> </a:t>
            </a:r>
            <a:r>
              <a:rPr lang="en-US" dirty="0" err="1"/>
              <a:t>en</a:t>
            </a:r>
            <a:r>
              <a:rPr lang="en-US" dirty="0"/>
              <a:t> la </a:t>
            </a:r>
            <a:r>
              <a:rPr lang="en-US" dirty="0" err="1"/>
              <a:t>fiscalización</a:t>
            </a:r>
            <a:r>
              <a:rPr lang="en-US" dirty="0"/>
              <a:t> a posteriori.</a:t>
            </a:r>
          </a:p>
          <a:p>
            <a:pPr>
              <a:buFont typeface="Wingdings" panose="05000000000000000000" pitchFamily="2" charset="2"/>
              <a:buChar char="ü"/>
            </a:pPr>
            <a:r>
              <a:rPr lang="en-US" dirty="0"/>
              <a:t>	</a:t>
            </a:r>
            <a:r>
              <a:rPr lang="en-US" dirty="0" err="1"/>
              <a:t>Gestión</a:t>
            </a:r>
            <a:r>
              <a:rPr lang="en-US" dirty="0"/>
              <a:t> </a:t>
            </a:r>
            <a:r>
              <a:rPr lang="en-US" dirty="0" err="1"/>
              <a:t>Aduanera</a:t>
            </a:r>
            <a:r>
              <a:rPr lang="en-US" dirty="0"/>
              <a:t> </a:t>
            </a:r>
            <a:r>
              <a:rPr lang="en-US" dirty="0" err="1"/>
              <a:t>realizada</a:t>
            </a:r>
            <a:r>
              <a:rPr lang="en-US" dirty="0"/>
              <a:t> </a:t>
            </a:r>
            <a:r>
              <a:rPr lang="en-US" dirty="0" err="1"/>
              <a:t>por</a:t>
            </a:r>
            <a:r>
              <a:rPr lang="en-US" dirty="0"/>
              <a:t> sector privado.</a:t>
            </a:r>
          </a:p>
          <a:p>
            <a:pPr>
              <a:buFont typeface="Wingdings" panose="05000000000000000000" pitchFamily="2" charset="2"/>
              <a:buChar char="ü"/>
            </a:pPr>
            <a:r>
              <a:rPr lang="en-US" dirty="0"/>
              <a:t>	Principio de </a:t>
            </a:r>
            <a:r>
              <a:rPr lang="en-US" dirty="0" err="1"/>
              <a:t>autodeterminación</a:t>
            </a:r>
            <a:r>
              <a:rPr lang="en-US" dirty="0"/>
              <a:t>.</a:t>
            </a:r>
          </a:p>
          <a:p>
            <a:pPr>
              <a:buFont typeface="Wingdings" panose="05000000000000000000" pitchFamily="2" charset="2"/>
              <a:buChar char="ü"/>
            </a:pPr>
            <a:r>
              <a:rPr lang="en-US" dirty="0"/>
              <a:t>	</a:t>
            </a:r>
            <a:r>
              <a:rPr lang="en-US" dirty="0" err="1"/>
              <a:t>Entorno</a:t>
            </a:r>
            <a:r>
              <a:rPr lang="en-US" dirty="0"/>
              <a:t> digital de la </a:t>
            </a:r>
            <a:r>
              <a:rPr lang="en-US" dirty="0" err="1"/>
              <a:t>gestión</a:t>
            </a:r>
            <a:r>
              <a:rPr lang="en-US" dirty="0"/>
              <a:t> </a:t>
            </a:r>
            <a:r>
              <a:rPr lang="en-US" dirty="0" err="1"/>
              <a:t>aduanera</a:t>
            </a:r>
            <a:r>
              <a:rPr lang="en-US" dirty="0"/>
              <a:t>.</a:t>
            </a:r>
          </a:p>
          <a:p>
            <a:pPr>
              <a:buFont typeface="Wingdings" panose="05000000000000000000" pitchFamily="2" charset="2"/>
              <a:buChar char="ü"/>
            </a:pPr>
            <a:r>
              <a:rPr lang="en-US" dirty="0"/>
              <a:t>	</a:t>
            </a:r>
            <a:r>
              <a:rPr lang="en-US" dirty="0" err="1"/>
              <a:t>Efectividad</a:t>
            </a:r>
            <a:r>
              <a:rPr lang="en-US" dirty="0"/>
              <a:t>.</a:t>
            </a:r>
          </a:p>
          <a:p>
            <a:pPr marL="0" indent="0">
              <a:buNone/>
            </a:pPr>
            <a:endParaRPr lang="en-US" b="1" dirty="0"/>
          </a:p>
          <a:p>
            <a:pPr marL="0" indent="0">
              <a:buNone/>
            </a:pPr>
            <a:r>
              <a:rPr lang="en-US" b="1" dirty="0" err="1"/>
              <a:t>Objetivo</a:t>
            </a:r>
            <a:r>
              <a:rPr lang="en-US" b="1" dirty="0"/>
              <a:t> </a:t>
            </a:r>
            <a:r>
              <a:rPr lang="en-US" b="1" dirty="0" err="1"/>
              <a:t>secundario</a:t>
            </a:r>
            <a:endParaRPr lang="en-US" b="1" dirty="0"/>
          </a:p>
          <a:p>
            <a:r>
              <a:rPr lang="en-US" sz="2400" dirty="0" err="1"/>
              <a:t>Armonizar</a:t>
            </a:r>
            <a:r>
              <a:rPr lang="en-US" sz="2400" dirty="0"/>
              <a:t> </a:t>
            </a:r>
            <a:r>
              <a:rPr lang="en-US" sz="2400" dirty="0" err="1"/>
              <a:t>régimen</a:t>
            </a:r>
            <a:r>
              <a:rPr lang="en-US" sz="2400" dirty="0"/>
              <a:t> </a:t>
            </a:r>
            <a:r>
              <a:rPr lang="en-US" sz="2400" dirty="0" err="1"/>
              <a:t>aduanero</a:t>
            </a:r>
            <a:r>
              <a:rPr lang="en-US" sz="2400" dirty="0"/>
              <a:t> y fiscal.</a:t>
            </a:r>
          </a:p>
        </p:txBody>
      </p:sp>
    </p:spTree>
    <p:extLst>
      <p:ext uri="{BB962C8B-B14F-4D97-AF65-F5344CB8AC3E}">
        <p14:creationId xmlns:p14="http://schemas.microsoft.com/office/powerpoint/2010/main" val="73965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1612-A35A-994C-9F8B-89AD9AAFF6D0}"/>
              </a:ext>
            </a:extLst>
          </p:cNvPr>
          <p:cNvSpPr>
            <a:spLocks noGrp="1"/>
          </p:cNvSpPr>
          <p:nvPr>
            <p:ph type="title"/>
          </p:nvPr>
        </p:nvSpPr>
        <p:spPr>
          <a:xfrm>
            <a:off x="1310640" y="4763"/>
            <a:ext cx="10683240" cy="1330643"/>
          </a:xfrm>
        </p:spPr>
        <p:txBody>
          <a:bodyPr/>
          <a:lstStyle/>
          <a:p>
            <a:pPr algn="ctr"/>
            <a:r>
              <a:rPr lang="en-US" b="1" dirty="0" err="1"/>
              <a:t>Visualización</a:t>
            </a:r>
            <a:r>
              <a:rPr lang="en-US" b="1" dirty="0"/>
              <a:t> del </a:t>
            </a:r>
            <a:r>
              <a:rPr lang="en-US" b="1" dirty="0" err="1"/>
              <a:t>sistema</a:t>
            </a:r>
            <a:r>
              <a:rPr lang="en-US" b="1" dirty="0"/>
              <a:t> </a:t>
            </a:r>
            <a:r>
              <a:rPr lang="en-US" b="1" dirty="0" err="1"/>
              <a:t>sancionatorio</a:t>
            </a:r>
            <a:br>
              <a:rPr lang="en-US" b="1" dirty="0"/>
            </a:br>
            <a:r>
              <a:rPr lang="en-US" b="1" dirty="0"/>
              <a:t>(</a:t>
            </a:r>
            <a:r>
              <a:rPr lang="en-US" b="1" dirty="0" err="1">
                <a:solidFill>
                  <a:srgbClr val="0070C0"/>
                </a:solidFill>
              </a:rPr>
              <a:t>previo</a:t>
            </a:r>
            <a:r>
              <a:rPr lang="en-US" b="1" dirty="0">
                <a:solidFill>
                  <a:srgbClr val="0070C0"/>
                </a:solidFill>
              </a:rPr>
              <a:t> a la </a:t>
            </a:r>
            <a:r>
              <a:rPr lang="en-US" b="1" dirty="0" err="1">
                <a:solidFill>
                  <a:srgbClr val="0070C0"/>
                </a:solidFill>
              </a:rPr>
              <a:t>reforma</a:t>
            </a:r>
            <a:r>
              <a:rPr lang="en-US" b="1" dirty="0">
                <a:solidFill>
                  <a:srgbClr val="0070C0"/>
                </a:solidFill>
              </a:rPr>
              <a:t> de </a:t>
            </a:r>
            <a:r>
              <a:rPr lang="en-US" b="1" dirty="0" err="1">
                <a:solidFill>
                  <a:srgbClr val="0070C0"/>
                </a:solidFill>
              </a:rPr>
              <a:t>junio</a:t>
            </a:r>
            <a:r>
              <a:rPr lang="en-US" b="1" dirty="0">
                <a:solidFill>
                  <a:srgbClr val="0070C0"/>
                </a:solidFill>
              </a:rPr>
              <a:t> 2022</a:t>
            </a:r>
            <a:r>
              <a:rPr lang="en-US" b="1" dirty="0"/>
              <a:t>)</a:t>
            </a:r>
          </a:p>
        </p:txBody>
      </p:sp>
      <p:sp>
        <p:nvSpPr>
          <p:cNvPr id="3" name="Content Placeholder 2">
            <a:extLst>
              <a:ext uri="{FF2B5EF4-FFF2-40B4-BE49-F238E27FC236}">
                <a16:creationId xmlns:a16="http://schemas.microsoft.com/office/drawing/2014/main" id="{26C1A0C0-13C8-FA44-9A2D-5617999101F3}"/>
              </a:ext>
            </a:extLst>
          </p:cNvPr>
          <p:cNvSpPr>
            <a:spLocks noGrp="1"/>
          </p:cNvSpPr>
          <p:nvPr>
            <p:ph idx="1"/>
          </p:nvPr>
        </p:nvSpPr>
        <p:spPr>
          <a:xfrm>
            <a:off x="2338724" y="2213910"/>
            <a:ext cx="4503234" cy="4531043"/>
          </a:xfrm>
        </p:spPr>
        <p:txBody>
          <a:bodyPr>
            <a:normAutofit/>
          </a:bodyPr>
          <a:lstStyle/>
          <a:p>
            <a:pPr marL="0" indent="0">
              <a:buNone/>
            </a:pPr>
            <a:r>
              <a:rPr lang="en-US" b="1" dirty="0"/>
              <a:t>      </a:t>
            </a:r>
            <a:r>
              <a:rPr lang="en-US" b="1" dirty="0" err="1"/>
              <a:t>Delitos</a:t>
            </a:r>
            <a:r>
              <a:rPr lang="en-US" b="1" dirty="0"/>
              <a:t> </a:t>
            </a:r>
            <a:r>
              <a:rPr lang="en-US" b="1" dirty="0" err="1"/>
              <a:t>Aduaneros</a:t>
            </a:r>
            <a:endParaRPr lang="en-US" b="1" dirty="0"/>
          </a:p>
          <a:p>
            <a:pPr lvl="1"/>
            <a:r>
              <a:rPr lang="en-US" dirty="0" err="1"/>
              <a:t>Contrabando</a:t>
            </a:r>
            <a:endParaRPr lang="en-US" dirty="0"/>
          </a:p>
          <a:p>
            <a:pPr lvl="2"/>
            <a:r>
              <a:rPr lang="en-US" dirty="0" err="1"/>
              <a:t>Agravado</a:t>
            </a:r>
            <a:endParaRPr lang="en-US" dirty="0"/>
          </a:p>
          <a:p>
            <a:pPr lvl="2"/>
            <a:r>
              <a:rPr lang="en-US" dirty="0" err="1"/>
              <a:t>Fraccionado</a:t>
            </a:r>
            <a:endParaRPr lang="en-US" dirty="0"/>
          </a:p>
          <a:p>
            <a:pPr lvl="1"/>
            <a:r>
              <a:rPr lang="en-US" dirty="0" err="1"/>
              <a:t>Defraudación</a:t>
            </a:r>
            <a:r>
              <a:rPr lang="en-US" dirty="0"/>
              <a:t> Fiscal Ad.</a:t>
            </a:r>
          </a:p>
          <a:p>
            <a:pPr lvl="2"/>
            <a:r>
              <a:rPr lang="en-US" dirty="0" err="1"/>
              <a:t>Agravada</a:t>
            </a:r>
            <a:endParaRPr lang="en-US" dirty="0"/>
          </a:p>
          <a:p>
            <a:pPr lvl="2"/>
            <a:r>
              <a:rPr lang="en-US" dirty="0" err="1"/>
              <a:t>Fraccinoada</a:t>
            </a:r>
            <a:endParaRPr lang="en-US" dirty="0"/>
          </a:p>
          <a:p>
            <a:pPr marL="457200" lvl="1" indent="0">
              <a:buNone/>
            </a:pPr>
            <a:r>
              <a:rPr lang="en-US" sz="2400" b="1" dirty="0" err="1"/>
              <a:t>Delito</a:t>
            </a:r>
            <a:r>
              <a:rPr lang="en-US" sz="2400" b="1" dirty="0"/>
              <a:t> </a:t>
            </a:r>
            <a:r>
              <a:rPr lang="en-US" sz="2400" b="1" dirty="0" err="1"/>
              <a:t>Informático</a:t>
            </a:r>
            <a:endParaRPr lang="en-US" sz="2400" b="1" dirty="0"/>
          </a:p>
          <a:p>
            <a:pPr marL="457200" lvl="1" indent="0">
              <a:buNone/>
            </a:pPr>
            <a:r>
              <a:rPr lang="en-US" sz="2400" b="1" dirty="0" err="1"/>
              <a:t>Otros</a:t>
            </a:r>
            <a:r>
              <a:rPr lang="en-US" sz="2400" b="1" dirty="0"/>
              <a:t> </a:t>
            </a:r>
            <a:r>
              <a:rPr lang="en-US" sz="2400" b="1" dirty="0" err="1"/>
              <a:t>delitos</a:t>
            </a:r>
            <a:endParaRPr lang="en-US" sz="2400" b="1" dirty="0"/>
          </a:p>
          <a:p>
            <a:pPr lvl="1"/>
            <a:endParaRPr lang="en-US" dirty="0"/>
          </a:p>
          <a:p>
            <a:pPr lvl="1"/>
            <a:endParaRPr lang="en-US" dirty="0"/>
          </a:p>
        </p:txBody>
      </p:sp>
      <p:sp>
        <p:nvSpPr>
          <p:cNvPr id="4" name="Content Placeholder 2">
            <a:extLst>
              <a:ext uri="{FF2B5EF4-FFF2-40B4-BE49-F238E27FC236}">
                <a16:creationId xmlns:a16="http://schemas.microsoft.com/office/drawing/2014/main" id="{33B6DBFC-AB46-7B49-ACBA-4E88676A7F46}"/>
              </a:ext>
            </a:extLst>
          </p:cNvPr>
          <p:cNvSpPr txBox="1">
            <a:spLocks/>
          </p:cNvSpPr>
          <p:nvPr/>
        </p:nvSpPr>
        <p:spPr>
          <a:xfrm>
            <a:off x="6652260" y="2117459"/>
            <a:ext cx="49883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   </a:t>
            </a:r>
            <a:r>
              <a:rPr lang="en-US" sz="2400" b="1" dirty="0" err="1"/>
              <a:t>Infracciones</a:t>
            </a:r>
            <a:r>
              <a:rPr lang="en-US" sz="2400" b="1" dirty="0"/>
              <a:t> </a:t>
            </a:r>
            <a:r>
              <a:rPr lang="en-US" sz="2400" b="1" dirty="0" err="1"/>
              <a:t>Administrativas</a:t>
            </a:r>
            <a:endParaRPr lang="en-US" sz="2400" b="1" dirty="0"/>
          </a:p>
          <a:p>
            <a:pPr lvl="1"/>
            <a:r>
              <a:rPr lang="en-US" sz="2000" b="1" dirty="0" err="1"/>
              <a:t>Inhabilitación</a:t>
            </a:r>
            <a:r>
              <a:rPr lang="en-US" sz="2000" b="1" dirty="0"/>
              <a:t> </a:t>
            </a:r>
            <a:r>
              <a:rPr lang="en-US" sz="2000" b="1" dirty="0" err="1"/>
              <a:t>Auxiliares</a:t>
            </a:r>
            <a:endParaRPr lang="en-US" sz="2000" b="1" dirty="0"/>
          </a:p>
          <a:p>
            <a:pPr lvl="2"/>
            <a:r>
              <a:rPr lang="en-US" dirty="0"/>
              <a:t>2 días </a:t>
            </a:r>
            <a:r>
              <a:rPr lang="en-US" dirty="0" err="1"/>
              <a:t>hábiles</a:t>
            </a:r>
            <a:endParaRPr lang="en-US" dirty="0"/>
          </a:p>
          <a:p>
            <a:pPr lvl="2"/>
            <a:r>
              <a:rPr lang="en-US" dirty="0"/>
              <a:t>5 días </a:t>
            </a:r>
            <a:r>
              <a:rPr lang="en-US" dirty="0" err="1"/>
              <a:t>hábiles</a:t>
            </a:r>
            <a:endParaRPr lang="en-US" dirty="0"/>
          </a:p>
          <a:p>
            <a:pPr lvl="2"/>
            <a:r>
              <a:rPr lang="en-US" dirty="0"/>
              <a:t>1 </a:t>
            </a:r>
            <a:r>
              <a:rPr lang="en-US" dirty="0" err="1"/>
              <a:t>mes</a:t>
            </a:r>
            <a:endParaRPr lang="en-US" dirty="0"/>
          </a:p>
          <a:p>
            <a:pPr lvl="2"/>
            <a:r>
              <a:rPr lang="en-US" dirty="0"/>
              <a:t>1 </a:t>
            </a:r>
            <a:r>
              <a:rPr lang="en-US" dirty="0" err="1"/>
              <a:t>año</a:t>
            </a:r>
            <a:endParaRPr lang="en-US" dirty="0"/>
          </a:p>
          <a:p>
            <a:pPr lvl="1"/>
            <a:r>
              <a:rPr lang="en-US" sz="2000" b="1" dirty="0" err="1"/>
              <a:t>Multas</a:t>
            </a:r>
            <a:endParaRPr lang="en-US" sz="2000" b="1" dirty="0"/>
          </a:p>
          <a:p>
            <a:pPr lvl="2"/>
            <a:r>
              <a:rPr lang="en-US" dirty="0"/>
              <a:t>$100</a:t>
            </a:r>
          </a:p>
          <a:p>
            <a:pPr lvl="2"/>
            <a:r>
              <a:rPr lang="en-US" dirty="0"/>
              <a:t>$500</a:t>
            </a:r>
          </a:p>
          <a:p>
            <a:pPr lvl="2"/>
            <a:r>
              <a:rPr lang="en-US" dirty="0"/>
              <a:t>$1500</a:t>
            </a:r>
          </a:p>
          <a:p>
            <a:pPr lvl="2"/>
            <a:r>
              <a:rPr lang="en-US" dirty="0"/>
              <a:t>$ 2 </a:t>
            </a:r>
            <a:r>
              <a:rPr lang="en-US" dirty="0" err="1"/>
              <a:t>veces</a:t>
            </a:r>
            <a:r>
              <a:rPr lang="en-US" dirty="0"/>
              <a:t> </a:t>
            </a:r>
            <a:r>
              <a:rPr lang="en-US" dirty="0" err="1"/>
              <a:t>ajuste</a:t>
            </a:r>
            <a:r>
              <a:rPr lang="en-US" dirty="0"/>
              <a:t> (principal)</a:t>
            </a:r>
          </a:p>
          <a:p>
            <a:pPr lvl="2"/>
            <a:r>
              <a:rPr lang="en-US" dirty="0"/>
              <a:t>$ Valor </a:t>
            </a:r>
            <a:r>
              <a:rPr lang="en-US" dirty="0" err="1"/>
              <a:t>Aduanero</a:t>
            </a:r>
            <a:r>
              <a:rPr lang="en-US" dirty="0"/>
              <a:t> –</a:t>
            </a:r>
            <a:r>
              <a:rPr lang="en-US" dirty="0" err="1"/>
              <a:t>Contrab</a:t>
            </a:r>
            <a:r>
              <a:rPr lang="en-US" dirty="0"/>
              <a:t>. </a:t>
            </a:r>
            <a:r>
              <a:rPr lang="en-US" dirty="0" err="1"/>
              <a:t>Menor</a:t>
            </a:r>
            <a:endParaRPr lang="en-US" dirty="0"/>
          </a:p>
        </p:txBody>
      </p:sp>
    </p:spTree>
    <p:extLst>
      <p:ext uri="{BB962C8B-B14F-4D97-AF65-F5344CB8AC3E}">
        <p14:creationId xmlns:p14="http://schemas.microsoft.com/office/powerpoint/2010/main" val="171472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1DBB34D-B558-4A8B-E046-BC3483B964E9}"/>
              </a:ext>
            </a:extLst>
          </p:cNvPr>
          <p:cNvSpPr>
            <a:spLocks noGrp="1"/>
          </p:cNvSpPr>
          <p:nvPr>
            <p:ph type="title"/>
          </p:nvPr>
        </p:nvSpPr>
        <p:spPr>
          <a:xfrm>
            <a:off x="496112" y="685801"/>
            <a:ext cx="2743200" cy="5105400"/>
          </a:xfrm>
        </p:spPr>
        <p:txBody>
          <a:bodyPr>
            <a:normAutofit/>
          </a:bodyPr>
          <a:lstStyle/>
          <a:p>
            <a:pPr algn="l"/>
            <a:r>
              <a:rPr lang="en-US" sz="3200" dirty="0" err="1">
                <a:solidFill>
                  <a:srgbClr val="FFFFFF"/>
                </a:solidFill>
              </a:rPr>
              <a:t>Reformas</a:t>
            </a:r>
            <a:r>
              <a:rPr lang="en-US" sz="3200" dirty="0">
                <a:solidFill>
                  <a:srgbClr val="FFFFFF"/>
                </a:solidFill>
              </a:rPr>
              <a:t> LGA: </a:t>
            </a:r>
            <a:r>
              <a:rPr lang="en-US" sz="3200" dirty="0" err="1">
                <a:solidFill>
                  <a:srgbClr val="FFFFFF"/>
                </a:solidFill>
              </a:rPr>
              <a:t>muchas</a:t>
            </a:r>
            <a:r>
              <a:rPr lang="en-US" sz="3200" dirty="0">
                <a:solidFill>
                  <a:srgbClr val="FFFFFF"/>
                </a:solidFill>
              </a:rPr>
              <a:t> </a:t>
            </a:r>
            <a:r>
              <a:rPr lang="en-US" sz="3200" dirty="0" err="1">
                <a:solidFill>
                  <a:srgbClr val="FFFFFF"/>
                </a:solidFill>
              </a:rPr>
              <a:t>buscando</a:t>
            </a:r>
            <a:r>
              <a:rPr lang="en-US" sz="3200" dirty="0">
                <a:solidFill>
                  <a:srgbClr val="FFFFFF"/>
                </a:solidFill>
              </a:rPr>
              <a:t> responder a </a:t>
            </a:r>
            <a:r>
              <a:rPr lang="en-US" sz="3200" dirty="0" err="1">
                <a:solidFill>
                  <a:srgbClr val="FFFFFF"/>
                </a:solidFill>
              </a:rPr>
              <a:t>los</a:t>
            </a:r>
            <a:r>
              <a:rPr lang="en-US" sz="3200" dirty="0">
                <a:solidFill>
                  <a:srgbClr val="FFFFFF"/>
                </a:solidFill>
              </a:rPr>
              <a:t> </a:t>
            </a:r>
            <a:r>
              <a:rPr lang="en-US" sz="3200" dirty="0" err="1">
                <a:solidFill>
                  <a:srgbClr val="FFFFFF"/>
                </a:solidFill>
              </a:rPr>
              <a:t>problemas</a:t>
            </a:r>
            <a:r>
              <a:rPr lang="en-US" sz="3200" dirty="0">
                <a:solidFill>
                  <a:srgbClr val="FFFFFF"/>
                </a:solidFill>
              </a:rPr>
              <a:t> </a:t>
            </a:r>
            <a:r>
              <a:rPr lang="en-US" sz="3200" dirty="0" err="1">
                <a:solidFill>
                  <a:srgbClr val="FFFFFF"/>
                </a:solidFill>
              </a:rPr>
              <a:t>desde</a:t>
            </a:r>
            <a:r>
              <a:rPr lang="en-US" sz="3200" dirty="0">
                <a:solidFill>
                  <a:srgbClr val="FFFFFF"/>
                </a:solidFill>
              </a:rPr>
              <a:t> </a:t>
            </a:r>
            <a:r>
              <a:rPr lang="en-US" sz="3200" dirty="0" err="1">
                <a:solidFill>
                  <a:srgbClr val="FFFFFF"/>
                </a:solidFill>
              </a:rPr>
              <a:t>el</a:t>
            </a:r>
            <a:r>
              <a:rPr lang="en-US" sz="3200" dirty="0">
                <a:solidFill>
                  <a:srgbClr val="FFFFFF"/>
                </a:solidFill>
              </a:rPr>
              <a:t> punto de vista </a:t>
            </a:r>
            <a:r>
              <a:rPr lang="en-US" sz="3200" dirty="0" err="1">
                <a:solidFill>
                  <a:srgbClr val="FFFFFF"/>
                </a:solidFill>
              </a:rPr>
              <a:t>sancionatorio</a:t>
            </a:r>
            <a:r>
              <a:rPr lang="en-US" sz="3200" dirty="0">
                <a:solidFill>
                  <a:srgbClr val="FFFFFF"/>
                </a:solidFill>
              </a:rPr>
              <a:t>.</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3" name="Content Placeholder 2">
            <a:extLst>
              <a:ext uri="{FF2B5EF4-FFF2-40B4-BE49-F238E27FC236}">
                <a16:creationId xmlns:a16="http://schemas.microsoft.com/office/drawing/2014/main" id="{A17924FC-5307-C24E-4E6F-A3866035B9D2}"/>
              </a:ext>
            </a:extLst>
          </p:cNvPr>
          <p:cNvSpPr>
            <a:spLocks noGrp="1"/>
          </p:cNvSpPr>
          <p:nvPr>
            <p:ph idx="1"/>
          </p:nvPr>
        </p:nvSpPr>
        <p:spPr>
          <a:xfrm>
            <a:off x="5117106" y="87744"/>
            <a:ext cx="7074894" cy="6858001"/>
          </a:xfrm>
        </p:spPr>
        <p:txBody>
          <a:bodyPr>
            <a:normAutofit/>
          </a:bodyPr>
          <a:lstStyle/>
          <a:p>
            <a:pPr marL="0" indent="0">
              <a:lnSpc>
                <a:spcPct val="90000"/>
              </a:lnSpc>
              <a:buNone/>
            </a:pPr>
            <a:r>
              <a:rPr lang="es-ES" sz="1600" b="1" dirty="0"/>
              <a:t>Ley 7557 de 20 de octubre de 1995 L.G.A.</a:t>
            </a:r>
            <a:endParaRPr lang="en-US" sz="1600" b="1" dirty="0"/>
          </a:p>
          <a:p>
            <a:pPr marL="0" indent="0">
              <a:lnSpc>
                <a:spcPct val="90000"/>
              </a:lnSpc>
              <a:buNone/>
            </a:pPr>
            <a:endParaRPr lang="en-US" sz="1600" dirty="0"/>
          </a:p>
          <a:p>
            <a:pPr>
              <a:lnSpc>
                <a:spcPct val="90000"/>
              </a:lnSpc>
            </a:pPr>
            <a:r>
              <a:rPr lang="es-ES" sz="1600" dirty="0"/>
              <a:t>Ley 7900 de 3 de agosto de 1999</a:t>
            </a:r>
            <a:endParaRPr lang="en-US" sz="1600" dirty="0"/>
          </a:p>
          <a:p>
            <a:pPr marL="0" indent="0">
              <a:lnSpc>
                <a:spcPct val="90000"/>
              </a:lnSpc>
              <a:buNone/>
            </a:pPr>
            <a:r>
              <a:rPr lang="es-ES" sz="1600" dirty="0"/>
              <a:t> </a:t>
            </a:r>
            <a:endParaRPr lang="en-US" sz="1600" dirty="0"/>
          </a:p>
          <a:p>
            <a:pPr marR="18628">
              <a:lnSpc>
                <a:spcPct val="90000"/>
              </a:lnSpc>
              <a:tabLst>
                <a:tab pos="0" algn="l"/>
              </a:tabLst>
            </a:pPr>
            <a:r>
              <a:rPr lang="es-ES" sz="1600" dirty="0"/>
              <a:t>Ley 8373 de 18 de agosto de 2003, en aplicación marzo 2004 (CAUCA III-TIC@)</a:t>
            </a:r>
          </a:p>
          <a:p>
            <a:pPr marL="0" marR="18628" indent="0">
              <a:lnSpc>
                <a:spcPct val="90000"/>
              </a:lnSpc>
              <a:buNone/>
              <a:tabLst>
                <a:tab pos="0" algn="l"/>
              </a:tabLst>
            </a:pPr>
            <a:r>
              <a:rPr lang="es-ES" sz="1600" dirty="0"/>
              <a:t> </a:t>
            </a:r>
            <a:endParaRPr lang="en-US" sz="1600" dirty="0"/>
          </a:p>
          <a:p>
            <a:pPr>
              <a:lnSpc>
                <a:spcPct val="90000"/>
              </a:lnSpc>
            </a:pPr>
            <a:r>
              <a:rPr lang="es-ES" sz="1600" dirty="0"/>
              <a:t>Ley 8419 de 17 de junio de 2004</a:t>
            </a:r>
            <a:endParaRPr lang="en-US" sz="1600" dirty="0"/>
          </a:p>
          <a:p>
            <a:pPr marL="0" indent="0">
              <a:lnSpc>
                <a:spcPct val="90000"/>
              </a:lnSpc>
              <a:buNone/>
            </a:pPr>
            <a:r>
              <a:rPr lang="es-ES" sz="1600" dirty="0"/>
              <a:t> </a:t>
            </a:r>
            <a:endParaRPr lang="en-US" sz="1600" dirty="0"/>
          </a:p>
          <a:p>
            <a:pPr>
              <a:lnSpc>
                <a:spcPct val="90000"/>
              </a:lnSpc>
            </a:pPr>
            <a:r>
              <a:rPr lang="es-ES" sz="1600" dirty="0"/>
              <a:t>Ley 8458 de 13 de septiembre del 2005</a:t>
            </a:r>
            <a:endParaRPr lang="en-US" sz="1600" dirty="0"/>
          </a:p>
          <a:p>
            <a:pPr marL="0" indent="0">
              <a:lnSpc>
                <a:spcPct val="90000"/>
              </a:lnSpc>
              <a:buNone/>
            </a:pPr>
            <a:r>
              <a:rPr lang="es-ES" sz="1600" dirty="0"/>
              <a:t> </a:t>
            </a:r>
            <a:endParaRPr lang="en-US" sz="1600" dirty="0"/>
          </a:p>
          <a:p>
            <a:pPr>
              <a:lnSpc>
                <a:spcPct val="90000"/>
              </a:lnSpc>
            </a:pPr>
            <a:r>
              <a:rPr lang="es-ES" sz="1600" dirty="0"/>
              <a:t>Ley 9069 de 10 de setiembre de 2012</a:t>
            </a:r>
            <a:endParaRPr lang="en-US" sz="1600" dirty="0"/>
          </a:p>
          <a:p>
            <a:pPr marL="0" indent="0">
              <a:lnSpc>
                <a:spcPct val="90000"/>
              </a:lnSpc>
              <a:buNone/>
            </a:pPr>
            <a:r>
              <a:rPr lang="es-ES" sz="1600" dirty="0"/>
              <a:t> </a:t>
            </a:r>
            <a:endParaRPr lang="en-US" sz="1600" dirty="0"/>
          </a:p>
          <a:p>
            <a:pPr>
              <a:lnSpc>
                <a:spcPct val="90000"/>
              </a:lnSpc>
            </a:pPr>
            <a:r>
              <a:rPr lang="es-ES" sz="1600" dirty="0"/>
              <a:t>Ley 9328 de 19 de octubre de 2015 </a:t>
            </a:r>
            <a:endParaRPr lang="en-US" sz="1600" dirty="0"/>
          </a:p>
          <a:p>
            <a:pPr marL="0" indent="0">
              <a:lnSpc>
                <a:spcPct val="90000"/>
              </a:lnSpc>
              <a:buNone/>
            </a:pPr>
            <a:endParaRPr lang="es-ES" sz="1600" dirty="0"/>
          </a:p>
          <a:p>
            <a:pPr>
              <a:lnSpc>
                <a:spcPct val="90000"/>
              </a:lnSpc>
            </a:pPr>
            <a:r>
              <a:rPr lang="es-ES" sz="1600" dirty="0"/>
              <a:t>Ley 9977 de 5 de abril de 2021</a:t>
            </a:r>
          </a:p>
          <a:p>
            <a:pPr marL="0" indent="0">
              <a:lnSpc>
                <a:spcPct val="90000"/>
              </a:lnSpc>
              <a:buNone/>
            </a:pPr>
            <a:endParaRPr lang="es-ES" sz="1600" dirty="0"/>
          </a:p>
          <a:p>
            <a:pPr>
              <a:lnSpc>
                <a:spcPct val="90000"/>
              </a:lnSpc>
            </a:pPr>
            <a:r>
              <a:rPr lang="es-ES" sz="1600" dirty="0"/>
              <a:t>Ley 8881 de 4 de noviembre de 2010, en aplicación 1 mayo 2021 (CAUCA IV)</a:t>
            </a:r>
            <a:endParaRPr lang="en-US" sz="1600" dirty="0"/>
          </a:p>
          <a:p>
            <a:pPr marL="0" indent="0">
              <a:lnSpc>
                <a:spcPct val="90000"/>
              </a:lnSpc>
              <a:buNone/>
            </a:pPr>
            <a:r>
              <a:rPr lang="es-ES" sz="1600" dirty="0"/>
              <a:t> </a:t>
            </a:r>
            <a:endParaRPr lang="en-US" sz="1600" dirty="0"/>
          </a:p>
          <a:p>
            <a:pPr>
              <a:lnSpc>
                <a:spcPct val="90000"/>
              </a:lnSpc>
            </a:pPr>
            <a:r>
              <a:rPr lang="es-ES" sz="1600" b="1" dirty="0"/>
              <a:t>Ley 10271 de 22 de junio de 2022 (vigente 29 junio 2022)</a:t>
            </a:r>
            <a:endParaRPr lang="en-US" sz="1600" b="1" dirty="0"/>
          </a:p>
          <a:p>
            <a:pPr>
              <a:lnSpc>
                <a:spcPct val="90000"/>
              </a:lnSpc>
            </a:pPr>
            <a:endParaRPr lang="en-US" sz="1100" dirty="0"/>
          </a:p>
        </p:txBody>
      </p:sp>
    </p:spTree>
    <p:extLst>
      <p:ext uri="{BB962C8B-B14F-4D97-AF65-F5344CB8AC3E}">
        <p14:creationId xmlns:p14="http://schemas.microsoft.com/office/powerpoint/2010/main" val="19009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10AB-9828-7640-BA0F-0FB5DDF555F2}"/>
              </a:ext>
            </a:extLst>
          </p:cNvPr>
          <p:cNvSpPr>
            <a:spLocks noGrp="1"/>
          </p:cNvSpPr>
          <p:nvPr>
            <p:ph type="title"/>
          </p:nvPr>
        </p:nvSpPr>
        <p:spPr>
          <a:xfrm>
            <a:off x="1484311" y="1432560"/>
            <a:ext cx="10018713" cy="3230880"/>
          </a:xfrm>
        </p:spPr>
        <p:txBody>
          <a:bodyPr>
            <a:normAutofit/>
          </a:bodyPr>
          <a:lstStyle/>
          <a:p>
            <a:pPr algn="ctr"/>
            <a:r>
              <a:rPr lang="en-US" sz="5000" b="1"/>
              <a:t>Disposiciones generales aplicables al régimen aduanero sancionatorio</a:t>
            </a:r>
          </a:p>
        </p:txBody>
      </p:sp>
    </p:spTree>
    <p:extLst>
      <p:ext uri="{BB962C8B-B14F-4D97-AF65-F5344CB8AC3E}">
        <p14:creationId xmlns:p14="http://schemas.microsoft.com/office/powerpoint/2010/main" val="107525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6353-D101-EA4F-BE4C-6CA676175791}"/>
              </a:ext>
            </a:extLst>
          </p:cNvPr>
          <p:cNvSpPr>
            <a:spLocks noGrp="1"/>
          </p:cNvSpPr>
          <p:nvPr>
            <p:ph type="title"/>
          </p:nvPr>
        </p:nvSpPr>
        <p:spPr>
          <a:xfrm>
            <a:off x="1484310" y="175261"/>
            <a:ext cx="10018713" cy="1021080"/>
          </a:xfrm>
        </p:spPr>
        <p:txBody>
          <a:bodyPr/>
          <a:lstStyle/>
          <a:p>
            <a:r>
              <a:rPr lang="en-US" b="1"/>
              <a:t>Participación de los actores</a:t>
            </a:r>
          </a:p>
        </p:txBody>
      </p:sp>
      <p:sp>
        <p:nvSpPr>
          <p:cNvPr id="3" name="Content Placeholder 2">
            <a:extLst>
              <a:ext uri="{FF2B5EF4-FFF2-40B4-BE49-F238E27FC236}">
                <a16:creationId xmlns:a16="http://schemas.microsoft.com/office/drawing/2014/main" id="{E7FD38CE-C78D-1441-B8D2-B6F839097D4D}"/>
              </a:ext>
            </a:extLst>
          </p:cNvPr>
          <p:cNvSpPr>
            <a:spLocks noGrp="1"/>
          </p:cNvSpPr>
          <p:nvPr>
            <p:ph idx="1"/>
          </p:nvPr>
        </p:nvSpPr>
        <p:spPr>
          <a:xfrm>
            <a:off x="1484310" y="1196341"/>
            <a:ext cx="10018713" cy="4594859"/>
          </a:xfrm>
        </p:spPr>
        <p:txBody>
          <a:bodyPr>
            <a:normAutofit fontScale="92500" lnSpcReduction="20000"/>
          </a:bodyPr>
          <a:lstStyle/>
          <a:p>
            <a:pPr marL="0" indent="0" algn="just">
              <a:buNone/>
            </a:pPr>
            <a:r>
              <a:rPr lang="en-US" b="1" dirty="0" err="1"/>
              <a:t>Funcionarios</a:t>
            </a:r>
            <a:r>
              <a:rPr lang="en-US" b="1" dirty="0"/>
              <a:t> </a:t>
            </a:r>
            <a:r>
              <a:rPr lang="en-US" b="1" dirty="0" err="1"/>
              <a:t>públicos</a:t>
            </a:r>
            <a:endParaRPr lang="en-US" b="1" dirty="0"/>
          </a:p>
          <a:p>
            <a:pPr algn="just"/>
            <a:r>
              <a:rPr lang="en-US" dirty="0"/>
              <a:t>	</a:t>
            </a:r>
            <a:r>
              <a:rPr lang="en-US" dirty="0" err="1"/>
              <a:t>Deber</a:t>
            </a:r>
            <a:r>
              <a:rPr lang="en-US" dirty="0"/>
              <a:t> de </a:t>
            </a:r>
            <a:r>
              <a:rPr lang="en-US" dirty="0" err="1"/>
              <a:t>denuncia</a:t>
            </a:r>
            <a:r>
              <a:rPr lang="en-US" dirty="0"/>
              <a:t> y </a:t>
            </a:r>
            <a:r>
              <a:rPr lang="en-US" dirty="0" err="1"/>
              <a:t>colaboración</a:t>
            </a:r>
            <a:r>
              <a:rPr lang="en-US" dirty="0"/>
              <a:t>.</a:t>
            </a:r>
          </a:p>
          <a:p>
            <a:pPr algn="just"/>
            <a:r>
              <a:rPr lang="en-US" dirty="0"/>
              <a:t>	</a:t>
            </a:r>
            <a:r>
              <a:rPr lang="en-US" dirty="0" err="1"/>
              <a:t>Deber</a:t>
            </a:r>
            <a:r>
              <a:rPr lang="en-US" dirty="0"/>
              <a:t> de </a:t>
            </a:r>
            <a:r>
              <a:rPr lang="en-US" dirty="0" err="1"/>
              <a:t>investigación</a:t>
            </a:r>
            <a:r>
              <a:rPr lang="en-US" dirty="0"/>
              <a:t>.</a:t>
            </a:r>
          </a:p>
          <a:p>
            <a:pPr marL="0" indent="0" algn="just">
              <a:buNone/>
            </a:pPr>
            <a:r>
              <a:rPr lang="en-US" dirty="0"/>
              <a:t>		- </a:t>
            </a:r>
            <a:r>
              <a:rPr lang="en-US" dirty="0" err="1"/>
              <a:t>Servicio</a:t>
            </a:r>
            <a:r>
              <a:rPr lang="en-US" dirty="0"/>
              <a:t> Nacional de </a:t>
            </a:r>
            <a:r>
              <a:rPr lang="en-US" dirty="0" err="1"/>
              <a:t>Aduanas</a:t>
            </a:r>
            <a:r>
              <a:rPr lang="en-US" dirty="0"/>
              <a:t>.</a:t>
            </a:r>
          </a:p>
          <a:p>
            <a:pPr marL="0" indent="0" algn="just">
              <a:buNone/>
            </a:pPr>
            <a:r>
              <a:rPr lang="en-US" dirty="0"/>
              <a:t>		- </a:t>
            </a:r>
            <a:r>
              <a:rPr lang="en-US" dirty="0" err="1"/>
              <a:t>Dirección</a:t>
            </a:r>
            <a:r>
              <a:rPr lang="en-US" dirty="0"/>
              <a:t> de </a:t>
            </a:r>
            <a:r>
              <a:rPr lang="en-US" dirty="0" err="1"/>
              <a:t>Policía</a:t>
            </a:r>
            <a:r>
              <a:rPr lang="en-US" dirty="0"/>
              <a:t> Fiscal.</a:t>
            </a:r>
          </a:p>
          <a:p>
            <a:pPr marL="0" indent="0" algn="just">
              <a:buNone/>
            </a:pPr>
            <a:endParaRPr lang="en-US" dirty="0"/>
          </a:p>
          <a:p>
            <a:pPr marL="0" indent="0" algn="just">
              <a:buNone/>
            </a:pPr>
            <a:r>
              <a:rPr lang="en-US" b="1" dirty="0" err="1"/>
              <a:t>Auxiliares</a:t>
            </a:r>
            <a:endParaRPr lang="en-US" b="1" dirty="0"/>
          </a:p>
          <a:p>
            <a:pPr algn="just"/>
            <a:r>
              <a:rPr lang="en-US" i="1" dirty="0" err="1"/>
              <a:t>Munera</a:t>
            </a:r>
            <a:r>
              <a:rPr lang="en-US" i="1" dirty="0"/>
              <a:t> </a:t>
            </a:r>
            <a:r>
              <a:rPr lang="en-US" i="1" dirty="0" err="1"/>
              <a:t>Pubblica</a:t>
            </a:r>
            <a:r>
              <a:rPr lang="en-US" dirty="0"/>
              <a:t>	</a:t>
            </a:r>
          </a:p>
          <a:p>
            <a:pPr algn="just"/>
            <a:r>
              <a:rPr lang="en-US" dirty="0" err="1"/>
              <a:t>Deber</a:t>
            </a:r>
            <a:r>
              <a:rPr lang="en-US" dirty="0"/>
              <a:t> de </a:t>
            </a:r>
            <a:r>
              <a:rPr lang="en-US" dirty="0" err="1"/>
              <a:t>denuncia</a:t>
            </a:r>
            <a:r>
              <a:rPr lang="en-US" dirty="0"/>
              <a:t> y </a:t>
            </a:r>
            <a:r>
              <a:rPr lang="en-US" dirty="0" err="1"/>
              <a:t>colaboración</a:t>
            </a:r>
            <a:r>
              <a:rPr lang="en-US" dirty="0"/>
              <a:t>. </a:t>
            </a:r>
            <a:r>
              <a:rPr lang="es-ES" dirty="0"/>
              <a:t>LGA 30 n)</a:t>
            </a:r>
            <a:endParaRPr lang="en-US" dirty="0"/>
          </a:p>
          <a:p>
            <a:pPr algn="just"/>
            <a:r>
              <a:rPr lang="en-US" dirty="0" err="1"/>
              <a:t>Responsabilidad</a:t>
            </a:r>
            <a:r>
              <a:rPr lang="en-US" dirty="0"/>
              <a:t> </a:t>
            </a:r>
            <a:r>
              <a:rPr lang="en-US" dirty="0" err="1"/>
              <a:t>solidaria</a:t>
            </a:r>
            <a:r>
              <a:rPr lang="en-US" dirty="0"/>
              <a:t> ante el </a:t>
            </a:r>
            <a:r>
              <a:rPr lang="en-US" dirty="0" err="1"/>
              <a:t>Fisco</a:t>
            </a:r>
            <a:r>
              <a:rPr lang="en-US" dirty="0"/>
              <a:t> por </a:t>
            </a:r>
            <a:r>
              <a:rPr lang="en-US" dirty="0" err="1"/>
              <a:t>delitos</a:t>
            </a:r>
            <a:r>
              <a:rPr lang="en-US" dirty="0"/>
              <a:t> e </a:t>
            </a:r>
            <a:r>
              <a:rPr lang="en-US" dirty="0" err="1"/>
              <a:t>infracciones</a:t>
            </a:r>
            <a:r>
              <a:rPr lang="en-US" dirty="0"/>
              <a:t> </a:t>
            </a:r>
            <a:r>
              <a:rPr lang="en-US" dirty="0" err="1"/>
              <a:t>empleados</a:t>
            </a:r>
            <a:r>
              <a:rPr lang="en-US" dirty="0"/>
              <a:t> </a:t>
            </a:r>
            <a:r>
              <a:rPr lang="en-US" dirty="0" err="1"/>
              <a:t>acreditados</a:t>
            </a:r>
            <a:r>
              <a:rPr lang="en-US" dirty="0"/>
              <a:t>.</a:t>
            </a:r>
          </a:p>
        </p:txBody>
      </p:sp>
    </p:spTree>
    <p:extLst>
      <p:ext uri="{BB962C8B-B14F-4D97-AF65-F5344CB8AC3E}">
        <p14:creationId xmlns:p14="http://schemas.microsoft.com/office/powerpoint/2010/main" val="244499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9E3FA-AFC4-4D4B-8255-1D2785E72B19}"/>
              </a:ext>
            </a:extLst>
          </p:cNvPr>
          <p:cNvSpPr>
            <a:spLocks noGrp="1"/>
          </p:cNvSpPr>
          <p:nvPr>
            <p:ph type="title"/>
          </p:nvPr>
        </p:nvSpPr>
        <p:spPr>
          <a:xfrm>
            <a:off x="1484309" y="190500"/>
            <a:ext cx="10018713" cy="1752599"/>
          </a:xfrm>
        </p:spPr>
        <p:txBody>
          <a:bodyPr>
            <a:normAutofit/>
          </a:bodyPr>
          <a:lstStyle/>
          <a:p>
            <a:pPr algn="ctr"/>
            <a:r>
              <a:rPr lang="en-US" b="1" dirty="0" err="1"/>
              <a:t>Efectos</a:t>
            </a:r>
            <a:r>
              <a:rPr lang="en-US" b="1" dirty="0"/>
              <a:t> del </a:t>
            </a:r>
            <a:r>
              <a:rPr lang="en-US" b="1" dirty="0" err="1"/>
              <a:t>indicio</a:t>
            </a:r>
            <a:r>
              <a:rPr lang="en-US" b="1" dirty="0"/>
              <a:t> de </a:t>
            </a:r>
            <a:r>
              <a:rPr lang="en-US" b="1" dirty="0" err="1"/>
              <a:t>delitos</a:t>
            </a:r>
            <a:r>
              <a:rPr lang="en-US" b="1" dirty="0"/>
              <a:t> o </a:t>
            </a:r>
            <a:r>
              <a:rPr lang="en-US" b="1" dirty="0" err="1"/>
              <a:t>infracciones</a:t>
            </a:r>
            <a:br>
              <a:rPr lang="en-US" b="1" dirty="0"/>
            </a:br>
            <a:r>
              <a:rPr lang="en-US" b="1" dirty="0" err="1"/>
              <a:t>en</a:t>
            </a:r>
            <a:r>
              <a:rPr lang="en-US" b="1" dirty="0"/>
              <a:t> </a:t>
            </a:r>
            <a:r>
              <a:rPr lang="en-US" b="1" dirty="0" err="1"/>
              <a:t>los</a:t>
            </a:r>
            <a:r>
              <a:rPr lang="en-US" b="1" dirty="0"/>
              <a:t> </a:t>
            </a:r>
            <a:r>
              <a:rPr lang="en-US" b="1" dirty="0" err="1"/>
              <a:t>regímenes</a:t>
            </a:r>
            <a:r>
              <a:rPr lang="en-US" b="1" dirty="0"/>
              <a:t> y </a:t>
            </a:r>
            <a:r>
              <a:rPr lang="en-US" b="1" dirty="0" err="1"/>
              <a:t>operaciones</a:t>
            </a:r>
            <a:endParaRPr lang="en-US" b="1" dirty="0"/>
          </a:p>
        </p:txBody>
      </p:sp>
      <p:sp>
        <p:nvSpPr>
          <p:cNvPr id="3" name="Content Placeholder 2">
            <a:extLst>
              <a:ext uri="{FF2B5EF4-FFF2-40B4-BE49-F238E27FC236}">
                <a16:creationId xmlns:a16="http://schemas.microsoft.com/office/drawing/2014/main" id="{4AC6B336-6299-A947-98C5-A28AFABC14F0}"/>
              </a:ext>
            </a:extLst>
          </p:cNvPr>
          <p:cNvSpPr>
            <a:spLocks noGrp="1"/>
          </p:cNvSpPr>
          <p:nvPr>
            <p:ph idx="1"/>
          </p:nvPr>
        </p:nvSpPr>
        <p:spPr>
          <a:xfrm>
            <a:off x="1484310" y="2194560"/>
            <a:ext cx="10018713" cy="4312919"/>
          </a:xfrm>
        </p:spPr>
        <p:txBody>
          <a:bodyPr>
            <a:normAutofit/>
          </a:bodyPr>
          <a:lstStyle/>
          <a:p>
            <a:r>
              <a:rPr lang="en-US" dirty="0" err="1"/>
              <a:t>Impide</a:t>
            </a:r>
            <a:r>
              <a:rPr lang="en-US" dirty="0"/>
              <a:t> </a:t>
            </a:r>
            <a:r>
              <a:rPr lang="en-US" dirty="0" err="1"/>
              <a:t>el</a:t>
            </a:r>
            <a:r>
              <a:rPr lang="en-US" dirty="0"/>
              <a:t> </a:t>
            </a:r>
            <a:r>
              <a:rPr lang="en-US" dirty="0" err="1"/>
              <a:t>levante</a:t>
            </a:r>
            <a:r>
              <a:rPr lang="en-US" dirty="0"/>
              <a:t> de las </a:t>
            </a:r>
            <a:r>
              <a:rPr lang="en-US" dirty="0" err="1"/>
              <a:t>mercancías</a:t>
            </a:r>
            <a:r>
              <a:rPr lang="en-US" dirty="0"/>
              <a:t> y </a:t>
            </a:r>
            <a:r>
              <a:rPr lang="en-US" dirty="0" err="1"/>
              <a:t>provoca</a:t>
            </a:r>
            <a:r>
              <a:rPr lang="en-US" dirty="0"/>
              <a:t> </a:t>
            </a:r>
            <a:r>
              <a:rPr lang="en-US" dirty="0" err="1"/>
              <a:t>inicio</a:t>
            </a:r>
            <a:r>
              <a:rPr lang="en-US" dirty="0"/>
              <a:t> </a:t>
            </a:r>
            <a:r>
              <a:rPr lang="en-US" dirty="0" err="1"/>
              <a:t>inmediato</a:t>
            </a:r>
            <a:r>
              <a:rPr lang="en-US" dirty="0"/>
              <a:t> de </a:t>
            </a:r>
            <a:r>
              <a:rPr lang="en-US" dirty="0" err="1"/>
              <a:t>acciones</a:t>
            </a:r>
            <a:r>
              <a:rPr lang="en-US" dirty="0"/>
              <a:t> </a:t>
            </a:r>
            <a:r>
              <a:rPr lang="en-US" dirty="0" err="1"/>
              <a:t>pertinentes</a:t>
            </a:r>
            <a:r>
              <a:rPr lang="en-US" dirty="0"/>
              <a:t>. (</a:t>
            </a:r>
            <a:r>
              <a:rPr lang="en-US" dirty="0" err="1"/>
              <a:t>Recauca</a:t>
            </a:r>
            <a:r>
              <a:rPr lang="en-US" dirty="0"/>
              <a:t> 95-LGA 93 bis.)</a:t>
            </a:r>
          </a:p>
          <a:p>
            <a:pPr marL="0" indent="0">
              <a:buNone/>
            </a:pPr>
            <a:endParaRPr lang="en-US" dirty="0"/>
          </a:p>
          <a:p>
            <a:r>
              <a:rPr lang="en-US" dirty="0" err="1"/>
              <a:t>Impide</a:t>
            </a:r>
            <a:r>
              <a:rPr lang="en-US" dirty="0"/>
              <a:t> la </a:t>
            </a:r>
            <a:r>
              <a:rPr lang="en-US" dirty="0" err="1"/>
              <a:t>reexportación</a:t>
            </a:r>
            <a:r>
              <a:rPr lang="en-US" dirty="0"/>
              <a:t> de </a:t>
            </a:r>
            <a:r>
              <a:rPr lang="en-US" dirty="0" err="1"/>
              <a:t>mercancías</a:t>
            </a:r>
            <a:r>
              <a:rPr lang="en-US" dirty="0"/>
              <a:t>. </a:t>
            </a:r>
          </a:p>
          <a:p>
            <a:pPr lvl="1"/>
            <a:r>
              <a:rPr lang="en-US" dirty="0" err="1"/>
              <a:t>Recauca</a:t>
            </a:r>
            <a:r>
              <a:rPr lang="en-US" dirty="0"/>
              <a:t> 187, </a:t>
            </a:r>
            <a:r>
              <a:rPr lang="en-US" dirty="0" err="1"/>
              <a:t>falta</a:t>
            </a:r>
            <a:r>
              <a:rPr lang="en-US" dirty="0"/>
              <a:t> o </a:t>
            </a:r>
            <a:r>
              <a:rPr lang="en-US" dirty="0" err="1"/>
              <a:t>delito</a:t>
            </a:r>
            <a:endParaRPr lang="en-US" dirty="0"/>
          </a:p>
          <a:p>
            <a:pPr lvl="1"/>
            <a:r>
              <a:rPr lang="en-US" dirty="0"/>
              <a:t>LGA 178 </a:t>
            </a:r>
            <a:r>
              <a:rPr lang="en-US" dirty="0" err="1"/>
              <a:t>delito</a:t>
            </a:r>
            <a:endParaRPr lang="en-US" dirty="0"/>
          </a:p>
        </p:txBody>
      </p:sp>
    </p:spTree>
    <p:extLst>
      <p:ext uri="{BB962C8B-B14F-4D97-AF65-F5344CB8AC3E}">
        <p14:creationId xmlns:p14="http://schemas.microsoft.com/office/powerpoint/2010/main" val="40838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3A42-9A33-3E48-ACC7-C8207F416590}"/>
              </a:ext>
            </a:extLst>
          </p:cNvPr>
          <p:cNvSpPr>
            <a:spLocks noGrp="1"/>
          </p:cNvSpPr>
          <p:nvPr>
            <p:ph type="title"/>
          </p:nvPr>
        </p:nvSpPr>
        <p:spPr>
          <a:xfrm>
            <a:off x="1484311" y="274321"/>
            <a:ext cx="10018713" cy="1051560"/>
          </a:xfrm>
        </p:spPr>
        <p:txBody>
          <a:bodyPr>
            <a:normAutofit fontScale="90000"/>
          </a:bodyPr>
          <a:lstStyle/>
          <a:p>
            <a:pPr algn="ctr"/>
            <a:r>
              <a:rPr lang="en-US" b="1" dirty="0" err="1"/>
              <a:t>Efectos</a:t>
            </a:r>
            <a:r>
              <a:rPr lang="en-US" b="1" dirty="0"/>
              <a:t> de la </a:t>
            </a:r>
            <a:r>
              <a:rPr lang="en-US" b="1" dirty="0" err="1"/>
              <a:t>interposición</a:t>
            </a:r>
            <a:r>
              <a:rPr lang="en-US" b="1" dirty="0"/>
              <a:t> de la </a:t>
            </a:r>
            <a:r>
              <a:rPr lang="en-US" b="1" dirty="0" err="1"/>
              <a:t>denuncia</a:t>
            </a:r>
            <a:r>
              <a:rPr lang="en-US" b="1" dirty="0"/>
              <a:t> penal</a:t>
            </a:r>
          </a:p>
        </p:txBody>
      </p:sp>
      <p:sp>
        <p:nvSpPr>
          <p:cNvPr id="3" name="Content Placeholder 2">
            <a:extLst>
              <a:ext uri="{FF2B5EF4-FFF2-40B4-BE49-F238E27FC236}">
                <a16:creationId xmlns:a16="http://schemas.microsoft.com/office/drawing/2014/main" id="{0B31D511-DB3D-CD44-8056-14D1B111257E}"/>
              </a:ext>
            </a:extLst>
          </p:cNvPr>
          <p:cNvSpPr>
            <a:spLocks noGrp="1"/>
          </p:cNvSpPr>
          <p:nvPr>
            <p:ph idx="1"/>
          </p:nvPr>
        </p:nvSpPr>
        <p:spPr>
          <a:xfrm>
            <a:off x="1484310" y="1341121"/>
            <a:ext cx="10018713" cy="4785359"/>
          </a:xfrm>
        </p:spPr>
        <p:txBody>
          <a:bodyPr>
            <a:normAutofit/>
          </a:bodyPr>
          <a:lstStyle/>
          <a:p>
            <a:pPr marL="0" indent="0" algn="just">
              <a:buNone/>
            </a:pPr>
            <a:r>
              <a:rPr lang="es-ES" b="1" u="sng" dirty="0"/>
              <a:t>Sanciones administrativas</a:t>
            </a:r>
          </a:p>
          <a:p>
            <a:pPr marL="0" indent="0" algn="just">
              <a:buNone/>
            </a:pPr>
            <a:r>
              <a:rPr lang="es-ES" dirty="0"/>
              <a:t>	- Debe abstenerse de seguir el </a:t>
            </a:r>
            <a:r>
              <a:rPr lang="es-ES" b="1" dirty="0"/>
              <a:t>procedimiento administrativo 	sancionador </a:t>
            </a:r>
            <a:r>
              <a:rPr lang="es-ES" dirty="0"/>
              <a:t>hasta que concluya el proceso penal.</a:t>
            </a:r>
          </a:p>
          <a:p>
            <a:pPr marL="0" indent="0" algn="just">
              <a:buNone/>
            </a:pPr>
            <a:r>
              <a:rPr lang="es-ES" dirty="0"/>
              <a:t>	- Plazo de </a:t>
            </a:r>
            <a:r>
              <a:rPr lang="es-ES" b="1" dirty="0"/>
              <a:t>prescripción de la sanción administrativa </a:t>
            </a:r>
            <a:r>
              <a:rPr lang="es-ES" dirty="0"/>
              <a:t>se suspende. </a:t>
            </a:r>
          </a:p>
          <a:p>
            <a:pPr marL="0" indent="0">
              <a:buNone/>
            </a:pPr>
            <a:r>
              <a:rPr lang="es-ES" b="1" u="sng" dirty="0"/>
              <a:t>Determinación tributaria</a:t>
            </a:r>
          </a:p>
          <a:p>
            <a:pPr marL="0" indent="0">
              <a:buNone/>
            </a:pPr>
            <a:r>
              <a:rPr lang="es-ES" dirty="0"/>
              <a:t>	- No impide </a:t>
            </a:r>
            <a:r>
              <a:rPr lang="es-ES" b="1" dirty="0"/>
              <a:t>inicio o continuación del procedimiento determinativo</a:t>
            </a:r>
            <a:r>
              <a:rPr lang="es-ES" dirty="0"/>
              <a:t>.</a:t>
            </a:r>
          </a:p>
          <a:p>
            <a:pPr marL="0" indent="0">
              <a:buNone/>
            </a:pPr>
            <a:r>
              <a:rPr lang="es-ES" dirty="0"/>
              <a:t>	- Plazo de prescripción de la determinación se suspende “</a:t>
            </a:r>
            <a:r>
              <a:rPr lang="es-ES" i="1" dirty="0"/>
              <a:t>hasta que dicho 		proceso se de por terminado</a:t>
            </a:r>
            <a:r>
              <a:rPr lang="es-ES" dirty="0"/>
              <a:t>”.</a:t>
            </a:r>
            <a:endParaRPr lang="en-US" dirty="0"/>
          </a:p>
        </p:txBody>
      </p:sp>
    </p:spTree>
    <p:extLst>
      <p:ext uri="{BB962C8B-B14F-4D97-AF65-F5344CB8AC3E}">
        <p14:creationId xmlns:p14="http://schemas.microsoft.com/office/powerpoint/2010/main" val="196235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971B-B8A1-6B41-9718-2CF4ED8B6CF1}"/>
              </a:ext>
            </a:extLst>
          </p:cNvPr>
          <p:cNvSpPr>
            <a:spLocks noGrp="1"/>
          </p:cNvSpPr>
          <p:nvPr>
            <p:ph type="title"/>
          </p:nvPr>
        </p:nvSpPr>
        <p:spPr/>
        <p:txBody>
          <a:bodyPr/>
          <a:lstStyle/>
          <a:p>
            <a:r>
              <a:rPr lang="en-US" b="1" dirty="0" err="1"/>
              <a:t>Sanción</a:t>
            </a:r>
            <a:r>
              <a:rPr lang="en-US" b="1" dirty="0"/>
              <a:t> </a:t>
            </a:r>
            <a:r>
              <a:rPr lang="en-US" b="1" dirty="0" err="1"/>
              <a:t>administrativa</a:t>
            </a:r>
            <a:r>
              <a:rPr lang="en-US" b="1" dirty="0"/>
              <a:t> </a:t>
            </a:r>
            <a:r>
              <a:rPr lang="en-US" b="1" dirty="0" err="1"/>
              <a:t>aduanera</a:t>
            </a:r>
            <a:r>
              <a:rPr lang="en-US" b="1" dirty="0"/>
              <a:t> versus </a:t>
            </a:r>
            <a:r>
              <a:rPr lang="en-US" b="1" dirty="0" err="1"/>
              <a:t>delito</a:t>
            </a:r>
            <a:endParaRPr lang="en-US" b="1" dirty="0"/>
          </a:p>
        </p:txBody>
      </p:sp>
      <p:sp>
        <p:nvSpPr>
          <p:cNvPr id="3" name="Content Placeholder 2">
            <a:extLst>
              <a:ext uri="{FF2B5EF4-FFF2-40B4-BE49-F238E27FC236}">
                <a16:creationId xmlns:a16="http://schemas.microsoft.com/office/drawing/2014/main" id="{8D58BA2D-308C-AC41-9910-9C797E226C24}"/>
              </a:ext>
            </a:extLst>
          </p:cNvPr>
          <p:cNvSpPr>
            <a:spLocks noGrp="1"/>
          </p:cNvSpPr>
          <p:nvPr>
            <p:ph idx="1"/>
          </p:nvPr>
        </p:nvSpPr>
        <p:spPr/>
        <p:txBody>
          <a:bodyPr>
            <a:normAutofit/>
          </a:bodyPr>
          <a:lstStyle/>
          <a:p>
            <a:pPr marL="0" indent="0" algn="just">
              <a:buNone/>
            </a:pPr>
            <a:r>
              <a:rPr lang="es-ES" sz="3200" dirty="0"/>
              <a:t>La aplicación de las sanciones administrativas estipuladas en la Ley General de Aduanas es independiente de las sanciones penales, cuando el hecho también constituya un delito penal.</a:t>
            </a:r>
            <a:endParaRPr lang="en-US" sz="3200" dirty="0"/>
          </a:p>
          <a:p>
            <a:endParaRPr lang="en-US" dirty="0"/>
          </a:p>
        </p:txBody>
      </p:sp>
    </p:spTree>
    <p:extLst>
      <p:ext uri="{BB962C8B-B14F-4D97-AF65-F5344CB8AC3E}">
        <p14:creationId xmlns:p14="http://schemas.microsoft.com/office/powerpoint/2010/main" val="390750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3F020AD-BB49-1C4A-87C5-3D174F4D3EF1}"/>
              </a:ext>
            </a:extLst>
          </p:cNvPr>
          <p:cNvSpPr>
            <a:spLocks noGrp="1"/>
          </p:cNvSpPr>
          <p:nvPr>
            <p:ph type="title"/>
          </p:nvPr>
        </p:nvSpPr>
        <p:spPr>
          <a:xfrm>
            <a:off x="683609" y="764372"/>
            <a:ext cx="3173688" cy="5216013"/>
          </a:xfrm>
        </p:spPr>
        <p:txBody>
          <a:bodyPr>
            <a:normAutofit/>
          </a:bodyPr>
          <a:lstStyle/>
          <a:p>
            <a:pPr algn="l"/>
            <a:r>
              <a:rPr lang="en-US" sz="3100" b="1"/>
              <a:t>Funcionarios Aduaneros - Responsabilidad</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3BAA2D-B5DE-7E43-BEDC-464AA7CE6D4C}"/>
              </a:ext>
            </a:extLst>
          </p:cNvPr>
          <p:cNvSpPr>
            <a:spLocks noGrp="1"/>
          </p:cNvSpPr>
          <p:nvPr>
            <p:ph idx="1"/>
          </p:nvPr>
        </p:nvSpPr>
        <p:spPr>
          <a:xfrm>
            <a:off x="4370137" y="764372"/>
            <a:ext cx="7948379" cy="6093628"/>
          </a:xfrm>
        </p:spPr>
        <p:txBody>
          <a:bodyPr anchor="ctr">
            <a:normAutofit/>
          </a:bodyPr>
          <a:lstStyle/>
          <a:p>
            <a:pPr marL="0" indent="0">
              <a:lnSpc>
                <a:spcPct val="90000"/>
              </a:lnSpc>
              <a:buNone/>
            </a:pPr>
            <a:r>
              <a:rPr lang="es-ES" sz="2000" b="1" dirty="0"/>
              <a:t>Artículo 16.—Personal aduanero.</a:t>
            </a:r>
            <a:r>
              <a:rPr lang="es-ES" sz="2000" dirty="0"/>
              <a:t> </a:t>
            </a:r>
          </a:p>
          <a:p>
            <a:pPr>
              <a:lnSpc>
                <a:spcPct val="90000"/>
              </a:lnSpc>
              <a:buFontTx/>
              <a:buChar char="-"/>
            </a:pPr>
            <a:r>
              <a:rPr lang="es-ES" sz="2000" dirty="0"/>
              <a:t>Responsabilidad personal ante el Fisco por sumas no percibidas.</a:t>
            </a:r>
          </a:p>
          <a:p>
            <a:pPr>
              <a:lnSpc>
                <a:spcPct val="90000"/>
              </a:lnSpc>
              <a:buFontTx/>
              <a:buChar char="-"/>
            </a:pPr>
            <a:r>
              <a:rPr lang="es-ES" sz="2000" dirty="0"/>
              <a:t>Responsabilidad por no efectuar los controles aduaneros sobre mercancías establecidos en Ley, Reglamento o Resolución Administrativa</a:t>
            </a:r>
          </a:p>
          <a:p>
            <a:pPr>
              <a:lnSpc>
                <a:spcPct val="90000"/>
              </a:lnSpc>
              <a:buFontTx/>
              <a:buChar char="-"/>
            </a:pPr>
            <a:r>
              <a:rPr lang="es-ES" sz="2000" b="1" dirty="0"/>
              <a:t>La responsabilidad civil prescribirá en el término de 4 años, contados a partir del momento en que se cometa el delito.</a:t>
            </a:r>
            <a:endParaRPr lang="en-US" sz="2000" dirty="0"/>
          </a:p>
          <a:p>
            <a:pPr>
              <a:lnSpc>
                <a:spcPct val="90000"/>
              </a:lnSpc>
              <a:buFontTx/>
              <a:buChar char="-"/>
            </a:pPr>
            <a:r>
              <a:rPr lang="es-ES" sz="2000" b="1" dirty="0"/>
              <a:t>Falta grave de servicio: </a:t>
            </a:r>
          </a:p>
          <a:p>
            <a:pPr marL="0" indent="0">
              <a:lnSpc>
                <a:spcPct val="90000"/>
              </a:lnSpc>
              <a:buNone/>
            </a:pPr>
            <a:r>
              <a:rPr lang="es-ES" sz="2000" b="1" dirty="0"/>
              <a:t>	- retraso injustificado</a:t>
            </a:r>
            <a:r>
              <a:rPr lang="es-ES" sz="2000" dirty="0"/>
              <a:t> en los procedimientos en los cuales 	intervengan los funcionarios aduaneros</a:t>
            </a:r>
          </a:p>
          <a:p>
            <a:pPr marL="0" indent="0">
              <a:lnSpc>
                <a:spcPct val="90000"/>
              </a:lnSpc>
              <a:buNone/>
            </a:pPr>
            <a:r>
              <a:rPr lang="es-ES" sz="2000" b="1" dirty="0"/>
              <a:t>	- recibir obsequios</a:t>
            </a:r>
            <a:r>
              <a:rPr lang="es-ES" sz="2000" dirty="0"/>
              <a:t> de mercancías de cualquier clase que se 	encuentren a bordo 	de los </a:t>
            </a:r>
            <a:r>
              <a:rPr lang="es-ES" sz="2000" dirty="0" err="1"/>
              <a:t>vehs</a:t>
            </a:r>
            <a:r>
              <a:rPr lang="es-ES" sz="2000" dirty="0"/>
              <a:t>. o  las UT que ingresen al territorio o 	se hallen bajo control aduanero</a:t>
            </a:r>
          </a:p>
          <a:p>
            <a:pPr marL="0" indent="0">
              <a:lnSpc>
                <a:spcPct val="90000"/>
              </a:lnSpc>
              <a:buNone/>
            </a:pPr>
            <a:r>
              <a:rPr lang="es-ES" sz="2000" b="1" dirty="0"/>
              <a:t>	- omisión de denunciar (LGA 25 e)</a:t>
            </a:r>
          </a:p>
          <a:p>
            <a:pPr marL="0" indent="0">
              <a:lnSpc>
                <a:spcPct val="90000"/>
              </a:lnSpc>
              <a:buNone/>
            </a:pPr>
            <a:r>
              <a:rPr lang="es-ES" sz="2000" b="1" dirty="0"/>
              <a:t>	- Incumplimiento del plazo para efectuar la verificación inmediata 	establecido 	en el RECAUCA, que da lugar a las responsabilidades y 	sanciones administrativas que correspondan. (CIV 85)</a:t>
            </a:r>
            <a:endParaRPr lang="en-US" sz="2000" b="1" dirty="0"/>
          </a:p>
        </p:txBody>
      </p:sp>
    </p:spTree>
    <p:extLst>
      <p:ext uri="{BB962C8B-B14F-4D97-AF65-F5344CB8AC3E}">
        <p14:creationId xmlns:p14="http://schemas.microsoft.com/office/powerpoint/2010/main" val="263354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ED91-406E-7FEC-0FDB-D023C62316E6}"/>
              </a:ext>
            </a:extLst>
          </p:cNvPr>
          <p:cNvSpPr>
            <a:spLocks noGrp="1"/>
          </p:cNvSpPr>
          <p:nvPr>
            <p:ph type="title"/>
          </p:nvPr>
        </p:nvSpPr>
        <p:spPr/>
        <p:txBody>
          <a:bodyPr/>
          <a:lstStyle/>
          <a:p>
            <a:r>
              <a:rPr lang="en-US" b="1" dirty="0"/>
              <a:t>Principio de </a:t>
            </a:r>
            <a:r>
              <a:rPr lang="en-US" b="1" dirty="0" err="1"/>
              <a:t>Legalidad</a:t>
            </a:r>
            <a:r>
              <a:rPr lang="en-US" b="1" dirty="0"/>
              <a:t> </a:t>
            </a:r>
            <a:r>
              <a:rPr lang="en-US" b="1" dirty="0" err="1"/>
              <a:t>Administrativa</a:t>
            </a:r>
            <a:br>
              <a:rPr lang="en-US" dirty="0"/>
            </a:br>
            <a:r>
              <a:rPr lang="en-US" sz="2000" dirty="0"/>
              <a:t>Art. 16 bis. Ley 10271 de 22 </a:t>
            </a:r>
            <a:r>
              <a:rPr lang="en-US" sz="2000" dirty="0" err="1"/>
              <a:t>junio</a:t>
            </a:r>
            <a:r>
              <a:rPr lang="en-US" sz="2000" dirty="0"/>
              <a:t> 2022</a:t>
            </a:r>
          </a:p>
        </p:txBody>
      </p:sp>
      <p:sp>
        <p:nvSpPr>
          <p:cNvPr id="3" name="Content Placeholder 2">
            <a:extLst>
              <a:ext uri="{FF2B5EF4-FFF2-40B4-BE49-F238E27FC236}">
                <a16:creationId xmlns:a16="http://schemas.microsoft.com/office/drawing/2014/main" id="{3AAAA275-225B-DA5C-87A0-9874ABD5D094}"/>
              </a:ext>
            </a:extLst>
          </p:cNvPr>
          <p:cNvSpPr>
            <a:spLocks noGrp="1"/>
          </p:cNvSpPr>
          <p:nvPr>
            <p:ph idx="1"/>
          </p:nvPr>
        </p:nvSpPr>
        <p:spPr>
          <a:xfrm>
            <a:off x="2037762" y="2153653"/>
            <a:ext cx="10018713" cy="4812631"/>
          </a:xfrm>
        </p:spPr>
        <p:txBody>
          <a:bodyPr>
            <a:normAutofit lnSpcReduction="10000"/>
          </a:bodyPr>
          <a:lstStyle/>
          <a:p>
            <a:pPr marL="0" marR="32385" indent="0" algn="ctr">
              <a:spcBef>
                <a:spcPts val="0"/>
              </a:spcBef>
              <a:spcAft>
                <a:spcPts val="0"/>
              </a:spcAft>
              <a:buNone/>
            </a:pPr>
            <a:r>
              <a:rPr lang="es-ES" sz="2000" b="1" dirty="0">
                <a:effectLst/>
                <a:latin typeface="Calibri" panose="020F0502020204030204" pitchFamily="34" charset="0"/>
                <a:ea typeface="Calibri" panose="020F0502020204030204" pitchFamily="34" charset="0"/>
                <a:cs typeface="Arial" panose="020B0604020202020204" pitchFamily="34" charset="0"/>
              </a:rPr>
              <a:t>Solicitud de requisitos no establecidos en la normativa. </a:t>
            </a:r>
          </a:p>
          <a:p>
            <a:pPr marL="0" marR="32385" indent="0" algn="ctr">
              <a:spcBef>
                <a:spcPts val="0"/>
              </a:spcBef>
              <a:spcAft>
                <a:spcPts val="0"/>
              </a:spcAft>
              <a:buNone/>
            </a:pPr>
            <a:endParaRPr lang="es-ES" sz="1800" b="1" dirty="0">
              <a:effectLst/>
              <a:latin typeface="Calibri" panose="020F0502020204030204" pitchFamily="34" charset="0"/>
              <a:ea typeface="Calibri" panose="020F0502020204030204" pitchFamily="34" charset="0"/>
              <a:cs typeface="Arial" panose="020B0604020202020204" pitchFamily="34" charset="0"/>
            </a:endParaRPr>
          </a:p>
          <a:p>
            <a:pPr marL="0" marR="32385" indent="0" algn="just">
              <a:spcBef>
                <a:spcPts val="0"/>
              </a:spcBef>
              <a:spcAft>
                <a:spcPts val="0"/>
              </a:spcAft>
              <a:buNone/>
            </a:pPr>
            <a:r>
              <a:rPr lang="es-ES" sz="1800" dirty="0">
                <a:effectLst/>
                <a:latin typeface="Calibri" panose="020F0502020204030204" pitchFamily="34" charset="0"/>
                <a:ea typeface="Calibri" panose="020F0502020204030204" pitchFamily="34" charset="0"/>
                <a:cs typeface="Arial" panose="020B0604020202020204" pitchFamily="34" charset="0"/>
              </a:rPr>
              <a:t>Ningún funcionario del SNA podrá exigir para la aplicación o autorización de cualquier acto, trámite o procedimiento, régimen, el cumplimiento de requisitos, condiciones, formalidades, documentos o información, sin que estén previamente establecidos en la normativa aduanera, administrativa o de comercio exterior.</a:t>
            </a:r>
          </a:p>
          <a:p>
            <a:pPr marL="0" marR="32385" indent="0" algn="just">
              <a:spcBef>
                <a:spcPts val="0"/>
              </a:spcBef>
              <a:spcAft>
                <a:spcPts val="0"/>
              </a:spcAft>
              <a:buNone/>
            </a:pP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0" marR="32385" indent="0" algn="just">
              <a:spcBef>
                <a:spcPts val="0"/>
              </a:spcBef>
              <a:spcAft>
                <a:spcPts val="0"/>
              </a:spcAft>
              <a:buNone/>
            </a:pPr>
            <a:r>
              <a:rPr lang="es-ES" sz="1800" dirty="0">
                <a:effectLst/>
                <a:latin typeface="Calibri" panose="020F0502020204030204" pitchFamily="34" charset="0"/>
                <a:ea typeface="Calibri" panose="020F0502020204030204" pitchFamily="34" charset="0"/>
                <a:cs typeface="Arial" panose="020B0604020202020204" pitchFamily="34" charset="0"/>
              </a:rPr>
              <a:t>La inobservancia o el incumplimiento injustificado de la presente disposición será </a:t>
            </a:r>
            <a:r>
              <a:rPr lang="es-ES" sz="1800" b="1" dirty="0">
                <a:effectLst/>
                <a:latin typeface="Calibri" panose="020F0502020204030204" pitchFamily="34" charset="0"/>
                <a:ea typeface="Calibri" panose="020F0502020204030204" pitchFamily="34" charset="0"/>
                <a:cs typeface="Arial" panose="020B0604020202020204" pitchFamily="34" charset="0"/>
              </a:rPr>
              <a:t>falta grave</a:t>
            </a:r>
            <a:r>
              <a:rPr lang="es-ES" sz="1800" dirty="0">
                <a:effectLst/>
                <a:latin typeface="Calibri" panose="020F0502020204030204" pitchFamily="34" charset="0"/>
                <a:ea typeface="Calibri" panose="020F0502020204030204" pitchFamily="34" charset="0"/>
                <a:cs typeface="Arial" panose="020B0604020202020204" pitchFamily="34" charset="0"/>
              </a:rPr>
              <a:t>, conforme al régimen disciplinario.</a:t>
            </a:r>
          </a:p>
          <a:p>
            <a:pPr marL="0" marR="32385" indent="0" algn="just">
              <a:spcBef>
                <a:spcPts val="0"/>
              </a:spcBef>
              <a:spcAft>
                <a:spcPts val="0"/>
              </a:spcAft>
              <a:buNone/>
            </a:pP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0" marR="32385" indent="0" algn="just">
              <a:spcBef>
                <a:spcPts val="0"/>
              </a:spcBef>
              <a:spcAft>
                <a:spcPts val="0"/>
              </a:spcAft>
              <a:buNone/>
            </a:pPr>
            <a:r>
              <a:rPr lang="es-ES" sz="1800" dirty="0">
                <a:effectLst/>
                <a:latin typeface="Calibri" panose="020F0502020204030204" pitchFamily="34" charset="0"/>
                <a:ea typeface="Calibri" panose="020F0502020204030204" pitchFamily="34" charset="0"/>
                <a:cs typeface="Arial" panose="020B0604020202020204" pitchFamily="34" charset="0"/>
              </a:rPr>
              <a:t>En caso de que la conducta antes descrita, así como las demás faltas que se describen en la presente ley, </a:t>
            </a:r>
            <a:r>
              <a:rPr lang="es-ES" sz="1800" b="1" dirty="0">
                <a:effectLst/>
                <a:latin typeface="Calibri" panose="020F0502020204030204" pitchFamily="34" charset="0"/>
                <a:ea typeface="Calibri" panose="020F0502020204030204" pitchFamily="34" charset="0"/>
                <a:cs typeface="Arial" panose="020B0604020202020204" pitchFamily="34" charset="0"/>
              </a:rPr>
              <a:t>presuntamente</a:t>
            </a:r>
            <a:r>
              <a:rPr lang="es-ES" sz="1800" dirty="0">
                <a:effectLst/>
                <a:latin typeface="Calibri" panose="020F0502020204030204" pitchFamily="34" charset="0"/>
                <a:ea typeface="Calibri" panose="020F0502020204030204" pitchFamily="34" charset="0"/>
                <a:cs typeface="Arial" panose="020B0604020202020204" pitchFamily="34" charset="0"/>
              </a:rPr>
              <a:t> sea constituyente de </a:t>
            </a:r>
            <a:r>
              <a:rPr lang="es-ES" sz="1800" b="1" dirty="0">
                <a:effectLst/>
                <a:latin typeface="Calibri" panose="020F0502020204030204" pitchFamily="34" charset="0"/>
                <a:ea typeface="Calibri" panose="020F0502020204030204" pitchFamily="34" charset="0"/>
                <a:cs typeface="Arial" panose="020B0604020202020204" pitchFamily="34" charset="0"/>
              </a:rPr>
              <a:t>actos de corrupción o fraude fiscal</a:t>
            </a:r>
            <a:r>
              <a:rPr lang="es-ES" sz="1800" dirty="0">
                <a:effectLst/>
                <a:latin typeface="Calibri" panose="020F0502020204030204" pitchFamily="34" charset="0"/>
                <a:ea typeface="Calibri" panose="020F0502020204030204" pitchFamily="34" charset="0"/>
                <a:cs typeface="Arial" panose="020B0604020202020204" pitchFamily="34" charset="0"/>
              </a:rPr>
              <a:t>, será objeto de investigación por parte de la Unidad Asesora de Asuntos Internos del Ministerio de Hacienda, conforme a la Ley 9416, sin perjuicio de otro tipo de responsabilidades que se deriven en caso de confirmarse esta.</a:t>
            </a:r>
            <a:endParaRPr lang="en-US" sz="1800" dirty="0">
              <a:latin typeface="Times New Roman" panose="02020603050405020304" pitchFamily="18" charset="0"/>
              <a:ea typeface="Calibri" panose="020F0502020204030204" pitchFamily="34" charset="0"/>
            </a:endParaRPr>
          </a:p>
          <a:p>
            <a:pPr marL="0" marR="32385"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32385" indent="0" algn="just">
              <a:spcBef>
                <a:spcPts val="0"/>
              </a:spcBef>
              <a:spcAft>
                <a:spcPts val="0"/>
              </a:spcAft>
              <a:buNone/>
            </a:pPr>
            <a:r>
              <a:rPr lang="es-ES" sz="1800" dirty="0">
                <a:effectLst/>
                <a:latin typeface="Calibri" panose="020F0502020204030204" pitchFamily="34" charset="0"/>
                <a:ea typeface="Calibri" panose="020F0502020204030204" pitchFamily="34" charset="0"/>
                <a:cs typeface="Arial" panose="020B0604020202020204" pitchFamily="34" charset="0"/>
              </a:rPr>
              <a:t>Para tal efecto, esta Unidad requerirá la información necesaria a las dependencias competentes con el fin de recabar aquellos elementos que den mérito a una eventual responsabilidad administrativa o penal, con el fin de recomendar lo pertinente al jerarca.</a:t>
            </a:r>
            <a:r>
              <a:rPr lang="es-ES" sz="18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2755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7C64-910F-BB3C-3E66-C085F0E6E260}"/>
              </a:ext>
            </a:extLst>
          </p:cNvPr>
          <p:cNvSpPr>
            <a:spLocks noGrp="1"/>
          </p:cNvSpPr>
          <p:nvPr>
            <p:ph type="title"/>
          </p:nvPr>
        </p:nvSpPr>
        <p:spPr/>
        <p:txBody>
          <a:bodyPr/>
          <a:lstStyle/>
          <a:p>
            <a:r>
              <a:rPr lang="en-US" dirty="0"/>
              <a:t>¿</a:t>
            </a:r>
            <a:r>
              <a:rPr lang="en-US" dirty="0" err="1"/>
              <a:t>Qué</a:t>
            </a:r>
            <a:r>
              <a:rPr lang="en-US" dirty="0"/>
              <a:t> son las </a:t>
            </a:r>
            <a:r>
              <a:rPr lang="en-US" dirty="0" err="1"/>
              <a:t>infracciones</a:t>
            </a:r>
            <a:r>
              <a:rPr lang="en-US" dirty="0"/>
              <a:t> </a:t>
            </a:r>
            <a:r>
              <a:rPr lang="en-US" dirty="0" err="1"/>
              <a:t>aduaneras</a:t>
            </a:r>
            <a:r>
              <a:rPr lang="en-US" dirty="0"/>
              <a:t>?</a:t>
            </a:r>
          </a:p>
        </p:txBody>
      </p:sp>
      <p:sp>
        <p:nvSpPr>
          <p:cNvPr id="3" name="Content Placeholder 2">
            <a:extLst>
              <a:ext uri="{FF2B5EF4-FFF2-40B4-BE49-F238E27FC236}">
                <a16:creationId xmlns:a16="http://schemas.microsoft.com/office/drawing/2014/main" id="{A6FD4A2A-EDD0-C2DE-DE8F-C0E04C52CA37}"/>
              </a:ext>
            </a:extLst>
          </p:cNvPr>
          <p:cNvSpPr>
            <a:spLocks noGrp="1"/>
          </p:cNvSpPr>
          <p:nvPr>
            <p:ph idx="1"/>
          </p:nvPr>
        </p:nvSpPr>
        <p:spPr/>
        <p:txBody>
          <a:bodyPr/>
          <a:lstStyle/>
          <a:p>
            <a:r>
              <a:rPr lang="en-US" dirty="0"/>
              <a:t>Son </a:t>
            </a:r>
            <a:r>
              <a:rPr lang="en-US" dirty="0" err="1"/>
              <a:t>aquellas</a:t>
            </a:r>
            <a:r>
              <a:rPr lang="en-US" dirty="0"/>
              <a:t> </a:t>
            </a:r>
            <a:r>
              <a:rPr lang="en-US" dirty="0" err="1"/>
              <a:t>acciones</a:t>
            </a:r>
            <a:r>
              <a:rPr lang="en-US" dirty="0"/>
              <a:t> </a:t>
            </a:r>
            <a:r>
              <a:rPr lang="en-US" dirty="0" err="1"/>
              <a:t>descritas</a:t>
            </a:r>
            <a:r>
              <a:rPr lang="en-US" dirty="0"/>
              <a:t> </a:t>
            </a:r>
            <a:r>
              <a:rPr lang="en-US" dirty="0" err="1"/>
              <a:t>en</a:t>
            </a:r>
            <a:r>
              <a:rPr lang="en-US" dirty="0"/>
              <a:t> la </a:t>
            </a:r>
            <a:r>
              <a:rPr lang="en-US" dirty="0" err="1"/>
              <a:t>nomativa</a:t>
            </a:r>
            <a:r>
              <a:rPr lang="en-US" dirty="0"/>
              <a:t> </a:t>
            </a:r>
            <a:r>
              <a:rPr lang="en-US" dirty="0" err="1"/>
              <a:t>aduanera</a:t>
            </a:r>
            <a:r>
              <a:rPr lang="en-US" dirty="0"/>
              <a:t> que </a:t>
            </a:r>
            <a:r>
              <a:rPr lang="en-US" dirty="0" err="1"/>
              <a:t>facultan</a:t>
            </a:r>
            <a:r>
              <a:rPr lang="en-US" dirty="0"/>
              <a:t> a </a:t>
            </a:r>
            <a:r>
              <a:rPr lang="en-US" dirty="0" err="1"/>
              <a:t>los</a:t>
            </a:r>
            <a:r>
              <a:rPr lang="en-US" dirty="0"/>
              <a:t> </a:t>
            </a:r>
            <a:r>
              <a:rPr lang="en-US" dirty="0" err="1"/>
              <a:t>órganos</a:t>
            </a:r>
            <a:r>
              <a:rPr lang="en-US" dirty="0"/>
              <a:t> </a:t>
            </a:r>
            <a:r>
              <a:rPr lang="en-US" dirty="0" err="1"/>
              <a:t>administrativos</a:t>
            </a:r>
            <a:r>
              <a:rPr lang="en-US" dirty="0"/>
              <a:t> o </a:t>
            </a:r>
            <a:r>
              <a:rPr lang="en-US" dirty="0" err="1"/>
              <a:t>judiciales</a:t>
            </a:r>
            <a:r>
              <a:rPr lang="en-US" dirty="0"/>
              <a:t> a </a:t>
            </a:r>
            <a:r>
              <a:rPr lang="en-US" dirty="0" err="1"/>
              <a:t>investigar</a:t>
            </a:r>
            <a:r>
              <a:rPr lang="en-US" dirty="0"/>
              <a:t>, </a:t>
            </a:r>
            <a:r>
              <a:rPr lang="en-US" dirty="0" err="1"/>
              <a:t>perseguir</a:t>
            </a:r>
            <a:r>
              <a:rPr lang="en-US" dirty="0"/>
              <a:t> e </a:t>
            </a:r>
            <a:r>
              <a:rPr lang="en-US" dirty="0" err="1"/>
              <a:t>imponer</a:t>
            </a:r>
            <a:r>
              <a:rPr lang="en-US" dirty="0"/>
              <a:t> </a:t>
            </a:r>
            <a:r>
              <a:rPr lang="en-US" dirty="0" err="1"/>
              <a:t>una</a:t>
            </a:r>
            <a:r>
              <a:rPr lang="en-US" dirty="0"/>
              <a:t> </a:t>
            </a:r>
            <a:r>
              <a:rPr lang="en-US" dirty="0" err="1"/>
              <a:t>sanción</a:t>
            </a:r>
            <a:r>
              <a:rPr lang="en-US" dirty="0"/>
              <a:t> </a:t>
            </a:r>
            <a:r>
              <a:rPr lang="en-US" dirty="0" err="1"/>
              <a:t>administrativa</a:t>
            </a:r>
            <a:r>
              <a:rPr lang="en-US" dirty="0"/>
              <a:t> o penal.</a:t>
            </a:r>
          </a:p>
        </p:txBody>
      </p:sp>
    </p:spTree>
    <p:extLst>
      <p:ext uri="{BB962C8B-B14F-4D97-AF65-F5344CB8AC3E}">
        <p14:creationId xmlns:p14="http://schemas.microsoft.com/office/powerpoint/2010/main" val="3675597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A8A2-B4C2-A440-8AFE-D0FAA87BD224}"/>
              </a:ext>
            </a:extLst>
          </p:cNvPr>
          <p:cNvSpPr>
            <a:spLocks noGrp="1"/>
          </p:cNvSpPr>
          <p:nvPr>
            <p:ph type="title"/>
          </p:nvPr>
        </p:nvSpPr>
        <p:spPr>
          <a:xfrm>
            <a:off x="1760706" y="685800"/>
            <a:ext cx="9742318" cy="1752599"/>
          </a:xfrm>
        </p:spPr>
        <p:txBody>
          <a:bodyPr>
            <a:normAutofit/>
          </a:bodyPr>
          <a:lstStyle/>
          <a:p>
            <a:r>
              <a:rPr lang="en-US" b="1" dirty="0" err="1"/>
              <a:t>Aplicación</a:t>
            </a:r>
            <a:r>
              <a:rPr lang="en-US" b="1" dirty="0"/>
              <a:t> de </a:t>
            </a:r>
            <a:r>
              <a:rPr lang="en-US" b="1" dirty="0" err="1"/>
              <a:t>principios</a:t>
            </a:r>
            <a:r>
              <a:rPr lang="en-US" b="1" dirty="0"/>
              <a:t> </a:t>
            </a:r>
            <a:r>
              <a:rPr lang="en-US" b="1" dirty="0" err="1"/>
              <a:t>penales</a:t>
            </a:r>
            <a:endParaRPr lang="en-US" b="1" dirty="0"/>
          </a:p>
        </p:txBody>
      </p:sp>
      <p:graphicFrame>
        <p:nvGraphicFramePr>
          <p:cNvPr id="5" name="Content Placeholder 2">
            <a:extLst>
              <a:ext uri="{FF2B5EF4-FFF2-40B4-BE49-F238E27FC236}">
                <a16:creationId xmlns:a16="http://schemas.microsoft.com/office/drawing/2014/main" id="{813E1BD0-758B-302F-43B6-262EC98F7443}"/>
              </a:ext>
            </a:extLst>
          </p:cNvPr>
          <p:cNvGraphicFramePr>
            <a:graphicFrameLocks noGrp="1"/>
          </p:cNvGraphicFramePr>
          <p:nvPr>
            <p:ph idx="1"/>
            <p:extLst>
              <p:ext uri="{D42A27DB-BD31-4B8C-83A1-F6EECF244321}">
                <p14:modId xmlns:p14="http://schemas.microsoft.com/office/powerpoint/2010/main" val="1075667011"/>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453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8300-DC84-3E4B-BBD9-888982122006}"/>
              </a:ext>
            </a:extLst>
          </p:cNvPr>
          <p:cNvSpPr>
            <a:spLocks noGrp="1"/>
          </p:cNvSpPr>
          <p:nvPr>
            <p:ph type="title"/>
          </p:nvPr>
        </p:nvSpPr>
        <p:spPr>
          <a:xfrm>
            <a:off x="1316671" y="2026920"/>
            <a:ext cx="10018713" cy="1752599"/>
          </a:xfrm>
        </p:spPr>
        <p:txBody>
          <a:bodyPr>
            <a:normAutofit/>
          </a:bodyPr>
          <a:lstStyle/>
          <a:p>
            <a:r>
              <a:rPr lang="en-US" sz="5000" b="1" dirty="0"/>
              <a:t>DELITOS ADUANEROS</a:t>
            </a:r>
            <a:br>
              <a:rPr lang="en-US" sz="5000" b="1" dirty="0"/>
            </a:br>
            <a:r>
              <a:rPr lang="en-US" sz="2400" b="1" dirty="0" err="1"/>
              <a:t>Consideraciones</a:t>
            </a:r>
            <a:r>
              <a:rPr lang="en-US" sz="2400" b="1" dirty="0"/>
              <a:t> </a:t>
            </a:r>
            <a:r>
              <a:rPr lang="en-US" sz="2400" b="1" dirty="0" err="1"/>
              <a:t>generales</a:t>
            </a:r>
            <a:endParaRPr lang="en-US" sz="2400" b="1" dirty="0"/>
          </a:p>
        </p:txBody>
      </p:sp>
    </p:spTree>
    <p:extLst>
      <p:ext uri="{BB962C8B-B14F-4D97-AF65-F5344CB8AC3E}">
        <p14:creationId xmlns:p14="http://schemas.microsoft.com/office/powerpoint/2010/main" val="129167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0E21-E8F4-4747-90B6-0B8C330FF537}"/>
              </a:ext>
            </a:extLst>
          </p:cNvPr>
          <p:cNvSpPr>
            <a:spLocks noGrp="1"/>
          </p:cNvSpPr>
          <p:nvPr>
            <p:ph type="title"/>
          </p:nvPr>
        </p:nvSpPr>
        <p:spPr>
          <a:xfrm>
            <a:off x="1484311" y="335281"/>
            <a:ext cx="10018713" cy="1219200"/>
          </a:xfrm>
        </p:spPr>
        <p:txBody>
          <a:bodyPr/>
          <a:lstStyle/>
          <a:p>
            <a:r>
              <a:rPr lang="en-US" b="1"/>
              <a:t>Delitos aduaneros – sanciones aplicables</a:t>
            </a:r>
          </a:p>
        </p:txBody>
      </p:sp>
      <p:sp>
        <p:nvSpPr>
          <p:cNvPr id="3" name="Content Placeholder 2">
            <a:extLst>
              <a:ext uri="{FF2B5EF4-FFF2-40B4-BE49-F238E27FC236}">
                <a16:creationId xmlns:a16="http://schemas.microsoft.com/office/drawing/2014/main" id="{ADBB1012-A02D-464E-9CE1-127C68625AA5}"/>
              </a:ext>
            </a:extLst>
          </p:cNvPr>
          <p:cNvSpPr>
            <a:spLocks noGrp="1"/>
          </p:cNvSpPr>
          <p:nvPr>
            <p:ph idx="1"/>
          </p:nvPr>
        </p:nvSpPr>
        <p:spPr>
          <a:xfrm>
            <a:off x="1484311" y="2026921"/>
            <a:ext cx="10018713" cy="4358640"/>
          </a:xfrm>
        </p:spPr>
        <p:txBody>
          <a:bodyPr>
            <a:normAutofit/>
          </a:bodyPr>
          <a:lstStyle/>
          <a:p>
            <a:pPr algn="just"/>
            <a:r>
              <a:rPr lang="es-ES"/>
              <a:t>Prisión</a:t>
            </a:r>
          </a:p>
          <a:p>
            <a:pPr algn="just"/>
            <a:endParaRPr lang="es-ES"/>
          </a:p>
          <a:p>
            <a:pPr algn="just"/>
            <a:r>
              <a:rPr lang="es-ES"/>
              <a:t>Multas</a:t>
            </a:r>
          </a:p>
          <a:p>
            <a:pPr algn="just"/>
            <a:endParaRPr lang="es-ES"/>
          </a:p>
          <a:p>
            <a:pPr algn="just"/>
            <a:r>
              <a:rPr lang="es-ES"/>
              <a:t>Comiso: de mercancías objeto o medio del delito, vehículos y unidades de transporte y sus accesorios. </a:t>
            </a:r>
          </a:p>
          <a:p>
            <a:pPr algn="just"/>
            <a:endParaRPr lang="es-ES"/>
          </a:p>
          <a:p>
            <a:pPr algn="just"/>
            <a:r>
              <a:rPr lang="es-ES"/>
              <a:t>Accesorias (inhabilitaciones funcionarios, auxiliares, recepción de incentivos aduaneros o beneficios económicos aduaneros)</a:t>
            </a:r>
          </a:p>
          <a:p>
            <a:pPr marL="0" indent="0">
              <a:buNone/>
            </a:pPr>
            <a:endParaRPr lang="en-US"/>
          </a:p>
          <a:p>
            <a:endParaRPr lang="en-US"/>
          </a:p>
        </p:txBody>
      </p:sp>
    </p:spTree>
    <p:extLst>
      <p:ext uri="{BB962C8B-B14F-4D97-AF65-F5344CB8AC3E}">
        <p14:creationId xmlns:p14="http://schemas.microsoft.com/office/powerpoint/2010/main" val="230056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245C-A341-DF47-A10D-77DC81D1EB1F}"/>
              </a:ext>
            </a:extLst>
          </p:cNvPr>
          <p:cNvSpPr>
            <a:spLocks noGrp="1"/>
          </p:cNvSpPr>
          <p:nvPr>
            <p:ph type="title"/>
          </p:nvPr>
        </p:nvSpPr>
        <p:spPr>
          <a:xfrm>
            <a:off x="1760706" y="685800"/>
            <a:ext cx="9742318" cy="1752599"/>
          </a:xfrm>
        </p:spPr>
        <p:txBody>
          <a:bodyPr>
            <a:normAutofit/>
          </a:bodyPr>
          <a:lstStyle/>
          <a:p>
            <a:pPr>
              <a:lnSpc>
                <a:spcPct val="90000"/>
              </a:lnSpc>
            </a:pPr>
            <a:r>
              <a:rPr lang="en-US" b="1"/>
              <a:t>Caso de conflictos de normas entre los Delitos “aduaneros” vs. Delitos “tributarios”</a:t>
            </a:r>
          </a:p>
        </p:txBody>
      </p:sp>
      <p:graphicFrame>
        <p:nvGraphicFramePr>
          <p:cNvPr id="23" name="Content Placeholder 2">
            <a:extLst>
              <a:ext uri="{FF2B5EF4-FFF2-40B4-BE49-F238E27FC236}">
                <a16:creationId xmlns:a16="http://schemas.microsoft.com/office/drawing/2014/main" id="{C0F7C0C6-14FC-4777-C908-8B4B14549CC1}"/>
              </a:ext>
            </a:extLst>
          </p:cNvPr>
          <p:cNvGraphicFramePr>
            <a:graphicFrameLocks noGrp="1"/>
          </p:cNvGraphicFramePr>
          <p:nvPr>
            <p:ph idx="1"/>
            <p:extLst>
              <p:ext uri="{D42A27DB-BD31-4B8C-83A1-F6EECF244321}">
                <p14:modId xmlns:p14="http://schemas.microsoft.com/office/powerpoint/2010/main" val="4208894529"/>
              </p:ext>
            </p:extLst>
          </p:nvPr>
        </p:nvGraphicFramePr>
        <p:xfrm>
          <a:off x="1760705" y="2694562"/>
          <a:ext cx="9742319" cy="309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13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1E79-27BC-444F-BBB3-23BEFB6D2026}"/>
              </a:ext>
            </a:extLst>
          </p:cNvPr>
          <p:cNvSpPr>
            <a:spLocks noGrp="1"/>
          </p:cNvSpPr>
          <p:nvPr>
            <p:ph type="title"/>
          </p:nvPr>
        </p:nvSpPr>
        <p:spPr>
          <a:xfrm>
            <a:off x="1484311" y="685801"/>
            <a:ext cx="10018713" cy="1341120"/>
          </a:xfrm>
        </p:spPr>
        <p:txBody>
          <a:bodyPr>
            <a:normAutofit/>
          </a:bodyPr>
          <a:lstStyle/>
          <a:p>
            <a:r>
              <a:rPr lang="en-US" b="1" dirty="0" err="1"/>
              <a:t>Determinación</a:t>
            </a:r>
            <a:r>
              <a:rPr lang="en-US" b="1" dirty="0"/>
              <a:t> de </a:t>
            </a:r>
            <a:r>
              <a:rPr lang="en-US" b="1" dirty="0" err="1"/>
              <a:t>los</a:t>
            </a:r>
            <a:r>
              <a:rPr lang="en-US" b="1" dirty="0"/>
              <a:t> </a:t>
            </a:r>
            <a:r>
              <a:rPr lang="en-US" b="1" dirty="0" err="1"/>
              <a:t>impuestos</a:t>
            </a:r>
            <a:r>
              <a:rPr lang="en-US" b="1" dirty="0"/>
              <a:t> </a:t>
            </a:r>
            <a:r>
              <a:rPr lang="en-US" b="1" dirty="0" err="1"/>
              <a:t>en</a:t>
            </a:r>
            <a:r>
              <a:rPr lang="en-US" b="1" dirty="0"/>
              <a:t> </a:t>
            </a:r>
            <a:r>
              <a:rPr lang="en-US" b="1" dirty="0" err="1"/>
              <a:t>el</a:t>
            </a:r>
            <a:r>
              <a:rPr lang="en-US" b="1" dirty="0"/>
              <a:t> </a:t>
            </a:r>
            <a:r>
              <a:rPr lang="en-US" b="1" dirty="0" err="1"/>
              <a:t>caso</a:t>
            </a:r>
            <a:r>
              <a:rPr lang="en-US" b="1" dirty="0"/>
              <a:t> del </a:t>
            </a:r>
            <a:r>
              <a:rPr lang="en-US" b="1" dirty="0" err="1"/>
              <a:t>delito</a:t>
            </a:r>
            <a:r>
              <a:rPr lang="en-US" b="1" dirty="0"/>
              <a:t> </a:t>
            </a:r>
            <a:r>
              <a:rPr lang="en-US" b="1" dirty="0" err="1"/>
              <a:t>aduanero</a:t>
            </a:r>
            <a:endParaRPr lang="en-US" b="1" dirty="0"/>
          </a:p>
        </p:txBody>
      </p:sp>
      <p:sp>
        <p:nvSpPr>
          <p:cNvPr id="3" name="Content Placeholder 2">
            <a:extLst>
              <a:ext uri="{FF2B5EF4-FFF2-40B4-BE49-F238E27FC236}">
                <a16:creationId xmlns:a16="http://schemas.microsoft.com/office/drawing/2014/main" id="{650560D9-969D-644A-A2AA-D4DDB53B7F27}"/>
              </a:ext>
            </a:extLst>
          </p:cNvPr>
          <p:cNvSpPr>
            <a:spLocks noGrp="1"/>
          </p:cNvSpPr>
          <p:nvPr>
            <p:ph idx="1"/>
          </p:nvPr>
        </p:nvSpPr>
        <p:spPr>
          <a:xfrm>
            <a:off x="1834830" y="2446018"/>
            <a:ext cx="10018713" cy="3124201"/>
          </a:xfrm>
        </p:spPr>
        <p:txBody>
          <a:bodyPr>
            <a:normAutofit fontScale="92500" lnSpcReduction="20000"/>
          </a:bodyPr>
          <a:lstStyle/>
          <a:p>
            <a:pPr marL="0" indent="0">
              <a:buNone/>
            </a:pPr>
            <a:r>
              <a:rPr lang="es-ES" b="1" dirty="0"/>
              <a:t>Artículo 55.-</a:t>
            </a:r>
            <a:r>
              <a:rPr lang="es-ES" dirty="0"/>
              <a:t> </a:t>
            </a:r>
            <a:r>
              <a:rPr lang="es-ES" b="1" dirty="0"/>
              <a:t>Hecho generador</a:t>
            </a:r>
            <a:r>
              <a:rPr lang="es-ES" dirty="0"/>
              <a:t>. El hecho generador de la obligación tributaria aduanera es el presupuesto estipulado en la ley para establecer el tributo y su realización origina el nacimiento de la obligación. Ese hecho se constituye:</a:t>
            </a:r>
            <a:endParaRPr lang="en-US" dirty="0"/>
          </a:p>
          <a:p>
            <a:pPr marL="0" indent="0">
              <a:buNone/>
            </a:pPr>
            <a:r>
              <a:rPr lang="es-ES" dirty="0"/>
              <a:t>c)	En la fecha: </a:t>
            </a:r>
            <a:endParaRPr lang="en-US" dirty="0"/>
          </a:p>
          <a:p>
            <a:pPr marL="0" indent="0">
              <a:buNone/>
            </a:pPr>
            <a:r>
              <a:rPr lang="es-ES" dirty="0"/>
              <a:t>	1. de la comisión del delito penal aduanero;</a:t>
            </a:r>
            <a:endParaRPr lang="en-US" dirty="0"/>
          </a:p>
          <a:p>
            <a:pPr marL="0" indent="0">
              <a:buNone/>
            </a:pPr>
            <a:r>
              <a:rPr lang="es-ES" dirty="0"/>
              <a:t>	2. del decomiso preventivo, cuando se desconozca la fecha de comisión, o</a:t>
            </a:r>
            <a:endParaRPr lang="en-US" dirty="0"/>
          </a:p>
          <a:p>
            <a:pPr marL="0" indent="0">
              <a:buNone/>
            </a:pPr>
            <a:r>
              <a:rPr lang="es-ES" dirty="0"/>
              <a:t>	3. del descubrimiento del delito penal aduanero, si no se puede determinar 	ninguna de las anteriores.  (CIV 46)</a:t>
            </a:r>
            <a:endParaRPr lang="en-US" dirty="0"/>
          </a:p>
          <a:p>
            <a:endParaRPr lang="en-US" dirty="0"/>
          </a:p>
        </p:txBody>
      </p:sp>
    </p:spTree>
    <p:extLst>
      <p:ext uri="{BB962C8B-B14F-4D97-AF65-F5344CB8AC3E}">
        <p14:creationId xmlns:p14="http://schemas.microsoft.com/office/powerpoint/2010/main" val="309732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A2F2-E6E8-B64B-8305-7AB6B2F2854B}"/>
              </a:ext>
            </a:extLst>
          </p:cNvPr>
          <p:cNvSpPr>
            <a:spLocks noGrp="1"/>
          </p:cNvSpPr>
          <p:nvPr>
            <p:ph type="title"/>
          </p:nvPr>
        </p:nvSpPr>
        <p:spPr>
          <a:xfrm>
            <a:off x="1484309" y="190500"/>
            <a:ext cx="10018713" cy="1752599"/>
          </a:xfrm>
        </p:spPr>
        <p:txBody>
          <a:bodyPr/>
          <a:lstStyle/>
          <a:p>
            <a:r>
              <a:rPr lang="en-US" b="1" dirty="0"/>
              <a:t>¿Principio de </a:t>
            </a:r>
            <a:r>
              <a:rPr lang="en-US" b="1" dirty="0" err="1"/>
              <a:t>realidad</a:t>
            </a:r>
            <a:r>
              <a:rPr lang="en-US" b="1" dirty="0"/>
              <a:t> </a:t>
            </a:r>
            <a:r>
              <a:rPr lang="en-US" b="1" dirty="0" err="1"/>
              <a:t>económica</a:t>
            </a:r>
            <a:r>
              <a:rPr lang="en-US" b="1" dirty="0"/>
              <a:t>?</a:t>
            </a:r>
            <a:br>
              <a:rPr lang="en-US" b="1" dirty="0"/>
            </a:br>
            <a:r>
              <a:rPr lang="en-US" b="1" dirty="0"/>
              <a:t>¿Es </a:t>
            </a:r>
            <a:r>
              <a:rPr lang="en-US" b="1" dirty="0" err="1"/>
              <a:t>aplicable</a:t>
            </a:r>
            <a:r>
              <a:rPr lang="en-US" b="1" dirty="0"/>
              <a:t>?</a:t>
            </a:r>
          </a:p>
        </p:txBody>
      </p:sp>
      <p:sp>
        <p:nvSpPr>
          <p:cNvPr id="3" name="Content Placeholder 2">
            <a:extLst>
              <a:ext uri="{FF2B5EF4-FFF2-40B4-BE49-F238E27FC236}">
                <a16:creationId xmlns:a16="http://schemas.microsoft.com/office/drawing/2014/main" id="{FE880270-3F35-AD4B-A676-CFD0FE23C27D}"/>
              </a:ext>
            </a:extLst>
          </p:cNvPr>
          <p:cNvSpPr>
            <a:spLocks noGrp="1"/>
          </p:cNvSpPr>
          <p:nvPr>
            <p:ph idx="1"/>
          </p:nvPr>
        </p:nvSpPr>
        <p:spPr>
          <a:xfrm>
            <a:off x="1560510" y="1752601"/>
            <a:ext cx="10018713" cy="4297680"/>
          </a:xfrm>
        </p:spPr>
        <p:txBody>
          <a:bodyPr>
            <a:normAutofit/>
          </a:bodyPr>
          <a:lstStyle/>
          <a:p>
            <a:pPr marL="0" indent="0">
              <a:buNone/>
            </a:pPr>
            <a:r>
              <a:rPr lang="es-ES" dirty="0"/>
              <a:t>- Para establecer la </a:t>
            </a:r>
            <a:r>
              <a:rPr lang="es-ES" b="1" dirty="0"/>
              <a:t>verdad real</a:t>
            </a:r>
            <a:r>
              <a:rPr lang="es-ES" dirty="0"/>
              <a:t> de la relación tributaria aduanera, el </a:t>
            </a:r>
            <a:r>
              <a:rPr lang="es-ES" b="1" dirty="0"/>
              <a:t>Servicio Nacional de Aduanas, el Ministerio de Hacienda o la autoridad jurisdiccional competente</a:t>
            </a:r>
            <a:r>
              <a:rPr lang="es-ES" dirty="0"/>
              <a:t>, </a:t>
            </a:r>
          </a:p>
          <a:p>
            <a:pPr marL="0" indent="0">
              <a:buNone/>
            </a:pPr>
            <a:r>
              <a:rPr lang="es-ES" dirty="0"/>
              <a:t>- Ante la presencia de fraude aduanero:</a:t>
            </a:r>
          </a:p>
          <a:p>
            <a:pPr>
              <a:buFontTx/>
              <a:buChar char="-"/>
            </a:pPr>
            <a:r>
              <a:rPr lang="es-ES" dirty="0"/>
              <a:t>Podrán prescindir de las formas jurídicas que adopte un determinado agente económico nacional o transnacional, individual o bajo el crimen organizado, cuando no corresponda a la realidad de los hechos investigados. </a:t>
            </a:r>
          </a:p>
          <a:p>
            <a:pPr>
              <a:buFontTx/>
              <a:buChar char="-"/>
            </a:pPr>
            <a:r>
              <a:rPr lang="es-ES" u="dbl" dirty="0"/>
              <a:t>El sujeto físico y jurídico que sea en realidad el promovente de la falta tributaria deberá responder, administrativa, civil y penalmente, cuando así proceda</a:t>
            </a:r>
            <a:r>
              <a:rPr lang="es-ES" dirty="0"/>
              <a:t>.</a:t>
            </a:r>
            <a:endParaRPr lang="en-US" dirty="0"/>
          </a:p>
        </p:txBody>
      </p:sp>
    </p:spTree>
    <p:extLst>
      <p:ext uri="{BB962C8B-B14F-4D97-AF65-F5344CB8AC3E}">
        <p14:creationId xmlns:p14="http://schemas.microsoft.com/office/powerpoint/2010/main" val="3461291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7">
            <a:extLst>
              <a:ext uri="{FF2B5EF4-FFF2-40B4-BE49-F238E27FC236}">
                <a16:creationId xmlns:a16="http://schemas.microsoft.com/office/drawing/2014/main" id="{5BAAAE41-1B5A-9C4C-8E77-E69B519428A7}"/>
              </a:ext>
            </a:extLst>
          </p:cNvPr>
          <p:cNvSpPr>
            <a:spLocks noGrp="1"/>
          </p:cNvSpPr>
          <p:nvPr>
            <p:ph type="title"/>
          </p:nvPr>
        </p:nvSpPr>
        <p:spPr>
          <a:xfrm>
            <a:off x="496112" y="685801"/>
            <a:ext cx="2743200" cy="5105400"/>
          </a:xfrm>
        </p:spPr>
        <p:txBody>
          <a:bodyPr>
            <a:normAutofit/>
          </a:bodyPr>
          <a:lstStyle/>
          <a:p>
            <a:pPr algn="l"/>
            <a:r>
              <a:rPr lang="en-US" sz="3200" b="1">
                <a:solidFill>
                  <a:srgbClr val="FFFFFF"/>
                </a:solidFill>
              </a:rPr>
              <a:t>Medidas alternas – </a:t>
            </a:r>
            <a:br>
              <a:rPr lang="en-US" sz="3200" b="1">
                <a:solidFill>
                  <a:srgbClr val="FFFFFF"/>
                </a:solidFill>
              </a:rPr>
            </a:br>
            <a:r>
              <a:rPr lang="en-US" sz="3200" b="1">
                <a:solidFill>
                  <a:srgbClr val="FFFFFF"/>
                </a:solidFill>
              </a:rPr>
              <a:t>Reparación integral del daño</a:t>
            </a:r>
          </a:p>
        </p:txBody>
      </p:sp>
      <p:grpSp>
        <p:nvGrpSpPr>
          <p:cNvPr id="17" name="Group 16">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9"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20"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21"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22"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23"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4" name="Content Placeholder 3">
            <a:extLst>
              <a:ext uri="{FF2B5EF4-FFF2-40B4-BE49-F238E27FC236}">
                <a16:creationId xmlns:a16="http://schemas.microsoft.com/office/drawing/2014/main" id="{5755C70B-25AF-6C44-B85A-2637F0FD1881}"/>
              </a:ext>
            </a:extLst>
          </p:cNvPr>
          <p:cNvSpPr>
            <a:spLocks noGrp="1"/>
          </p:cNvSpPr>
          <p:nvPr>
            <p:ph idx="1"/>
          </p:nvPr>
        </p:nvSpPr>
        <p:spPr>
          <a:xfrm>
            <a:off x="5117106" y="685801"/>
            <a:ext cx="6385918" cy="5105400"/>
          </a:xfrm>
        </p:spPr>
        <p:txBody>
          <a:bodyPr>
            <a:normAutofit/>
          </a:bodyPr>
          <a:lstStyle/>
          <a:p>
            <a:pPr marL="0" indent="0">
              <a:buNone/>
            </a:pPr>
            <a:r>
              <a:rPr lang="en-US" b="1" dirty="0"/>
              <a:t>DGT-R-002-2019 </a:t>
            </a:r>
            <a:r>
              <a:rPr lang="en-US" b="1" dirty="0" err="1"/>
              <a:t>Reparación</a:t>
            </a:r>
            <a:r>
              <a:rPr lang="en-US" b="1" dirty="0"/>
              <a:t> Integral del </a:t>
            </a:r>
            <a:r>
              <a:rPr lang="en-US" b="1" dirty="0" err="1"/>
              <a:t>Daño</a:t>
            </a:r>
            <a:endParaRPr lang="en-US" dirty="0"/>
          </a:p>
          <a:p>
            <a:pPr lvl="1"/>
            <a:endParaRPr lang="en-US" sz="2400" dirty="0"/>
          </a:p>
          <a:p>
            <a:pPr lvl="1"/>
            <a:r>
              <a:rPr lang="en-US" sz="2400" dirty="0" err="1"/>
              <a:t>Impuestos</a:t>
            </a:r>
            <a:endParaRPr lang="en-US" sz="2400" dirty="0"/>
          </a:p>
          <a:p>
            <a:pPr lvl="1"/>
            <a:r>
              <a:rPr lang="en-US" sz="2400" dirty="0" err="1"/>
              <a:t>Intereses</a:t>
            </a:r>
            <a:endParaRPr lang="en-US" sz="2400" dirty="0"/>
          </a:p>
          <a:p>
            <a:pPr lvl="1"/>
            <a:r>
              <a:rPr lang="en-US" sz="2400" dirty="0" err="1"/>
              <a:t>Multa</a:t>
            </a:r>
            <a:r>
              <a:rPr lang="en-US" sz="2400" dirty="0"/>
              <a:t> (art. 81 CNPT) </a:t>
            </a:r>
            <a:r>
              <a:rPr lang="en-US" sz="2400" dirty="0" err="1"/>
              <a:t>si</a:t>
            </a:r>
            <a:r>
              <a:rPr lang="en-US" sz="2400" dirty="0"/>
              <a:t> </a:t>
            </a:r>
            <a:r>
              <a:rPr lang="en-US" sz="2400" dirty="0" err="1"/>
              <a:t>hubiere</a:t>
            </a:r>
            <a:r>
              <a:rPr lang="en-US" sz="2400" dirty="0"/>
              <a:t> </a:t>
            </a:r>
            <a:r>
              <a:rPr lang="en-US" sz="2400" dirty="0" err="1"/>
              <a:t>concluido</a:t>
            </a:r>
            <a:r>
              <a:rPr lang="en-US" sz="2400" dirty="0"/>
              <a:t> </a:t>
            </a:r>
            <a:r>
              <a:rPr lang="en-US" sz="2400" dirty="0" err="1"/>
              <a:t>en</a:t>
            </a:r>
            <a:r>
              <a:rPr lang="en-US" sz="2400" dirty="0"/>
              <a:t> </a:t>
            </a:r>
            <a:r>
              <a:rPr lang="en-US" sz="2400" dirty="0" err="1"/>
              <a:t>sede</a:t>
            </a:r>
            <a:r>
              <a:rPr lang="en-US" sz="2400" dirty="0"/>
              <a:t> </a:t>
            </a:r>
            <a:r>
              <a:rPr lang="en-US" sz="2400" dirty="0" err="1"/>
              <a:t>adm.</a:t>
            </a:r>
            <a:endParaRPr lang="en-US" sz="2400" dirty="0"/>
          </a:p>
          <a:p>
            <a:pPr lvl="1"/>
            <a:r>
              <a:rPr lang="en-US" sz="2400" dirty="0"/>
              <a:t>Pago integral</a:t>
            </a:r>
          </a:p>
          <a:p>
            <a:pPr lvl="1"/>
            <a:r>
              <a:rPr lang="en-US" sz="2400" dirty="0" err="1"/>
              <a:t>Publicación</a:t>
            </a:r>
            <a:r>
              <a:rPr lang="en-US" sz="2400" dirty="0"/>
              <a:t> </a:t>
            </a:r>
            <a:r>
              <a:rPr lang="en-US" sz="2400" dirty="0" err="1"/>
              <a:t>diario</a:t>
            </a:r>
            <a:r>
              <a:rPr lang="en-US" sz="2400" dirty="0"/>
              <a:t> de </a:t>
            </a:r>
            <a:r>
              <a:rPr lang="en-US" sz="2400" dirty="0" err="1"/>
              <a:t>circulación</a:t>
            </a:r>
            <a:r>
              <a:rPr lang="en-US" sz="2400" dirty="0"/>
              <a:t> </a:t>
            </a:r>
            <a:r>
              <a:rPr lang="en-US" sz="2400" dirty="0" err="1"/>
              <a:t>nacional</a:t>
            </a:r>
            <a:r>
              <a:rPr lang="en-US" sz="2400" dirty="0"/>
              <a:t> de media plana.</a:t>
            </a:r>
          </a:p>
          <a:p>
            <a:endParaRPr lang="en-US" sz="2000" dirty="0"/>
          </a:p>
        </p:txBody>
      </p:sp>
    </p:spTree>
    <p:extLst>
      <p:ext uri="{BB962C8B-B14F-4D97-AF65-F5344CB8AC3E}">
        <p14:creationId xmlns:p14="http://schemas.microsoft.com/office/powerpoint/2010/main" val="504391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063E-D473-1FC1-BF0A-C3F9FED4D0D0}"/>
              </a:ext>
            </a:extLst>
          </p:cNvPr>
          <p:cNvSpPr>
            <a:spLocks noGrp="1"/>
          </p:cNvSpPr>
          <p:nvPr>
            <p:ph type="title"/>
          </p:nvPr>
        </p:nvSpPr>
        <p:spPr>
          <a:xfrm>
            <a:off x="1484310" y="240631"/>
            <a:ext cx="10018713" cy="1752599"/>
          </a:xfrm>
        </p:spPr>
        <p:txBody>
          <a:bodyPr/>
          <a:lstStyle/>
          <a:p>
            <a:r>
              <a:rPr lang="en-US" b="1" dirty="0"/>
              <a:t>Especial </a:t>
            </a:r>
            <a:r>
              <a:rPr lang="en-US" b="1" dirty="0" err="1"/>
              <a:t>situación</a:t>
            </a:r>
            <a:r>
              <a:rPr lang="en-US" b="1" dirty="0"/>
              <a:t> del </a:t>
            </a:r>
            <a:r>
              <a:rPr lang="en-US" b="1" dirty="0" err="1"/>
              <a:t>agente</a:t>
            </a:r>
            <a:r>
              <a:rPr lang="en-US" b="1" dirty="0"/>
              <a:t> de </a:t>
            </a:r>
            <a:r>
              <a:rPr lang="en-US" b="1" dirty="0" err="1"/>
              <a:t>aduanas</a:t>
            </a:r>
            <a:r>
              <a:rPr lang="en-US" b="1" dirty="0"/>
              <a:t> persona natural</a:t>
            </a:r>
          </a:p>
        </p:txBody>
      </p:sp>
      <p:sp>
        <p:nvSpPr>
          <p:cNvPr id="3" name="Content Placeholder 2">
            <a:extLst>
              <a:ext uri="{FF2B5EF4-FFF2-40B4-BE49-F238E27FC236}">
                <a16:creationId xmlns:a16="http://schemas.microsoft.com/office/drawing/2014/main" id="{A99A3B86-7A6B-9568-D0A8-129FAFD51827}"/>
              </a:ext>
            </a:extLst>
          </p:cNvPr>
          <p:cNvSpPr>
            <a:spLocks noGrp="1"/>
          </p:cNvSpPr>
          <p:nvPr>
            <p:ph idx="1"/>
          </p:nvPr>
        </p:nvSpPr>
        <p:spPr>
          <a:xfrm>
            <a:off x="1291805" y="1993230"/>
            <a:ext cx="10707690" cy="4191001"/>
          </a:xfrm>
        </p:spPr>
        <p:txBody>
          <a:bodyPr>
            <a:normAutofit lnSpcReduction="10000"/>
          </a:bodyPr>
          <a:lstStyle/>
          <a:p>
            <a:pPr marL="0" marR="0" indent="0" algn="just">
              <a:spcBef>
                <a:spcPts val="0"/>
              </a:spcBef>
              <a:spcAft>
                <a:spcPts val="0"/>
              </a:spcAft>
              <a:buNone/>
            </a:pPr>
            <a:r>
              <a:rPr lang="es-ES" sz="2000" b="1" dirty="0">
                <a:effectLst/>
                <a:latin typeface="Calibri" panose="020F0502020204030204" pitchFamily="34" charset="0"/>
                <a:ea typeface="Times New Roman" panose="02020603050405020304" pitchFamily="18" charset="0"/>
                <a:cs typeface="Arial" panose="020B0604020202020204" pitchFamily="34" charset="0"/>
              </a:rPr>
              <a:t>Artículo 33.- Concepto.</a:t>
            </a:r>
            <a:r>
              <a:rPr lang="es-ES" sz="2000" dirty="0">
                <a:effectLst/>
                <a:latin typeface="Calibri" panose="020F0502020204030204" pitchFamily="34" charset="0"/>
                <a:ea typeface="Times New Roman" panose="02020603050405020304" pitchFamily="18" charset="0"/>
                <a:cs typeface="Arial" panose="020B0604020202020204" pitchFamily="34" charset="0"/>
              </a:rPr>
              <a:t> El agente aduanero es el profesional auxiliar de la función pública aduanera autorizado por la Dirección General de Aduanas para actuar, en su carácter de persona natural, con las condiciones y los requisitos establecidos en el Código Aduanero Uniforme Centroamericano y en esta ley, en la presentación habitual de servicios a terceros, en los trámites, los regímenes y las operaciones aduaneras.</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s-ES" sz="2000" dirty="0">
                <a:effectLst/>
                <a:latin typeface="Calibri" panose="020F0502020204030204" pitchFamily="34" charset="0"/>
                <a:ea typeface="Times New Roman" panose="02020603050405020304" pitchFamily="18" charset="0"/>
                <a:cs typeface="Arial" panose="020B0604020202020204" pitchFamily="34" charset="0"/>
              </a:rPr>
              <a:t>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s-ES" sz="2000" dirty="0">
                <a:effectLst/>
                <a:latin typeface="Calibri" panose="020F0502020204030204" pitchFamily="34" charset="0"/>
                <a:ea typeface="Times New Roman" panose="02020603050405020304" pitchFamily="18" charset="0"/>
                <a:cs typeface="Arial" panose="020B0604020202020204" pitchFamily="34" charset="0"/>
              </a:rPr>
              <a:t>El </a:t>
            </a:r>
            <a:r>
              <a:rPr lang="es-ES" sz="2000" u="sng" dirty="0">
                <a:effectLst/>
                <a:latin typeface="Calibri" panose="020F0502020204030204" pitchFamily="34" charset="0"/>
                <a:ea typeface="Times New Roman" panose="02020603050405020304" pitchFamily="18" charset="0"/>
                <a:cs typeface="Arial" panose="020B0604020202020204" pitchFamily="34" charset="0"/>
              </a:rPr>
              <a:t>agente aduanero</a:t>
            </a:r>
            <a:r>
              <a:rPr lang="es-ES" sz="2000" dirty="0">
                <a:effectLst/>
                <a:latin typeface="Calibri" panose="020F0502020204030204" pitchFamily="34" charset="0"/>
                <a:ea typeface="Times New Roman" panose="02020603050405020304" pitchFamily="18" charset="0"/>
                <a:cs typeface="Arial" panose="020B0604020202020204" pitchFamily="34" charset="0"/>
              </a:rPr>
              <a:t> </a:t>
            </a:r>
            <a:r>
              <a:rPr lang="es-ES" sz="2000" b="1" dirty="0">
                <a:effectLst/>
                <a:latin typeface="Calibri" panose="020F0502020204030204" pitchFamily="34" charset="0"/>
                <a:ea typeface="Times New Roman" panose="02020603050405020304" pitchFamily="18" charset="0"/>
                <a:cs typeface="Arial" panose="020B0604020202020204" pitchFamily="34" charset="0"/>
              </a:rPr>
              <a:t>rendirá la declaración aduanera bajo fe de juramento</a:t>
            </a:r>
            <a:r>
              <a:rPr lang="es-ES" sz="2000" dirty="0">
                <a:effectLst/>
                <a:latin typeface="Calibri" panose="020F0502020204030204" pitchFamily="34" charset="0"/>
                <a:ea typeface="Times New Roman" panose="02020603050405020304" pitchFamily="18" charset="0"/>
                <a:cs typeface="Arial" panose="020B0604020202020204" pitchFamily="34" charset="0"/>
              </a:rPr>
              <a:t> y, en consecuencia, los datos consignados en las declaraciones aduaneras que formule de acuerdo con esta ley, incluidos los relacionados con el cálculo aritmético de los gravámenes </a:t>
            </a:r>
            <a:r>
              <a:rPr lang="es-ES" sz="2000" b="1" dirty="0">
                <a:effectLst/>
                <a:latin typeface="Calibri" panose="020F0502020204030204" pitchFamily="34" charset="0"/>
                <a:ea typeface="Times New Roman" panose="02020603050405020304" pitchFamily="18" charset="0"/>
                <a:cs typeface="Arial" panose="020B0604020202020204" pitchFamily="34" charset="0"/>
              </a:rPr>
              <a:t>que guarden conformidad con los antecedentes, que legalmente le sirven de base</a:t>
            </a:r>
            <a:r>
              <a:rPr lang="es-ES" sz="2000" dirty="0">
                <a:effectLst/>
                <a:latin typeface="Calibri" panose="020F0502020204030204" pitchFamily="34" charset="0"/>
                <a:ea typeface="Times New Roman" panose="02020603050405020304" pitchFamily="18" charset="0"/>
                <a:cs typeface="Arial" panose="020B0604020202020204" pitchFamily="34" charset="0"/>
              </a:rPr>
              <a:t>, </a:t>
            </a:r>
            <a:r>
              <a:rPr lang="es-ES" sz="2000" u="sng" dirty="0">
                <a:effectLst/>
                <a:latin typeface="Calibri" panose="020F0502020204030204" pitchFamily="34" charset="0"/>
                <a:ea typeface="Times New Roman" panose="02020603050405020304" pitchFamily="18" charset="0"/>
                <a:cs typeface="Arial" panose="020B0604020202020204" pitchFamily="34" charset="0"/>
              </a:rPr>
              <a:t>podrán tenerse como ciertos por parte de la aduana</a:t>
            </a:r>
            <a:r>
              <a:rPr lang="es-ES" sz="2000" dirty="0">
                <a:effectLst/>
                <a:latin typeface="Calibri" panose="020F0502020204030204" pitchFamily="34" charset="0"/>
                <a:ea typeface="Times New Roman" panose="02020603050405020304" pitchFamily="18" charset="0"/>
                <a:cs typeface="Arial" panose="020B0604020202020204" pitchFamily="34" charset="0"/>
              </a:rPr>
              <a:t>, sin perjuicio de las verificaciones y los controles que deberá practicar la autoridad aduanera dentro de sus potestades de control y fiscalización.</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s-ES" sz="1800" dirty="0">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s-ES" sz="1800" dirty="0">
                <a:effectLst/>
                <a:latin typeface="Calibri" panose="020F0502020204030204" pitchFamily="34" charset="0"/>
                <a:ea typeface="Times New Roman" panose="02020603050405020304" pitchFamily="18" charset="0"/>
                <a:cs typeface="Arial" panose="020B0604020202020204" pitchFamily="34" charset="0"/>
              </a:rPr>
              <a:t>...</a:t>
            </a:r>
            <a:endParaRPr lang="en-US" sz="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45646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D97D-071E-064D-A19B-2225CD58E8FC}"/>
              </a:ext>
            </a:extLst>
          </p:cNvPr>
          <p:cNvSpPr>
            <a:spLocks noGrp="1"/>
          </p:cNvSpPr>
          <p:nvPr>
            <p:ph type="title"/>
          </p:nvPr>
        </p:nvSpPr>
        <p:spPr/>
        <p:txBody>
          <a:bodyPr/>
          <a:lstStyle/>
          <a:p>
            <a:r>
              <a:rPr lang="en-US" b="1" dirty="0"/>
              <a:t>DELITOS ADUANEROS</a:t>
            </a:r>
          </a:p>
        </p:txBody>
      </p:sp>
      <p:pic>
        <p:nvPicPr>
          <p:cNvPr id="4" name="object 4">
            <a:extLst>
              <a:ext uri="{FF2B5EF4-FFF2-40B4-BE49-F238E27FC236}">
                <a16:creationId xmlns:a16="http://schemas.microsoft.com/office/drawing/2014/main" id="{31620D20-5A7F-A87B-540A-EA16E9FB5E43}"/>
              </a:ext>
            </a:extLst>
          </p:cNvPr>
          <p:cNvPicPr>
            <a:picLocks noGrp="1"/>
          </p:cNvPicPr>
          <p:nvPr>
            <p:ph idx="1"/>
          </p:nvPr>
        </p:nvPicPr>
        <p:blipFill>
          <a:blip r:embed="rId2" cstate="print"/>
          <a:stretch>
            <a:fillRect/>
          </a:stretch>
        </p:blipFill>
        <p:spPr>
          <a:xfrm>
            <a:off x="4258491" y="1959430"/>
            <a:ext cx="4125754" cy="4572000"/>
          </a:xfrm>
          <a:prstGeom prst="rect">
            <a:avLst/>
          </a:prstGeom>
        </p:spPr>
      </p:pic>
    </p:spTree>
    <p:extLst>
      <p:ext uri="{BB962C8B-B14F-4D97-AF65-F5344CB8AC3E}">
        <p14:creationId xmlns:p14="http://schemas.microsoft.com/office/powerpoint/2010/main" val="137294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3C63-9CE2-9BD4-8C02-63BE8CE860D4}"/>
              </a:ext>
            </a:extLst>
          </p:cNvPr>
          <p:cNvSpPr>
            <a:spLocks noGrp="1"/>
          </p:cNvSpPr>
          <p:nvPr>
            <p:ph type="title"/>
          </p:nvPr>
        </p:nvSpPr>
        <p:spPr>
          <a:xfrm>
            <a:off x="1432060" y="-385355"/>
            <a:ext cx="10018713" cy="1752599"/>
          </a:xfrm>
        </p:spPr>
        <p:txBody>
          <a:bodyPr/>
          <a:lstStyle/>
          <a:p>
            <a:r>
              <a:rPr lang="en-US" dirty="0" err="1"/>
              <a:t>Delito</a:t>
            </a:r>
            <a:r>
              <a:rPr lang="en-US" dirty="0"/>
              <a:t> de </a:t>
            </a:r>
            <a:r>
              <a:rPr lang="en-US" dirty="0" err="1"/>
              <a:t>contrabando</a:t>
            </a:r>
            <a:r>
              <a:rPr lang="en-US" dirty="0"/>
              <a:t> </a:t>
            </a:r>
            <a:r>
              <a:rPr lang="en-US" dirty="0" err="1"/>
              <a:t>reformado</a:t>
            </a:r>
            <a:endParaRPr lang="en-US" dirty="0"/>
          </a:p>
        </p:txBody>
      </p:sp>
      <p:sp>
        <p:nvSpPr>
          <p:cNvPr id="4" name="object 17">
            <a:extLst>
              <a:ext uri="{FF2B5EF4-FFF2-40B4-BE49-F238E27FC236}">
                <a16:creationId xmlns:a16="http://schemas.microsoft.com/office/drawing/2014/main" id="{19F1177B-1FB8-8243-D680-1D5C82E5CEFA}"/>
              </a:ext>
            </a:extLst>
          </p:cNvPr>
          <p:cNvSpPr txBox="1">
            <a:spLocks noGrp="1"/>
          </p:cNvSpPr>
          <p:nvPr>
            <p:ph idx="1"/>
          </p:nvPr>
        </p:nvSpPr>
        <p:spPr>
          <a:xfrm>
            <a:off x="1606732" y="521122"/>
            <a:ext cx="10593978" cy="6045074"/>
          </a:xfrm>
          <a:prstGeom prst="rect">
            <a:avLst/>
          </a:prstGeom>
        </p:spPr>
        <p:txBody>
          <a:bodyPr vert="horz" wrap="square" lIns="0" tIns="11007" rIns="0" bIns="0" rtlCol="0">
            <a:spAutoFit/>
          </a:bodyPr>
          <a:lstStyle/>
          <a:p>
            <a:pPr marL="0" indent="0">
              <a:spcBef>
                <a:spcPts val="87"/>
              </a:spcBef>
              <a:buNone/>
            </a:pPr>
            <a:endParaRPr lang="en-US" sz="2667" b="1" spc="-7" dirty="0">
              <a:solidFill>
                <a:srgbClr val="F7FAFD"/>
              </a:solidFill>
              <a:latin typeface="Arial"/>
              <a:cs typeface="Arial"/>
            </a:endParaRPr>
          </a:p>
          <a:p>
            <a:pPr marL="8467">
              <a:spcBef>
                <a:spcPts val="87"/>
              </a:spcBef>
            </a:pPr>
            <a:r>
              <a:rPr lang="es-ES" sz="1767" b="1" dirty="0">
                <a:solidFill>
                  <a:srgbClr val="0070C0"/>
                </a:solidFill>
                <a:latin typeface="Arial"/>
                <a:cs typeface="Arial"/>
              </a:rPr>
              <a:t>Aplica a mercancías con valor aduanero superior a $5000 (Umbral de punibilidad)</a:t>
            </a:r>
          </a:p>
          <a:p>
            <a:pPr marL="8467">
              <a:spcBef>
                <a:spcPts val="87"/>
              </a:spcBef>
            </a:pPr>
            <a:endParaRPr lang="es-ES" sz="1767" b="1" dirty="0">
              <a:solidFill>
                <a:srgbClr val="0070C0"/>
              </a:solidFill>
              <a:latin typeface="Arial"/>
              <a:cs typeface="Arial"/>
            </a:endParaRPr>
          </a:p>
          <a:p>
            <a:pPr marL="8467">
              <a:spcBef>
                <a:spcPts val="87"/>
              </a:spcBef>
            </a:pPr>
            <a:r>
              <a:rPr lang="es-ES" sz="1767" b="1" dirty="0">
                <a:solidFill>
                  <a:srgbClr val="0070C0"/>
                </a:solidFill>
                <a:latin typeface="Arial"/>
                <a:cs typeface="Arial"/>
              </a:rPr>
              <a:t>Mantiene prisión de 3 a 5 años</a:t>
            </a:r>
          </a:p>
          <a:p>
            <a:pPr marL="8467">
              <a:spcBef>
                <a:spcPts val="87"/>
              </a:spcBef>
            </a:pPr>
            <a:endParaRPr lang="es-ES" sz="1767" b="1" dirty="0">
              <a:solidFill>
                <a:srgbClr val="0070C0"/>
              </a:solidFill>
              <a:latin typeface="Arial"/>
              <a:cs typeface="Arial"/>
            </a:endParaRPr>
          </a:p>
          <a:p>
            <a:pPr marL="8467">
              <a:spcBef>
                <a:spcPts val="87"/>
              </a:spcBef>
            </a:pPr>
            <a:r>
              <a:rPr sz="1767" b="1" dirty="0" err="1">
                <a:solidFill>
                  <a:srgbClr val="0070C0"/>
                </a:solidFill>
                <a:latin typeface="Arial"/>
                <a:cs typeface="Arial"/>
              </a:rPr>
              <a:t>Aument</a:t>
            </a:r>
            <a:r>
              <a:rPr lang="en-US" sz="1767" b="1" dirty="0" err="1">
                <a:solidFill>
                  <a:srgbClr val="0070C0"/>
                </a:solidFill>
                <a:latin typeface="Arial"/>
                <a:cs typeface="Arial"/>
              </a:rPr>
              <a:t>a</a:t>
            </a:r>
            <a:r>
              <a:rPr sz="1767" b="1" spc="90" dirty="0">
                <a:solidFill>
                  <a:srgbClr val="0070C0"/>
                </a:solidFill>
                <a:latin typeface="Arial"/>
                <a:cs typeface="Arial"/>
              </a:rPr>
              <a:t> </a:t>
            </a:r>
            <a:r>
              <a:rPr sz="1767" b="1" dirty="0" err="1">
                <a:solidFill>
                  <a:srgbClr val="0070C0"/>
                </a:solidFill>
                <a:latin typeface="Arial"/>
                <a:cs typeface="Arial"/>
              </a:rPr>
              <a:t>multa</a:t>
            </a:r>
            <a:r>
              <a:rPr sz="1767" b="1" spc="90" dirty="0">
                <a:solidFill>
                  <a:srgbClr val="0070C0"/>
                </a:solidFill>
                <a:latin typeface="Arial"/>
                <a:cs typeface="Arial"/>
              </a:rPr>
              <a:t> </a:t>
            </a:r>
            <a:r>
              <a:rPr sz="1767" b="1" dirty="0">
                <a:solidFill>
                  <a:srgbClr val="0070C0"/>
                </a:solidFill>
                <a:latin typeface="Arial"/>
                <a:cs typeface="Arial"/>
              </a:rPr>
              <a:t>a</a:t>
            </a:r>
            <a:r>
              <a:rPr sz="1767" b="1" spc="93" dirty="0">
                <a:solidFill>
                  <a:srgbClr val="0070C0"/>
                </a:solidFill>
                <a:latin typeface="Arial"/>
                <a:cs typeface="Arial"/>
              </a:rPr>
              <a:t> </a:t>
            </a:r>
            <a:r>
              <a:rPr sz="1767" b="1" dirty="0">
                <a:solidFill>
                  <a:srgbClr val="0070C0"/>
                </a:solidFill>
                <a:latin typeface="Arial"/>
                <a:cs typeface="Arial"/>
              </a:rPr>
              <a:t>3</a:t>
            </a:r>
            <a:r>
              <a:rPr sz="1767" b="1" spc="90" dirty="0">
                <a:solidFill>
                  <a:srgbClr val="0070C0"/>
                </a:solidFill>
                <a:latin typeface="Arial"/>
                <a:cs typeface="Arial"/>
              </a:rPr>
              <a:t> </a:t>
            </a:r>
            <a:r>
              <a:rPr sz="1767" b="1" dirty="0">
                <a:solidFill>
                  <a:srgbClr val="0070C0"/>
                </a:solidFill>
                <a:latin typeface="Arial"/>
                <a:cs typeface="Arial"/>
              </a:rPr>
              <a:t>veces</a:t>
            </a:r>
            <a:r>
              <a:rPr sz="1767" b="1" spc="93" dirty="0">
                <a:solidFill>
                  <a:srgbClr val="0070C0"/>
                </a:solidFill>
                <a:latin typeface="Arial"/>
                <a:cs typeface="Arial"/>
              </a:rPr>
              <a:t> </a:t>
            </a:r>
            <a:r>
              <a:rPr sz="1767" b="1" dirty="0">
                <a:solidFill>
                  <a:srgbClr val="0070C0"/>
                </a:solidFill>
                <a:latin typeface="Arial"/>
                <a:cs typeface="Arial"/>
              </a:rPr>
              <a:t>el</a:t>
            </a:r>
            <a:r>
              <a:rPr sz="1767" b="1" spc="90" dirty="0">
                <a:solidFill>
                  <a:srgbClr val="0070C0"/>
                </a:solidFill>
                <a:latin typeface="Arial"/>
                <a:cs typeface="Arial"/>
              </a:rPr>
              <a:t> </a:t>
            </a:r>
            <a:r>
              <a:rPr sz="1767" b="1" dirty="0">
                <a:solidFill>
                  <a:srgbClr val="0070C0"/>
                </a:solidFill>
                <a:latin typeface="Arial"/>
                <a:cs typeface="Arial"/>
              </a:rPr>
              <a:t>Valor</a:t>
            </a:r>
            <a:r>
              <a:rPr sz="1767" b="1" spc="93" dirty="0">
                <a:solidFill>
                  <a:srgbClr val="0070C0"/>
                </a:solidFill>
                <a:latin typeface="Arial"/>
                <a:cs typeface="Arial"/>
              </a:rPr>
              <a:t> </a:t>
            </a:r>
            <a:r>
              <a:rPr sz="1767" b="1" dirty="0">
                <a:solidFill>
                  <a:srgbClr val="0070C0"/>
                </a:solidFill>
                <a:latin typeface="Arial"/>
                <a:cs typeface="Arial"/>
              </a:rPr>
              <a:t>Aduanero</a:t>
            </a:r>
            <a:r>
              <a:rPr sz="1767" b="1" spc="90" dirty="0">
                <a:solidFill>
                  <a:srgbClr val="0070C0"/>
                </a:solidFill>
                <a:latin typeface="Arial"/>
                <a:cs typeface="Arial"/>
              </a:rPr>
              <a:t> </a:t>
            </a:r>
            <a:r>
              <a:rPr sz="1767" b="1" spc="-7" dirty="0">
                <a:solidFill>
                  <a:srgbClr val="0070C0"/>
                </a:solidFill>
                <a:latin typeface="Arial"/>
                <a:cs typeface="Arial"/>
              </a:rPr>
              <a:t>(CIF)</a:t>
            </a:r>
            <a:endParaRPr lang="es-ES" sz="1767" b="1" spc="-7" dirty="0">
              <a:solidFill>
                <a:srgbClr val="0070C0"/>
              </a:solidFill>
              <a:latin typeface="Arial"/>
              <a:cs typeface="Arial"/>
            </a:endParaRPr>
          </a:p>
          <a:p>
            <a:pPr marL="8467">
              <a:spcBef>
                <a:spcPts val="87"/>
              </a:spcBef>
            </a:pPr>
            <a:endParaRPr lang="en-US" sz="1767" b="1" spc="-7" dirty="0">
              <a:solidFill>
                <a:srgbClr val="0070C0"/>
              </a:solidFill>
              <a:latin typeface="Arial"/>
              <a:cs typeface="Arial"/>
            </a:endParaRPr>
          </a:p>
          <a:p>
            <a:pPr marL="8467">
              <a:spcBef>
                <a:spcPts val="87"/>
              </a:spcBef>
            </a:pPr>
            <a:r>
              <a:rPr lang="en-US" sz="1767" b="1" spc="-7" dirty="0">
                <a:solidFill>
                  <a:srgbClr val="0070C0"/>
                </a:solidFill>
                <a:latin typeface="Arial"/>
                <a:cs typeface="Arial"/>
              </a:rPr>
              <a:t>No </a:t>
            </a:r>
            <a:r>
              <a:rPr lang="en-US" sz="1767" b="1" spc="-7" dirty="0" err="1">
                <a:solidFill>
                  <a:srgbClr val="0070C0"/>
                </a:solidFill>
                <a:latin typeface="Arial"/>
                <a:cs typeface="Arial"/>
              </a:rPr>
              <a:t>requiere</a:t>
            </a:r>
            <a:r>
              <a:rPr lang="en-US" sz="1767" b="1" spc="-7" dirty="0">
                <a:solidFill>
                  <a:srgbClr val="0070C0"/>
                </a:solidFill>
                <a:latin typeface="Arial"/>
                <a:cs typeface="Arial"/>
              </a:rPr>
              <a:t> </a:t>
            </a:r>
            <a:r>
              <a:rPr lang="en-US" sz="1767" b="1" spc="-7" dirty="0" err="1">
                <a:solidFill>
                  <a:srgbClr val="0070C0"/>
                </a:solidFill>
                <a:latin typeface="Arial"/>
                <a:cs typeface="Arial"/>
              </a:rPr>
              <a:t>perjuicio</a:t>
            </a:r>
            <a:r>
              <a:rPr lang="en-US" sz="1767" b="1" spc="-7" dirty="0">
                <a:solidFill>
                  <a:srgbClr val="0070C0"/>
                </a:solidFill>
                <a:latin typeface="Arial"/>
                <a:cs typeface="Arial"/>
              </a:rPr>
              <a:t> fiscal</a:t>
            </a:r>
            <a:endParaRPr lang="es-ES" sz="1767" b="1" spc="-7" dirty="0">
              <a:solidFill>
                <a:srgbClr val="0070C0"/>
              </a:solidFill>
              <a:latin typeface="Arial"/>
              <a:cs typeface="Arial"/>
            </a:endParaRPr>
          </a:p>
          <a:p>
            <a:pPr marL="8467">
              <a:spcBef>
                <a:spcPts val="87"/>
              </a:spcBef>
            </a:pPr>
            <a:endParaRPr lang="en-US" sz="1767" b="1" spc="-7" dirty="0">
              <a:solidFill>
                <a:srgbClr val="0070C0"/>
              </a:solidFill>
              <a:latin typeface="Arial"/>
              <a:cs typeface="Arial"/>
            </a:endParaRPr>
          </a:p>
          <a:p>
            <a:pPr marL="8467">
              <a:spcBef>
                <a:spcPts val="87"/>
              </a:spcBef>
            </a:pPr>
            <a:r>
              <a:rPr lang="en-US" sz="1767" b="1" spc="-7" dirty="0" err="1">
                <a:solidFill>
                  <a:srgbClr val="0070C0"/>
                </a:solidFill>
                <a:latin typeface="Arial"/>
                <a:cs typeface="Arial"/>
              </a:rPr>
              <a:t>Incluye</a:t>
            </a:r>
            <a:r>
              <a:rPr lang="en-US" sz="1767" b="1" spc="-7" dirty="0">
                <a:solidFill>
                  <a:srgbClr val="0070C0"/>
                </a:solidFill>
                <a:latin typeface="Arial"/>
                <a:cs typeface="Arial"/>
              </a:rPr>
              <a:t> la </a:t>
            </a:r>
            <a:r>
              <a:rPr lang="en-US" sz="1767" b="1" spc="-7" dirty="0" err="1">
                <a:solidFill>
                  <a:srgbClr val="0070C0"/>
                </a:solidFill>
                <a:latin typeface="Arial"/>
                <a:cs typeface="Arial"/>
              </a:rPr>
              <a:t>descripción</a:t>
            </a:r>
            <a:r>
              <a:rPr lang="en-US" sz="1767" b="1" spc="-7" dirty="0">
                <a:solidFill>
                  <a:srgbClr val="0070C0"/>
                </a:solidFill>
                <a:latin typeface="Arial"/>
                <a:cs typeface="Arial"/>
              </a:rPr>
              <a:t> de la anterior “</a:t>
            </a:r>
            <a:r>
              <a:rPr lang="en-US" sz="1767" b="1" u="sng" spc="-7" dirty="0" err="1">
                <a:solidFill>
                  <a:srgbClr val="0070C0"/>
                </a:solidFill>
                <a:latin typeface="Arial"/>
                <a:cs typeface="Arial"/>
              </a:rPr>
              <a:t>defraudación</a:t>
            </a:r>
            <a:r>
              <a:rPr lang="en-US" sz="1767" b="1" u="sng" spc="-7" dirty="0">
                <a:solidFill>
                  <a:srgbClr val="0070C0"/>
                </a:solidFill>
                <a:latin typeface="Arial"/>
                <a:cs typeface="Arial"/>
              </a:rPr>
              <a:t> fiscal </a:t>
            </a:r>
            <a:r>
              <a:rPr lang="en-US" sz="1767" b="1" u="sng" spc="-7" dirty="0" err="1">
                <a:solidFill>
                  <a:srgbClr val="0070C0"/>
                </a:solidFill>
                <a:latin typeface="Arial"/>
                <a:cs typeface="Arial"/>
              </a:rPr>
              <a:t>aduanera</a:t>
            </a:r>
            <a:r>
              <a:rPr lang="en-US" sz="1767" b="1" spc="-7" dirty="0">
                <a:solidFill>
                  <a:srgbClr val="0070C0"/>
                </a:solidFill>
                <a:latin typeface="Arial"/>
                <a:cs typeface="Arial"/>
              </a:rPr>
              <a:t>” </a:t>
            </a:r>
            <a:r>
              <a:rPr lang="en-US" sz="1767" b="1" spc="-7" dirty="0" err="1">
                <a:solidFill>
                  <a:srgbClr val="0070C0"/>
                </a:solidFill>
                <a:latin typeface="Arial"/>
                <a:cs typeface="Arial"/>
              </a:rPr>
              <a:t>dentro</a:t>
            </a:r>
            <a:r>
              <a:rPr lang="en-US" sz="1767" b="1" spc="-7" dirty="0">
                <a:solidFill>
                  <a:srgbClr val="0070C0"/>
                </a:solidFill>
                <a:latin typeface="Arial"/>
                <a:cs typeface="Arial"/>
              </a:rPr>
              <a:t> del </a:t>
            </a:r>
            <a:r>
              <a:rPr lang="en-US" sz="1767" b="1" spc="-7" dirty="0" err="1">
                <a:solidFill>
                  <a:srgbClr val="0070C0"/>
                </a:solidFill>
                <a:latin typeface="Arial"/>
                <a:cs typeface="Arial"/>
              </a:rPr>
              <a:t>listado</a:t>
            </a:r>
            <a:r>
              <a:rPr lang="en-US" sz="1767" b="1" spc="-7" dirty="0">
                <a:solidFill>
                  <a:srgbClr val="0070C0"/>
                </a:solidFill>
                <a:latin typeface="Arial"/>
                <a:cs typeface="Arial"/>
              </a:rPr>
              <a:t> de </a:t>
            </a:r>
            <a:r>
              <a:rPr lang="en-US" sz="1767" b="1" spc="-7" dirty="0" err="1">
                <a:solidFill>
                  <a:srgbClr val="0070C0"/>
                </a:solidFill>
                <a:latin typeface="Arial"/>
                <a:cs typeface="Arial"/>
              </a:rPr>
              <a:t>acciones</a:t>
            </a:r>
            <a:r>
              <a:rPr lang="en-US" sz="1767" b="1" spc="-7" dirty="0">
                <a:solidFill>
                  <a:srgbClr val="0070C0"/>
                </a:solidFill>
                <a:latin typeface="Arial"/>
                <a:cs typeface="Arial"/>
              </a:rPr>
              <a:t> que se </a:t>
            </a:r>
            <a:r>
              <a:rPr lang="en-US" sz="1767" b="1" spc="-7" dirty="0" err="1">
                <a:solidFill>
                  <a:srgbClr val="0070C0"/>
                </a:solidFill>
                <a:latin typeface="Arial"/>
                <a:cs typeface="Arial"/>
              </a:rPr>
              <a:t>consideran</a:t>
            </a:r>
            <a:r>
              <a:rPr lang="en-US" sz="1767" b="1" spc="-7" dirty="0">
                <a:solidFill>
                  <a:srgbClr val="0070C0"/>
                </a:solidFill>
                <a:latin typeface="Arial"/>
                <a:cs typeface="Arial"/>
              </a:rPr>
              <a:t> </a:t>
            </a:r>
            <a:r>
              <a:rPr lang="en-US" sz="1767" b="1" spc="-7" dirty="0" err="1">
                <a:solidFill>
                  <a:srgbClr val="0070C0"/>
                </a:solidFill>
                <a:latin typeface="Arial"/>
                <a:cs typeface="Arial"/>
              </a:rPr>
              <a:t>contrabando</a:t>
            </a:r>
            <a:r>
              <a:rPr lang="en-US" sz="1767" b="1" spc="-7" dirty="0">
                <a:solidFill>
                  <a:srgbClr val="0070C0"/>
                </a:solidFill>
                <a:latin typeface="Arial"/>
                <a:cs typeface="Arial"/>
              </a:rPr>
              <a:t> </a:t>
            </a:r>
            <a:r>
              <a:rPr lang="en-US" sz="1767" b="1" spc="-7" dirty="0" err="1">
                <a:solidFill>
                  <a:srgbClr val="0070C0"/>
                </a:solidFill>
                <a:latin typeface="Arial"/>
                <a:cs typeface="Arial"/>
              </a:rPr>
              <a:t>aumentando</a:t>
            </a:r>
            <a:r>
              <a:rPr lang="en-US" sz="1767" b="1" spc="-7" dirty="0">
                <a:solidFill>
                  <a:srgbClr val="0070C0"/>
                </a:solidFill>
                <a:latin typeface="Arial"/>
                <a:cs typeface="Arial"/>
              </a:rPr>
              <a:t> la </a:t>
            </a:r>
            <a:r>
              <a:rPr lang="en-US" sz="1767" b="1" spc="-7" dirty="0" err="1">
                <a:solidFill>
                  <a:srgbClr val="0070C0"/>
                </a:solidFill>
                <a:latin typeface="Arial"/>
                <a:cs typeface="Arial"/>
              </a:rPr>
              <a:t>sanción</a:t>
            </a:r>
            <a:r>
              <a:rPr lang="en-US" sz="1767" b="1" spc="-7" dirty="0">
                <a:solidFill>
                  <a:srgbClr val="0070C0"/>
                </a:solidFill>
                <a:latin typeface="Arial"/>
                <a:cs typeface="Arial"/>
              </a:rPr>
              <a:t> a 5 (</a:t>
            </a:r>
            <a:r>
              <a:rPr lang="en-US" sz="1767" b="1" spc="-7" dirty="0" err="1">
                <a:solidFill>
                  <a:srgbClr val="0070C0"/>
                </a:solidFill>
                <a:latin typeface="Arial"/>
                <a:cs typeface="Arial"/>
              </a:rPr>
              <a:t>perjuicio</a:t>
            </a:r>
            <a:r>
              <a:rPr lang="en-US" sz="1767" b="1" spc="-7" dirty="0">
                <a:solidFill>
                  <a:srgbClr val="0070C0"/>
                </a:solidFill>
                <a:latin typeface="Arial"/>
                <a:cs typeface="Arial"/>
              </a:rPr>
              <a:t> + </a:t>
            </a:r>
            <a:r>
              <a:rPr lang="en-US" sz="1767" b="1" spc="-7" dirty="0" err="1">
                <a:solidFill>
                  <a:srgbClr val="0070C0"/>
                </a:solidFill>
                <a:latin typeface="Arial"/>
                <a:cs typeface="Arial"/>
              </a:rPr>
              <a:t>intereses</a:t>
            </a:r>
            <a:r>
              <a:rPr lang="en-US" sz="1767" b="1" spc="-7" dirty="0">
                <a:solidFill>
                  <a:srgbClr val="0070C0"/>
                </a:solidFill>
                <a:latin typeface="Arial"/>
                <a:cs typeface="Arial"/>
              </a:rPr>
              <a:t>)</a:t>
            </a:r>
          </a:p>
          <a:p>
            <a:pPr marL="8467">
              <a:spcBef>
                <a:spcPts val="87"/>
              </a:spcBef>
            </a:pPr>
            <a:endParaRPr lang="es-ES" sz="1767" b="1" spc="-7" dirty="0">
              <a:solidFill>
                <a:srgbClr val="0070C0"/>
              </a:solidFill>
              <a:latin typeface="Arial"/>
              <a:cs typeface="Arial"/>
            </a:endParaRPr>
          </a:p>
          <a:p>
            <a:pPr marL="8467">
              <a:spcBef>
                <a:spcPts val="87"/>
              </a:spcBef>
            </a:pPr>
            <a:r>
              <a:rPr lang="es-ES" sz="1767" b="1" dirty="0">
                <a:solidFill>
                  <a:srgbClr val="0070C0"/>
                </a:solidFill>
                <a:latin typeface="Arial"/>
                <a:cs typeface="Arial"/>
              </a:rPr>
              <a:t>Incluye extracción de:</a:t>
            </a:r>
            <a:endParaRPr sz="1767" b="1" dirty="0">
              <a:solidFill>
                <a:srgbClr val="0070C0"/>
              </a:solidFill>
              <a:latin typeface="Arial"/>
              <a:cs typeface="Arial"/>
            </a:endParaRPr>
          </a:p>
          <a:p>
            <a:pPr marL="778549" marR="4044306">
              <a:lnSpc>
                <a:spcPct val="124100"/>
              </a:lnSpc>
            </a:pPr>
            <a:r>
              <a:rPr sz="1767" b="1" dirty="0">
                <a:solidFill>
                  <a:srgbClr val="0070C0"/>
                </a:solidFill>
                <a:latin typeface="Arial"/>
                <a:cs typeface="Arial"/>
              </a:rPr>
              <a:t>Zonas</a:t>
            </a:r>
            <a:r>
              <a:rPr sz="1767" b="1" spc="107" dirty="0">
                <a:solidFill>
                  <a:srgbClr val="0070C0"/>
                </a:solidFill>
                <a:latin typeface="Arial"/>
                <a:cs typeface="Arial"/>
              </a:rPr>
              <a:t> </a:t>
            </a:r>
            <a:r>
              <a:rPr sz="1767" b="1" spc="-7" dirty="0">
                <a:solidFill>
                  <a:srgbClr val="0070C0"/>
                </a:solidFill>
                <a:latin typeface="Arial"/>
                <a:cs typeface="Arial"/>
              </a:rPr>
              <a:t>Portuarias </a:t>
            </a:r>
            <a:r>
              <a:rPr sz="1767" b="1" dirty="0">
                <a:solidFill>
                  <a:srgbClr val="0070C0"/>
                </a:solidFill>
                <a:latin typeface="Arial"/>
                <a:cs typeface="Arial"/>
              </a:rPr>
              <a:t>Zonas</a:t>
            </a:r>
            <a:r>
              <a:rPr sz="1767" b="1" spc="123" dirty="0">
                <a:solidFill>
                  <a:srgbClr val="0070C0"/>
                </a:solidFill>
                <a:latin typeface="Arial"/>
                <a:cs typeface="Arial"/>
              </a:rPr>
              <a:t> </a:t>
            </a:r>
            <a:r>
              <a:rPr sz="1767" b="1" dirty="0">
                <a:solidFill>
                  <a:srgbClr val="0070C0"/>
                </a:solidFill>
                <a:latin typeface="Arial"/>
                <a:cs typeface="Arial"/>
              </a:rPr>
              <a:t>francas</a:t>
            </a:r>
            <a:r>
              <a:rPr sz="1767" b="1" spc="123" dirty="0">
                <a:solidFill>
                  <a:srgbClr val="0070C0"/>
                </a:solidFill>
                <a:latin typeface="Arial"/>
                <a:cs typeface="Arial"/>
              </a:rPr>
              <a:t> </a:t>
            </a:r>
            <a:r>
              <a:rPr sz="1767" b="1" spc="-7" dirty="0">
                <a:solidFill>
                  <a:srgbClr val="0070C0"/>
                </a:solidFill>
                <a:latin typeface="Arial"/>
                <a:cs typeface="Arial"/>
              </a:rPr>
              <a:t>(SEL) OEA’s</a:t>
            </a:r>
            <a:endParaRPr sz="1767" b="1" dirty="0">
              <a:solidFill>
                <a:srgbClr val="0070C0"/>
              </a:solidFill>
              <a:latin typeface="Arial"/>
              <a:cs typeface="Arial"/>
            </a:endParaRPr>
          </a:p>
          <a:p>
            <a:pPr marL="778549" marR="3554484">
              <a:lnSpc>
                <a:spcPct val="124100"/>
              </a:lnSpc>
            </a:pPr>
            <a:r>
              <a:rPr sz="1767" b="1" dirty="0" err="1">
                <a:solidFill>
                  <a:srgbClr val="0070C0"/>
                </a:solidFill>
                <a:latin typeface="Arial"/>
                <a:cs typeface="Arial"/>
              </a:rPr>
              <a:t>Perfeccionamiento</a:t>
            </a:r>
            <a:r>
              <a:rPr sz="1767" b="1" spc="306" dirty="0">
                <a:solidFill>
                  <a:srgbClr val="0070C0"/>
                </a:solidFill>
                <a:latin typeface="Arial"/>
                <a:cs typeface="Arial"/>
              </a:rPr>
              <a:t> </a:t>
            </a:r>
            <a:r>
              <a:rPr sz="1767" b="1" spc="-7" dirty="0" err="1">
                <a:solidFill>
                  <a:srgbClr val="0070C0"/>
                </a:solidFill>
                <a:latin typeface="Arial"/>
                <a:cs typeface="Arial"/>
              </a:rPr>
              <a:t>Activo</a:t>
            </a:r>
            <a:endParaRPr lang="es-ES" sz="1767" b="1" spc="-7" dirty="0">
              <a:solidFill>
                <a:srgbClr val="0070C0"/>
              </a:solidFill>
              <a:latin typeface="Arial"/>
              <a:cs typeface="Arial"/>
            </a:endParaRPr>
          </a:p>
          <a:p>
            <a:pPr marL="778549" marR="3554484">
              <a:lnSpc>
                <a:spcPct val="124100"/>
              </a:lnSpc>
            </a:pPr>
            <a:r>
              <a:rPr sz="1767" b="1" dirty="0" err="1">
                <a:solidFill>
                  <a:srgbClr val="0070C0"/>
                </a:solidFill>
                <a:latin typeface="Arial"/>
                <a:cs typeface="Arial"/>
              </a:rPr>
              <a:t>Despacho</a:t>
            </a:r>
            <a:r>
              <a:rPr sz="1767" b="1" spc="150" dirty="0">
                <a:solidFill>
                  <a:srgbClr val="0070C0"/>
                </a:solidFill>
                <a:latin typeface="Arial"/>
                <a:cs typeface="Arial"/>
              </a:rPr>
              <a:t> </a:t>
            </a:r>
            <a:r>
              <a:rPr sz="1767" b="1" spc="-7" dirty="0" err="1">
                <a:solidFill>
                  <a:srgbClr val="0070C0"/>
                </a:solidFill>
                <a:latin typeface="Arial"/>
                <a:cs typeface="Arial"/>
              </a:rPr>
              <a:t>domiciliario</a:t>
            </a:r>
            <a:endParaRPr lang="es-ES" sz="1767" b="1" spc="-7" dirty="0">
              <a:solidFill>
                <a:srgbClr val="0070C0"/>
              </a:solidFill>
              <a:latin typeface="Arial"/>
              <a:cs typeface="Arial"/>
            </a:endParaRPr>
          </a:p>
        </p:txBody>
      </p:sp>
    </p:spTree>
    <p:extLst>
      <p:ext uri="{BB962C8B-B14F-4D97-AF65-F5344CB8AC3E}">
        <p14:creationId xmlns:p14="http://schemas.microsoft.com/office/powerpoint/2010/main" val="25411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A1D7-6427-AA35-8C62-1D191ED9AC54}"/>
              </a:ext>
            </a:extLst>
          </p:cNvPr>
          <p:cNvSpPr>
            <a:spLocks noGrp="1"/>
          </p:cNvSpPr>
          <p:nvPr>
            <p:ph type="title"/>
          </p:nvPr>
        </p:nvSpPr>
        <p:spPr/>
        <p:txBody>
          <a:bodyPr>
            <a:normAutofit fontScale="90000"/>
          </a:bodyPr>
          <a:lstStyle/>
          <a:p>
            <a:r>
              <a:rPr lang="en-US" dirty="0"/>
              <a:t>¿Por </a:t>
            </a:r>
            <a:r>
              <a:rPr lang="en-US" dirty="0" err="1"/>
              <a:t>qué</a:t>
            </a:r>
            <a:r>
              <a:rPr lang="en-US" dirty="0"/>
              <a:t> es </a:t>
            </a:r>
            <a:r>
              <a:rPr lang="en-US" dirty="0" err="1"/>
              <a:t>necesario</a:t>
            </a:r>
            <a:r>
              <a:rPr lang="en-US" dirty="0"/>
              <a:t> </a:t>
            </a:r>
            <a:r>
              <a:rPr lang="en-US" dirty="0" err="1"/>
              <a:t>establecer</a:t>
            </a:r>
            <a:r>
              <a:rPr lang="en-US" dirty="0"/>
              <a:t> </a:t>
            </a:r>
            <a:r>
              <a:rPr lang="en-US" dirty="0" err="1"/>
              <a:t>sanciones</a:t>
            </a:r>
            <a:r>
              <a:rPr lang="en-US" dirty="0"/>
              <a:t> </a:t>
            </a:r>
            <a:r>
              <a:rPr lang="en-US" dirty="0" err="1"/>
              <a:t>administrativas</a:t>
            </a:r>
            <a:r>
              <a:rPr lang="en-US" dirty="0"/>
              <a:t> o </a:t>
            </a:r>
            <a:r>
              <a:rPr lang="en-US" dirty="0" err="1"/>
              <a:t>penales</a:t>
            </a:r>
            <a:r>
              <a:rPr lang="en-US" dirty="0"/>
              <a:t> </a:t>
            </a:r>
            <a:r>
              <a:rPr lang="en-US" dirty="0" err="1"/>
              <a:t>por</a:t>
            </a:r>
            <a:r>
              <a:rPr lang="en-US" dirty="0"/>
              <a:t> </a:t>
            </a:r>
            <a:r>
              <a:rPr lang="en-US" dirty="0" err="1"/>
              <a:t>infracción</a:t>
            </a:r>
            <a:r>
              <a:rPr lang="en-US" dirty="0"/>
              <a:t> de las </a:t>
            </a:r>
            <a:r>
              <a:rPr lang="en-US" dirty="0" err="1"/>
              <a:t>normas</a:t>
            </a:r>
            <a:r>
              <a:rPr lang="en-US" dirty="0"/>
              <a:t> </a:t>
            </a:r>
            <a:r>
              <a:rPr lang="en-US" dirty="0" err="1"/>
              <a:t>aduaneras</a:t>
            </a:r>
            <a:r>
              <a:rPr lang="en-US" dirty="0"/>
              <a:t>?</a:t>
            </a:r>
          </a:p>
        </p:txBody>
      </p:sp>
      <p:sp>
        <p:nvSpPr>
          <p:cNvPr id="3" name="Content Placeholder 2">
            <a:extLst>
              <a:ext uri="{FF2B5EF4-FFF2-40B4-BE49-F238E27FC236}">
                <a16:creationId xmlns:a16="http://schemas.microsoft.com/office/drawing/2014/main" id="{537274A5-4DD1-122F-5334-646B65BC056B}"/>
              </a:ext>
            </a:extLst>
          </p:cNvPr>
          <p:cNvSpPr>
            <a:spLocks noGrp="1"/>
          </p:cNvSpPr>
          <p:nvPr>
            <p:ph idx="1"/>
          </p:nvPr>
        </p:nvSpPr>
        <p:spPr>
          <a:xfrm>
            <a:off x="1824279" y="3429000"/>
            <a:ext cx="10018713" cy="3124201"/>
          </a:xfrm>
        </p:spPr>
        <p:txBody>
          <a:bodyPr>
            <a:normAutofit fontScale="92500" lnSpcReduction="20000"/>
          </a:bodyPr>
          <a:lstStyle/>
          <a:p>
            <a:pPr marL="0" indent="0" algn="just">
              <a:buNone/>
            </a:pPr>
            <a:r>
              <a:rPr lang="en-US" dirty="0" err="1"/>
              <a:t>Protección</a:t>
            </a:r>
            <a:r>
              <a:rPr lang="en-US" dirty="0"/>
              <a:t> de la </a:t>
            </a:r>
            <a:r>
              <a:rPr lang="en-US" dirty="0" err="1"/>
              <a:t>economía</a:t>
            </a:r>
            <a:r>
              <a:rPr lang="en-US" dirty="0"/>
              <a:t> </a:t>
            </a:r>
            <a:r>
              <a:rPr lang="en-US" dirty="0" err="1"/>
              <a:t>nacional</a:t>
            </a:r>
            <a:r>
              <a:rPr lang="en-US" dirty="0"/>
              <a:t>: </a:t>
            </a:r>
          </a:p>
          <a:p>
            <a:pPr marL="0" indent="0" algn="just">
              <a:buNone/>
            </a:pPr>
            <a:endParaRPr lang="en-US" dirty="0"/>
          </a:p>
          <a:p>
            <a:pPr marL="0" indent="0" algn="just">
              <a:buNone/>
            </a:pPr>
            <a:r>
              <a:rPr lang="en-US" dirty="0" err="1"/>
              <a:t>Seguridad</a:t>
            </a:r>
            <a:r>
              <a:rPr lang="en-US" dirty="0"/>
              <a:t> y </a:t>
            </a:r>
            <a:r>
              <a:rPr lang="en-US" dirty="0" err="1"/>
              <a:t>protección</a:t>
            </a:r>
            <a:r>
              <a:rPr lang="en-US" dirty="0"/>
              <a:t> de la </a:t>
            </a:r>
            <a:r>
              <a:rPr lang="en-US" dirty="0" err="1"/>
              <a:t>salud</a:t>
            </a:r>
            <a:r>
              <a:rPr lang="en-US" dirty="0"/>
              <a:t> </a:t>
            </a:r>
            <a:r>
              <a:rPr lang="en-US" dirty="0" err="1"/>
              <a:t>humana</a:t>
            </a:r>
            <a:r>
              <a:rPr lang="en-US" dirty="0"/>
              <a:t>, animal, vegetal y del </a:t>
            </a:r>
            <a:r>
              <a:rPr lang="en-US" dirty="0" err="1"/>
              <a:t>consumidor</a:t>
            </a:r>
            <a:endParaRPr lang="en-US" dirty="0"/>
          </a:p>
          <a:p>
            <a:pPr marL="0" indent="0" algn="just">
              <a:buNone/>
            </a:pPr>
            <a:endParaRPr lang="en-US" dirty="0"/>
          </a:p>
          <a:p>
            <a:pPr marL="0" indent="0" algn="just">
              <a:buNone/>
            </a:pPr>
            <a:r>
              <a:rPr lang="en-US" dirty="0" err="1"/>
              <a:t>Integridad</a:t>
            </a:r>
            <a:r>
              <a:rPr lang="en-US" dirty="0"/>
              <a:t> y </a:t>
            </a:r>
            <a:r>
              <a:rPr lang="en-US" dirty="0" err="1"/>
              <a:t>transparencia</a:t>
            </a:r>
            <a:r>
              <a:rPr lang="en-US" dirty="0"/>
              <a:t>: </a:t>
            </a:r>
          </a:p>
          <a:p>
            <a:pPr marL="0" indent="0" algn="just">
              <a:buNone/>
            </a:pPr>
            <a:endParaRPr lang="en-US" dirty="0"/>
          </a:p>
          <a:p>
            <a:pPr marL="0" indent="0" algn="just">
              <a:buNone/>
            </a:pPr>
            <a:r>
              <a:rPr lang="en-US" dirty="0" err="1"/>
              <a:t>Adaptación</a:t>
            </a:r>
            <a:r>
              <a:rPr lang="en-US" dirty="0"/>
              <a:t> a </a:t>
            </a:r>
            <a:r>
              <a:rPr lang="en-US" dirty="0" err="1"/>
              <a:t>estándares</a:t>
            </a:r>
            <a:r>
              <a:rPr lang="en-US" dirty="0"/>
              <a:t> </a:t>
            </a:r>
            <a:r>
              <a:rPr lang="en-US" dirty="0" err="1"/>
              <a:t>internacionales</a:t>
            </a:r>
            <a:r>
              <a:rPr lang="en-US" dirty="0"/>
              <a:t> (</a:t>
            </a:r>
            <a:r>
              <a:rPr lang="en-US" dirty="0" err="1"/>
              <a:t>seguridad</a:t>
            </a:r>
            <a:r>
              <a:rPr lang="en-US" dirty="0"/>
              <a:t> </a:t>
            </a:r>
            <a:r>
              <a:rPr lang="en-US" dirty="0" err="1"/>
              <a:t>jurídica</a:t>
            </a:r>
            <a:r>
              <a:rPr lang="en-US" dirty="0"/>
              <a:t>)</a:t>
            </a:r>
          </a:p>
          <a:p>
            <a:pPr marL="0" indent="0" algn="just">
              <a:buNone/>
            </a:pPr>
            <a:endParaRPr lang="en-US" dirty="0"/>
          </a:p>
        </p:txBody>
      </p:sp>
    </p:spTree>
    <p:extLst>
      <p:ext uri="{BB962C8B-B14F-4D97-AF65-F5344CB8AC3E}">
        <p14:creationId xmlns:p14="http://schemas.microsoft.com/office/powerpoint/2010/main" val="2987662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AC72-D678-6A41-BF52-C5DF9338BF85}"/>
              </a:ext>
            </a:extLst>
          </p:cNvPr>
          <p:cNvSpPr>
            <a:spLocks noGrp="1"/>
          </p:cNvSpPr>
          <p:nvPr>
            <p:ph type="title"/>
          </p:nvPr>
        </p:nvSpPr>
        <p:spPr>
          <a:xfrm>
            <a:off x="683609" y="764372"/>
            <a:ext cx="3173688" cy="5216013"/>
          </a:xfrm>
        </p:spPr>
        <p:txBody>
          <a:bodyPr>
            <a:normAutofit/>
          </a:bodyPr>
          <a:lstStyle/>
          <a:p>
            <a:pPr algn="l"/>
            <a:r>
              <a:rPr lang="en-US" b="1" dirty="0" err="1"/>
              <a:t>Contrabando</a:t>
            </a:r>
            <a:r>
              <a:rPr lang="en-US" b="1" dirty="0"/>
              <a:t> – </a:t>
            </a:r>
            <a:r>
              <a:rPr lang="en-US" b="1" dirty="0" err="1"/>
              <a:t>Acciones</a:t>
            </a:r>
            <a:endParaRPr lang="en-US" b="1" dirty="0"/>
          </a:p>
        </p:txBody>
      </p:sp>
      <p:sp>
        <p:nvSpPr>
          <p:cNvPr id="3" name="Content Placeholder 2">
            <a:extLst>
              <a:ext uri="{FF2B5EF4-FFF2-40B4-BE49-F238E27FC236}">
                <a16:creationId xmlns:a16="http://schemas.microsoft.com/office/drawing/2014/main" id="{09DF2793-9B91-3043-B773-D082666E98E2}"/>
              </a:ext>
            </a:extLst>
          </p:cNvPr>
          <p:cNvSpPr>
            <a:spLocks noGrp="1"/>
          </p:cNvSpPr>
          <p:nvPr>
            <p:ph idx="1"/>
          </p:nvPr>
        </p:nvSpPr>
        <p:spPr>
          <a:xfrm>
            <a:off x="4370138" y="764372"/>
            <a:ext cx="7637832" cy="6093628"/>
          </a:xfrm>
        </p:spPr>
        <p:txBody>
          <a:bodyPr anchor="ctr">
            <a:normAutofit/>
          </a:bodyPr>
          <a:lstStyle/>
          <a:p>
            <a:pPr marL="0" marR="0" indent="0" algn="just">
              <a:spcBef>
                <a:spcPts val="0"/>
              </a:spcBef>
              <a:spcAft>
                <a:spcPts val="0"/>
              </a:spcAft>
              <a:buNone/>
            </a:pPr>
            <a:r>
              <a:rPr lang="es-ES" sz="2000" dirty="0">
                <a:effectLst/>
                <a:latin typeface="Calibri" panose="020F0502020204030204" pitchFamily="34" charset="0"/>
                <a:ea typeface="Calibri" panose="020F0502020204030204" pitchFamily="34" charset="0"/>
                <a:cs typeface="Arial" panose="020B0604020202020204" pitchFamily="34" charset="0"/>
              </a:rPr>
              <a:t>a) Introduzca o extraiga del territorio nacional, mercancía de cualquier clase, valor, origen o procedencia, eludiendo el control aduanero.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s-ES" sz="20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spcBef>
                <a:spcPts val="0"/>
              </a:spcBef>
              <a:spcAft>
                <a:spcPts val="0"/>
              </a:spcAft>
              <a:buNone/>
            </a:pPr>
            <a:r>
              <a:rPr lang="es-ES" sz="2000" dirty="0">
                <a:effectLst/>
                <a:latin typeface="Calibri" panose="020F0502020204030204" pitchFamily="34" charset="0"/>
                <a:ea typeface="Calibri" panose="020F0502020204030204" pitchFamily="34" charset="0"/>
                <a:cs typeface="Arial" panose="020B0604020202020204" pitchFamily="34" charset="0"/>
              </a:rPr>
              <a:t>b) Transporte, almacene, adquiera, venda, done, oculte, use, dé o reciba en depósito, destruya o transforme, mercancía de cualquier clase, valor, origen o procedencia introducida al país, eludiendo el control aduanero.</a:t>
            </a:r>
            <a:endParaRPr lang="en-US" sz="2000" dirty="0">
              <a:effectLst/>
              <a:latin typeface="Times New Roman" panose="02020603050405020304" pitchFamily="18" charset="0"/>
              <a:ea typeface="Times New Roman" panose="02020603050405020304" pitchFamily="18" charset="0"/>
            </a:endParaRPr>
          </a:p>
          <a:p>
            <a:pPr marL="171450" marR="0" indent="0" algn="just">
              <a:spcBef>
                <a:spcPts val="0"/>
              </a:spcBef>
              <a:spcAft>
                <a:spcPts val="0"/>
              </a:spcAft>
              <a:buNone/>
            </a:pPr>
            <a:r>
              <a:rPr lang="es-ES" sz="2000" dirty="0">
                <a:effectLst/>
                <a:latin typeface="Calibri" panose="020F0502020204030204" pitchFamily="34" charset="0"/>
                <a:ea typeface="Calibri" panose="020F0502020204030204" pitchFamily="34" charset="0"/>
                <a:cs typeface="Arial" panose="020B0604020202020204" pitchFamily="34" charset="0"/>
              </a:rPr>
              <a:t> </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s-ES" sz="2000" dirty="0">
                <a:effectLst/>
                <a:latin typeface="Calibri" panose="020F0502020204030204" pitchFamily="34" charset="0"/>
                <a:ea typeface="Calibri" panose="020F0502020204030204" pitchFamily="34" charset="0"/>
                <a:cs typeface="Arial" panose="020B0604020202020204" pitchFamily="34" charset="0"/>
              </a:rPr>
              <a:t>c) Entregue, extraiga o facilite la entrega o extracción de mercancías, sujetas a control aduanero, de las zonas portuarias o primarias, de los recintos o las instalaciones de los receptores autorizados o habilitados legalmente para recibirlas y custodiarlas, entre ellas; depositarios aduaneros, depósito temporal, zonas francas, incluyendo los servicios de logística integral, perfeccionamiento activo, operadores económicos autorizados, estacionamientos transitorios, despacho domiciliario industrial y comercial, sin que medie autorización de la autoridad aduanera.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421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AC72-D678-6A41-BF52-C5DF9338BF85}"/>
              </a:ext>
            </a:extLst>
          </p:cNvPr>
          <p:cNvSpPr>
            <a:spLocks noGrp="1"/>
          </p:cNvSpPr>
          <p:nvPr>
            <p:ph type="title"/>
          </p:nvPr>
        </p:nvSpPr>
        <p:spPr>
          <a:xfrm>
            <a:off x="683609" y="764372"/>
            <a:ext cx="3173688" cy="5216013"/>
          </a:xfrm>
        </p:spPr>
        <p:txBody>
          <a:bodyPr>
            <a:normAutofit/>
          </a:bodyPr>
          <a:lstStyle/>
          <a:p>
            <a:pPr algn="l"/>
            <a:r>
              <a:rPr lang="en-US" b="1" dirty="0" err="1"/>
              <a:t>Contrabando</a:t>
            </a:r>
            <a:r>
              <a:rPr lang="en-US" b="1" dirty="0"/>
              <a:t> – </a:t>
            </a:r>
            <a:r>
              <a:rPr lang="en-US" b="1" dirty="0" err="1"/>
              <a:t>Acciones</a:t>
            </a:r>
            <a:endParaRPr lang="en-US" b="1" dirty="0"/>
          </a:p>
        </p:txBody>
      </p:sp>
      <p:sp>
        <p:nvSpPr>
          <p:cNvPr id="3" name="Content Placeholder 2">
            <a:extLst>
              <a:ext uri="{FF2B5EF4-FFF2-40B4-BE49-F238E27FC236}">
                <a16:creationId xmlns:a16="http://schemas.microsoft.com/office/drawing/2014/main" id="{09DF2793-9B91-3043-B773-D082666E98E2}"/>
              </a:ext>
            </a:extLst>
          </p:cNvPr>
          <p:cNvSpPr>
            <a:spLocks noGrp="1"/>
          </p:cNvSpPr>
          <p:nvPr>
            <p:ph idx="1"/>
          </p:nvPr>
        </p:nvSpPr>
        <p:spPr>
          <a:xfrm>
            <a:off x="3713523" y="0"/>
            <a:ext cx="8478477" cy="6858000"/>
          </a:xfrm>
        </p:spPr>
        <p:txBody>
          <a:bodyPr anchor="ctr">
            <a:normAutofit fontScale="85000" lnSpcReduction="20000"/>
          </a:bodyPr>
          <a:lstStyle/>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d) No entregue las mercancías que sean movilizadas en tránsito por el territorio nacional, en el lugar autorizado por la autoridad aduanera, sin que medie una justificación legal.  </a:t>
            </a:r>
          </a:p>
          <a:p>
            <a:pPr marL="0" marR="0" indent="0" algn="just">
              <a:spcBef>
                <a:spcPts val="0"/>
              </a:spcBef>
              <a:spcAft>
                <a:spcPts val="0"/>
              </a:spcAft>
              <a:buNone/>
            </a:pPr>
            <a:endParaRPr lang="en-US" sz="2000" dirty="0">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e) Sustituya mercancías objeto de control aduanero de las unidades de transporte, sin que medie autorización de la autoridad aduanera.</a:t>
            </a:r>
            <a:endParaRPr lang="en-US" sz="2000" dirty="0">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 </a:t>
            </a:r>
            <a:endParaRPr lang="en-US" sz="2000" dirty="0">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f) </a:t>
            </a:r>
            <a:r>
              <a:rPr lang="es-ES" sz="2000" b="1" dirty="0">
                <a:latin typeface="Calibri" panose="020F0502020204030204" pitchFamily="34" charset="0"/>
                <a:cs typeface="Arial" panose="020B0604020202020204" pitchFamily="34" charset="0"/>
              </a:rPr>
              <a:t>Mantenga en inventario para la venta, distribución o comercialización, mercancías extranjeras, en su local, establecimiento o negocio comercial, sin contar con los documentos aduaneros correspondientes para su introducción al territorio nacional, o el documento idóneo legal que demuestre su adquisición en el mercado local.  </a:t>
            </a:r>
            <a:r>
              <a:rPr lang="es-ES" sz="2000" b="1" dirty="0">
                <a:solidFill>
                  <a:srgbClr val="FF0000"/>
                </a:solidFill>
                <a:latin typeface="Calibri" panose="020F0502020204030204" pitchFamily="34" charset="0"/>
                <a:cs typeface="Arial" panose="020B0604020202020204" pitchFamily="34" charset="0"/>
              </a:rPr>
              <a:t>(CONFRONTAR CIERRE NEGOCIOS)</a:t>
            </a:r>
            <a:endParaRPr lang="en-US" sz="2000" b="1" dirty="0">
              <a:solidFill>
                <a:srgbClr val="FF0000"/>
              </a:solidFill>
              <a:latin typeface="Calibri" panose="020F0502020204030204" pitchFamily="34" charset="0"/>
              <a:cs typeface="Arial" panose="020B0604020202020204" pitchFamily="34" charset="0"/>
            </a:endParaRPr>
          </a:p>
          <a:p>
            <a:pPr marL="0" marR="0" indent="0">
              <a:spcBef>
                <a:spcPts val="0"/>
              </a:spcBef>
              <a:spcAft>
                <a:spcPts val="0"/>
              </a:spcAft>
              <a:buNone/>
            </a:pPr>
            <a:r>
              <a:rPr lang="es-ES" sz="2000" dirty="0">
                <a:latin typeface="Calibri" panose="020F0502020204030204" pitchFamily="34" charset="0"/>
                <a:cs typeface="Arial" panose="020B0604020202020204" pitchFamily="34" charset="0"/>
              </a:rPr>
              <a:t> </a:t>
            </a:r>
            <a:endParaRPr lang="en-US" sz="2000" dirty="0">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sz="2800" b="1" u="sng" dirty="0">
                <a:solidFill>
                  <a:srgbClr val="0070C0"/>
                </a:solidFill>
                <a:latin typeface="Calibri" panose="020F0502020204030204" pitchFamily="34" charset="0"/>
                <a:cs typeface="Arial" panose="020B0604020202020204" pitchFamily="34" charset="0"/>
              </a:rPr>
              <a:t>Será sancionado con una pena de </a:t>
            </a:r>
            <a:r>
              <a:rPr lang="es-ES" sz="2800" b="1" u="sng" dirty="0">
                <a:solidFill>
                  <a:srgbClr val="00B050"/>
                </a:solidFill>
                <a:latin typeface="Calibri" panose="020F0502020204030204" pitchFamily="34" charset="0"/>
                <a:cs typeface="Arial" panose="020B0604020202020204" pitchFamily="34" charset="0"/>
              </a:rPr>
              <a:t>prisión de tres a cinco años </a:t>
            </a:r>
            <a:r>
              <a:rPr lang="es-ES" sz="2800" b="1" u="sng" dirty="0">
                <a:solidFill>
                  <a:srgbClr val="0070C0"/>
                </a:solidFill>
                <a:latin typeface="Calibri" panose="020F0502020204030204" pitchFamily="34" charset="0"/>
                <a:cs typeface="Arial" panose="020B0604020202020204" pitchFamily="34" charset="0"/>
              </a:rPr>
              <a:t>y una </a:t>
            </a:r>
            <a:r>
              <a:rPr lang="es-ES" sz="2800" b="1" u="sng" dirty="0">
                <a:solidFill>
                  <a:schemeClr val="accent4">
                    <a:lumMod val="60000"/>
                    <a:lumOff val="40000"/>
                  </a:schemeClr>
                </a:solidFill>
                <a:latin typeface="Calibri" panose="020F0502020204030204" pitchFamily="34" charset="0"/>
                <a:cs typeface="Arial" panose="020B0604020202020204" pitchFamily="34" charset="0"/>
              </a:rPr>
              <a:t>multa de cuatro veces los tributos dejados </a:t>
            </a:r>
            <a:r>
              <a:rPr lang="es-ES" sz="2800" b="1" u="sng" dirty="0">
                <a:solidFill>
                  <a:srgbClr val="0070C0"/>
                </a:solidFill>
                <a:latin typeface="Calibri" panose="020F0502020204030204" pitchFamily="34" charset="0"/>
                <a:cs typeface="Arial" panose="020B0604020202020204" pitchFamily="34" charset="0"/>
              </a:rPr>
              <a:t>de percibir más sus intereses, </a:t>
            </a:r>
            <a:r>
              <a:rPr lang="es-ES" sz="2800" b="1" u="sng" dirty="0">
                <a:solidFill>
                  <a:srgbClr val="0070C0"/>
                </a:solidFill>
                <a:highlight>
                  <a:srgbClr val="FFFF00"/>
                </a:highlight>
                <a:latin typeface="Calibri" panose="020F0502020204030204" pitchFamily="34" charset="0"/>
                <a:cs typeface="Arial" panose="020B0604020202020204" pitchFamily="34" charset="0"/>
              </a:rPr>
              <a:t>siempre que el monto de los tributos dejados de percibir exceda los cinco mil pesos centroamericanos</a:t>
            </a:r>
            <a:r>
              <a:rPr lang="es-ES" sz="2800" b="1" u="sng" dirty="0">
                <a:solidFill>
                  <a:srgbClr val="0070C0"/>
                </a:solidFill>
                <a:latin typeface="Calibri" panose="020F0502020204030204" pitchFamily="34" charset="0"/>
                <a:cs typeface="Arial" panose="020B0604020202020204" pitchFamily="34" charset="0"/>
              </a:rPr>
              <a:t> quien:</a:t>
            </a:r>
            <a:endParaRPr lang="en-US" sz="2800" b="1" u="sng" dirty="0">
              <a:solidFill>
                <a:srgbClr val="0070C0"/>
              </a:solidFill>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sz="2000" dirty="0">
                <a:solidFill>
                  <a:srgbClr val="0070C0"/>
                </a:solidFill>
                <a:latin typeface="Calibri" panose="020F0502020204030204" pitchFamily="34" charset="0"/>
                <a:cs typeface="Arial" panose="020B0604020202020204" pitchFamily="34" charset="0"/>
              </a:rPr>
              <a:t> </a:t>
            </a:r>
            <a:endParaRPr lang="en-US" sz="2000" dirty="0">
              <a:solidFill>
                <a:srgbClr val="0070C0"/>
              </a:solidFill>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dirty="0">
                <a:solidFill>
                  <a:srgbClr val="0070C0"/>
                </a:solidFill>
                <a:latin typeface="Calibri" panose="020F0502020204030204" pitchFamily="34" charset="0"/>
                <a:cs typeface="Arial" panose="020B0604020202020204" pitchFamily="34" charset="0"/>
              </a:rPr>
              <a:t>	g) </a:t>
            </a:r>
            <a:r>
              <a:rPr lang="es-ES" b="1" u="sng" dirty="0">
                <a:solidFill>
                  <a:srgbClr val="0070C0"/>
                </a:solidFill>
                <a:latin typeface="Calibri" panose="020F0502020204030204" pitchFamily="34" charset="0"/>
                <a:cs typeface="Arial" panose="020B0604020202020204" pitchFamily="34" charset="0"/>
              </a:rPr>
              <a:t>Eluda o evada, total o parcialmente</a:t>
            </a:r>
            <a:r>
              <a:rPr lang="es-ES" dirty="0">
                <a:solidFill>
                  <a:srgbClr val="0070C0"/>
                </a:solidFill>
                <a:latin typeface="Calibri" panose="020F0502020204030204" pitchFamily="34" charset="0"/>
                <a:cs typeface="Arial" panose="020B0604020202020204" pitchFamily="34" charset="0"/>
              </a:rPr>
              <a:t>, el pago de los tributos, por acción u 	omisión, valiéndose de astucia, engaño o ardid, de simulación de hechos 	falsos o de deformación u ocultamiento de hechos verdaderos, utilizados 	para obtener un beneficio patrimonial para sí o para un tercero.</a:t>
            </a:r>
            <a:endParaRPr lang="en-US" dirty="0">
              <a:solidFill>
                <a:srgbClr val="0070C0"/>
              </a:solidFill>
              <a:latin typeface="Calibri" panose="020F0502020204030204" pitchFamily="34" charset="0"/>
              <a:cs typeface="Arial" panose="020B0604020202020204" pitchFamily="34" charset="0"/>
            </a:endParaRPr>
          </a:p>
          <a:p>
            <a:pPr marL="0" marR="0" indent="0">
              <a:spcBef>
                <a:spcPts val="0"/>
              </a:spcBef>
              <a:spcAft>
                <a:spcPts val="0"/>
              </a:spcAft>
              <a:buNone/>
            </a:pPr>
            <a:r>
              <a:rPr lang="es-ES" dirty="0">
                <a:solidFill>
                  <a:srgbClr val="0070C0"/>
                </a:solidFill>
                <a:latin typeface="Calibri" panose="020F0502020204030204" pitchFamily="34" charset="0"/>
                <a:cs typeface="Arial" panose="020B0604020202020204" pitchFamily="34" charset="0"/>
              </a:rPr>
              <a:t> </a:t>
            </a:r>
            <a:endParaRPr lang="en-US" dirty="0">
              <a:solidFill>
                <a:srgbClr val="0070C0"/>
              </a:solidFill>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dirty="0">
                <a:solidFill>
                  <a:srgbClr val="0070C0"/>
                </a:solidFill>
                <a:latin typeface="Calibri" panose="020F0502020204030204" pitchFamily="34" charset="0"/>
                <a:cs typeface="Arial" panose="020B0604020202020204" pitchFamily="34" charset="0"/>
              </a:rPr>
              <a:t>	El valor aduanero de las mercancías o el monto de los tributos dejados de 	percibir será fijado en sede judicial mediante la determinación que realice 	la autoridad aduanera, de acuerdo con lo establecido en el artículo 227 de 	esta ley, o bien, mediante estimación pericial.</a:t>
            </a:r>
            <a:endParaRPr lang="en-US" dirty="0">
              <a:solidFill>
                <a:srgbClr val="0070C0"/>
              </a:solidFill>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 </a:t>
            </a:r>
            <a:endParaRPr lang="en-US" sz="2000" dirty="0">
              <a:latin typeface="Calibri" panose="020F0502020204030204" pitchFamily="34" charset="0"/>
              <a:cs typeface="Arial" panose="020B0604020202020204" pitchFamily="34" charset="0"/>
            </a:endParaRPr>
          </a:p>
          <a:p>
            <a:pPr marL="0" indent="0">
              <a:buNone/>
            </a:pPr>
            <a:r>
              <a:rPr lang="es-ES" sz="2000" dirty="0">
                <a:latin typeface="Calibri" panose="020F0502020204030204" pitchFamily="34" charset="0"/>
                <a:cs typeface="Arial" panose="020B0604020202020204" pitchFamily="34" charset="0"/>
              </a:rPr>
              <a:t>Para las multas establecidas en este artículo, no será aplicable lo dispuesto en el artículo 233 de esta ley. </a:t>
            </a:r>
            <a:endParaRPr lang="en-US"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6861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AC72-D678-6A41-BF52-C5DF9338BF85}"/>
              </a:ext>
            </a:extLst>
          </p:cNvPr>
          <p:cNvSpPr>
            <a:spLocks noGrp="1"/>
          </p:cNvSpPr>
          <p:nvPr>
            <p:ph type="title"/>
          </p:nvPr>
        </p:nvSpPr>
        <p:spPr>
          <a:xfrm>
            <a:off x="1484311" y="0"/>
            <a:ext cx="10018713" cy="731519"/>
          </a:xfrm>
        </p:spPr>
        <p:txBody>
          <a:bodyPr/>
          <a:lstStyle/>
          <a:p>
            <a:r>
              <a:rPr lang="en-US" b="1"/>
              <a:t>Contrabando – Agravado</a:t>
            </a:r>
          </a:p>
        </p:txBody>
      </p:sp>
      <p:sp>
        <p:nvSpPr>
          <p:cNvPr id="3" name="Content Placeholder 2">
            <a:extLst>
              <a:ext uri="{FF2B5EF4-FFF2-40B4-BE49-F238E27FC236}">
                <a16:creationId xmlns:a16="http://schemas.microsoft.com/office/drawing/2014/main" id="{09DF2793-9B91-3043-B773-D082666E98E2}"/>
              </a:ext>
            </a:extLst>
          </p:cNvPr>
          <p:cNvSpPr>
            <a:spLocks noGrp="1"/>
          </p:cNvSpPr>
          <p:nvPr>
            <p:ph idx="1"/>
          </p:nvPr>
        </p:nvSpPr>
        <p:spPr>
          <a:xfrm>
            <a:off x="1621818" y="731519"/>
            <a:ext cx="10774834" cy="5628326"/>
          </a:xfrm>
        </p:spPr>
        <p:txBody>
          <a:bodyPr>
            <a:noAutofit/>
          </a:bodyPr>
          <a:lstStyle/>
          <a:p>
            <a:pPr marL="0" indent="0">
              <a:buNone/>
            </a:pPr>
            <a:r>
              <a:rPr lang="es-ES" sz="2000" b="1" dirty="0"/>
              <a:t>Multa</a:t>
            </a:r>
            <a:r>
              <a:rPr lang="es-ES" sz="2000" dirty="0"/>
              <a:t> 			4 veces el valor aduanero de las mercancías = </a:t>
            </a:r>
            <a:r>
              <a:rPr lang="es-ES" sz="2000" dirty="0">
                <a:solidFill>
                  <a:srgbClr val="0070C0"/>
                </a:solidFill>
              </a:rPr>
              <a:t>Todos casos de contrabando menos ..</a:t>
            </a:r>
          </a:p>
          <a:p>
            <a:pPr marL="0" indent="0">
              <a:buNone/>
            </a:pPr>
            <a:r>
              <a:rPr lang="es-ES" sz="2000" dirty="0"/>
              <a:t>				5 (tributos dejados de pagar + intereses) = </a:t>
            </a:r>
            <a:r>
              <a:rPr lang="es-ES" sz="2000" dirty="0">
                <a:solidFill>
                  <a:srgbClr val="0070C0"/>
                </a:solidFill>
              </a:rPr>
              <a:t>... anterior defraudación fiscal ad. (</a:t>
            </a:r>
            <a:r>
              <a:rPr lang="es-ES" sz="2000" dirty="0" err="1">
                <a:solidFill>
                  <a:srgbClr val="0070C0"/>
                </a:solidFill>
              </a:rPr>
              <a:t>inc.g</a:t>
            </a:r>
            <a:r>
              <a:rPr lang="es-ES" sz="2000" dirty="0">
                <a:solidFill>
                  <a:srgbClr val="0070C0"/>
                </a:solidFill>
              </a:rPr>
              <a:t>)</a:t>
            </a:r>
          </a:p>
          <a:p>
            <a:pPr marL="0" indent="0">
              <a:buNone/>
            </a:pPr>
            <a:r>
              <a:rPr lang="es-ES" sz="2000" b="1" dirty="0"/>
              <a:t>Prisión</a:t>
            </a:r>
            <a:r>
              <a:rPr lang="es-ES" sz="2000" dirty="0"/>
              <a:t> 			5 a 15 años</a:t>
            </a:r>
          </a:p>
          <a:p>
            <a:pPr marL="0" indent="0">
              <a:buNone/>
            </a:pPr>
            <a:r>
              <a:rPr lang="es-ES" sz="2000" b="1" dirty="0"/>
              <a:t>Agravantes:</a:t>
            </a:r>
          </a:p>
          <a:p>
            <a:pPr marL="0" indent="0">
              <a:buNone/>
            </a:pPr>
            <a:r>
              <a:rPr lang="es-ES" sz="2000" dirty="0">
                <a:solidFill>
                  <a:srgbClr val="C00000"/>
                </a:solidFill>
              </a:rPr>
              <a:t>a) violencia o intimidación</a:t>
            </a:r>
            <a:r>
              <a:rPr lang="es-ES" sz="2000" dirty="0"/>
              <a:t>.</a:t>
            </a:r>
            <a:endParaRPr lang="en-US" sz="2000" dirty="0"/>
          </a:p>
          <a:p>
            <a:pPr marL="0" indent="0">
              <a:buNone/>
            </a:pPr>
            <a:r>
              <a:rPr lang="es-ES" sz="2000" dirty="0">
                <a:solidFill>
                  <a:srgbClr val="00B050"/>
                </a:solidFill>
              </a:rPr>
              <a:t>b) vehículo acondicionado o modificado en su estructura, con la finalidad de transportar mercancías eludiendo el control aduanero.</a:t>
            </a:r>
            <a:endParaRPr lang="en-US" sz="2000" dirty="0">
              <a:solidFill>
                <a:srgbClr val="00B050"/>
              </a:solidFill>
            </a:endParaRPr>
          </a:p>
          <a:p>
            <a:pPr marL="0" indent="0">
              <a:buNone/>
            </a:pPr>
            <a:r>
              <a:rPr lang="es-ES" sz="2000" dirty="0">
                <a:solidFill>
                  <a:srgbClr val="00B0F0"/>
                </a:solidFill>
              </a:rPr>
              <a:t>c) Usurpación de identidad o personas inexistentes</a:t>
            </a:r>
            <a:r>
              <a:rPr lang="es-ES" sz="2000" dirty="0"/>
              <a:t>.</a:t>
            </a:r>
            <a:endParaRPr lang="en-US" sz="2000" dirty="0"/>
          </a:p>
          <a:p>
            <a:pPr marL="0" indent="0">
              <a:buNone/>
            </a:pPr>
            <a:r>
              <a:rPr lang="es-ES" sz="2000" dirty="0">
                <a:solidFill>
                  <a:srgbClr val="7030A0"/>
                </a:solidFill>
              </a:rPr>
              <a:t>d) Intervención de funcionario público</a:t>
            </a:r>
            <a:r>
              <a:rPr lang="es-ES" sz="2000" dirty="0"/>
              <a:t>. </a:t>
            </a:r>
            <a:endParaRPr lang="en-US" sz="2000" dirty="0"/>
          </a:p>
          <a:p>
            <a:pPr marL="0" indent="0">
              <a:buNone/>
            </a:pPr>
            <a:r>
              <a:rPr lang="es-ES" sz="2000" dirty="0">
                <a:solidFill>
                  <a:srgbClr val="FFFF00"/>
                </a:solidFill>
              </a:rPr>
              <a:t>e) Participación en financiamiento del delito. </a:t>
            </a:r>
            <a:endParaRPr lang="en-US" sz="2000" dirty="0">
              <a:solidFill>
                <a:srgbClr val="FFFF00"/>
              </a:solidFill>
            </a:endParaRPr>
          </a:p>
          <a:p>
            <a:pPr marL="0" indent="0">
              <a:buNone/>
            </a:pPr>
            <a:r>
              <a:rPr lang="es-ES" sz="2000" b="1" dirty="0">
                <a:solidFill>
                  <a:schemeClr val="accent1">
                    <a:lumMod val="50000"/>
                  </a:schemeClr>
                </a:solidFill>
              </a:rPr>
              <a:t>f) Delincuencia organizada</a:t>
            </a:r>
            <a:r>
              <a:rPr lang="es-ES" sz="2000" dirty="0"/>
              <a:t>.</a:t>
            </a:r>
            <a:endParaRPr lang="en-US" sz="2000" dirty="0"/>
          </a:p>
          <a:p>
            <a:pPr marL="0" indent="0">
              <a:buNone/>
            </a:pPr>
            <a:r>
              <a:rPr lang="es-ES" sz="2000" b="1" dirty="0">
                <a:solidFill>
                  <a:schemeClr val="accent6">
                    <a:lumMod val="50000"/>
                  </a:schemeClr>
                </a:solidFill>
              </a:rPr>
              <a:t>g) Productos de interés sanitario o mercancías sujetas a regulación técnica que pongan en riesgo la vida o la salud humana, la vida o la salud animal, la preservación de la vida vegetal, la protección del medio ambiente o la seguridad de la nación.  </a:t>
            </a:r>
            <a:endParaRPr lang="en-US" sz="2000" b="1" dirty="0">
              <a:solidFill>
                <a:schemeClr val="accent6">
                  <a:lumMod val="50000"/>
                </a:schemeClr>
              </a:solidFill>
            </a:endParaRPr>
          </a:p>
        </p:txBody>
      </p:sp>
    </p:spTree>
    <p:extLst>
      <p:ext uri="{BB962C8B-B14F-4D97-AF65-F5344CB8AC3E}">
        <p14:creationId xmlns:p14="http://schemas.microsoft.com/office/powerpoint/2010/main" val="1862099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2" name="Title 1">
            <a:extLst>
              <a:ext uri="{FF2B5EF4-FFF2-40B4-BE49-F238E27FC236}">
                <a16:creationId xmlns:a16="http://schemas.microsoft.com/office/drawing/2014/main" id="{605D4246-8E63-C442-A142-715D7852DB45}"/>
              </a:ext>
            </a:extLst>
          </p:cNvPr>
          <p:cNvSpPr>
            <a:spLocks noGrp="1"/>
          </p:cNvSpPr>
          <p:nvPr>
            <p:ph type="title"/>
          </p:nvPr>
        </p:nvSpPr>
        <p:spPr>
          <a:xfrm>
            <a:off x="4056062" y="132393"/>
            <a:ext cx="7345891" cy="1413933"/>
          </a:xfrm>
        </p:spPr>
        <p:txBody>
          <a:bodyPr>
            <a:normAutofit/>
          </a:bodyPr>
          <a:lstStyle/>
          <a:p>
            <a:r>
              <a:rPr lang="en-US" b="1" dirty="0" err="1"/>
              <a:t>Contrabando</a:t>
            </a:r>
            <a:r>
              <a:rPr lang="en-US" b="1" dirty="0"/>
              <a:t> </a:t>
            </a:r>
            <a:r>
              <a:rPr lang="en-US" b="1" dirty="0" err="1"/>
              <a:t>fraccionado</a:t>
            </a:r>
            <a:endParaRPr lang="en-US" b="1" dirty="0"/>
          </a:p>
        </p:txBody>
      </p:sp>
      <p:pic>
        <p:nvPicPr>
          <p:cNvPr id="5" name="Picture 4" descr="Closeup imagen de maletas apiladas">
            <a:extLst>
              <a:ext uri="{FF2B5EF4-FFF2-40B4-BE49-F238E27FC236}">
                <a16:creationId xmlns:a16="http://schemas.microsoft.com/office/drawing/2014/main" id="{5CCAC156-1855-0A91-D045-8242A7EBDB92}"/>
              </a:ext>
            </a:extLst>
          </p:cNvPr>
          <p:cNvPicPr>
            <a:picLocks noChangeAspect="1"/>
          </p:cNvPicPr>
          <p:nvPr/>
        </p:nvPicPr>
        <p:blipFill rotWithShape="1">
          <a:blip r:embed="rId3"/>
          <a:srcRect l="21098" r="45233"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ADCE1437-169F-FB4A-8FFE-7CEF96237B04}"/>
              </a:ext>
            </a:extLst>
          </p:cNvPr>
          <p:cNvSpPr>
            <a:spLocks noGrp="1"/>
          </p:cNvSpPr>
          <p:nvPr>
            <p:ph idx="1"/>
          </p:nvPr>
        </p:nvSpPr>
        <p:spPr>
          <a:xfrm>
            <a:off x="3529510" y="261257"/>
            <a:ext cx="8530217" cy="6464350"/>
          </a:xfrm>
        </p:spPr>
        <p:txBody>
          <a:bodyPr>
            <a:normAutofit/>
          </a:bodyPr>
          <a:lstStyle/>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Incurre igualmente en el delito de contrabando fraccionado y será reprimido con la pena de prisión establecida conforme a los artículos 211 y 212, según corresponda, </a:t>
            </a:r>
          </a:p>
          <a:p>
            <a:pPr marL="0" marR="0" indent="0" algn="just">
              <a:spcBef>
                <a:spcPts val="0"/>
              </a:spcBef>
              <a:spcAft>
                <a:spcPts val="0"/>
              </a:spcAft>
              <a:buNone/>
            </a:pPr>
            <a:endParaRPr lang="es-ES" sz="2000" dirty="0">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el que actuando con </a:t>
            </a:r>
            <a:r>
              <a:rPr lang="es-ES" sz="2000" b="1" dirty="0">
                <a:solidFill>
                  <a:srgbClr val="0070C0"/>
                </a:solidFill>
                <a:latin typeface="Calibri" panose="020F0502020204030204" pitchFamily="34" charset="0"/>
                <a:cs typeface="Arial" panose="020B0604020202020204" pitchFamily="34" charset="0"/>
              </a:rPr>
              <a:t>una misma finalidad </a:t>
            </a:r>
          </a:p>
          <a:p>
            <a:pPr marL="0" marR="0" indent="0" algn="just">
              <a:spcBef>
                <a:spcPts val="0"/>
              </a:spcBef>
              <a:spcAft>
                <a:spcPts val="0"/>
              </a:spcAft>
              <a:buNone/>
            </a:pPr>
            <a:endParaRPr lang="es-ES" sz="2000" dirty="0">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realice </a:t>
            </a:r>
            <a:r>
              <a:rPr lang="es-ES" sz="2000" b="1" dirty="0">
                <a:solidFill>
                  <a:srgbClr val="0070C0"/>
                </a:solidFill>
                <a:latin typeface="Calibri" panose="020F0502020204030204" pitchFamily="34" charset="0"/>
                <a:cs typeface="Arial" panose="020B0604020202020204" pitchFamily="34" charset="0"/>
              </a:rPr>
              <a:t>actividades de contrabando en diferentes actos</a:t>
            </a:r>
            <a:r>
              <a:rPr lang="es-ES" sz="2000" dirty="0">
                <a:latin typeface="Calibri" panose="020F0502020204030204" pitchFamily="34" charset="0"/>
                <a:cs typeface="Arial" panose="020B0604020202020204" pitchFamily="34" charset="0"/>
              </a:rPr>
              <a:t>, respecto de mercancías </a:t>
            </a:r>
          </a:p>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con un valor aduanero inferior a los 5,000 pesos centroamericanos, de forma tal que </a:t>
            </a:r>
            <a:r>
              <a:rPr lang="es-ES" sz="2000" u="sng" dirty="0">
                <a:latin typeface="Calibri" panose="020F0502020204030204" pitchFamily="34" charset="0"/>
                <a:cs typeface="Arial" panose="020B0604020202020204" pitchFamily="34" charset="0"/>
              </a:rPr>
              <a:t>individualmente cada uno de los actos no hubieran sido sancionados con pena de pr</a:t>
            </a:r>
            <a:r>
              <a:rPr lang="es-ES" sz="2000" dirty="0">
                <a:latin typeface="Calibri" panose="020F0502020204030204" pitchFamily="34" charset="0"/>
                <a:cs typeface="Arial" panose="020B0604020202020204" pitchFamily="34" charset="0"/>
              </a:rPr>
              <a:t>isión.</a:t>
            </a:r>
            <a:endParaRPr lang="en-US" sz="2000" dirty="0">
              <a:latin typeface="Calibri" panose="020F0502020204030204" pitchFamily="34" charset="0"/>
              <a:cs typeface="Arial" panose="020B0604020202020204" pitchFamily="34" charset="0"/>
            </a:endParaRPr>
          </a:p>
          <a:p>
            <a:pPr marL="0" marR="0" indent="0" algn="just">
              <a:spcBef>
                <a:spcPts val="0"/>
              </a:spcBef>
              <a:spcAft>
                <a:spcPts val="0"/>
              </a:spcAft>
              <a:buNone/>
            </a:pPr>
            <a:endParaRPr lang="es-ES" sz="2000" dirty="0">
              <a:latin typeface="Calibri" panose="020F0502020204030204" pitchFamily="34" charset="0"/>
              <a:cs typeface="Arial" panose="020B0604020202020204" pitchFamily="34" charset="0"/>
            </a:endParaRPr>
          </a:p>
          <a:p>
            <a:pPr marL="0" marR="0" indent="0" algn="just">
              <a:spcBef>
                <a:spcPts val="0"/>
              </a:spcBef>
              <a:spcAft>
                <a:spcPts val="0"/>
              </a:spcAft>
              <a:buNone/>
            </a:pPr>
            <a:r>
              <a:rPr lang="es-ES" sz="2000" dirty="0">
                <a:latin typeface="Calibri" panose="020F0502020204030204" pitchFamily="34" charset="0"/>
                <a:cs typeface="Arial" panose="020B0604020202020204" pitchFamily="34" charset="0"/>
              </a:rPr>
              <a:t>Para determinar la modalidad de contrabando fraccionado, la autoridad judicial podrá considerar los actos realizados por el infractor en los </a:t>
            </a:r>
            <a:r>
              <a:rPr lang="es-ES" sz="2000" b="1" u="sng" dirty="0">
                <a:latin typeface="Calibri" panose="020F0502020204030204" pitchFamily="34" charset="0"/>
                <a:cs typeface="Arial" panose="020B0604020202020204" pitchFamily="34" charset="0"/>
              </a:rPr>
              <a:t>doce meses anteriores </a:t>
            </a:r>
            <a:r>
              <a:rPr lang="es-ES" sz="2000" u="sng" dirty="0">
                <a:latin typeface="Calibri" panose="020F0502020204030204" pitchFamily="34" charset="0"/>
                <a:cs typeface="Arial" panose="020B0604020202020204" pitchFamily="34" charset="0"/>
              </a:rPr>
              <a:t>al último acto denunciado</a:t>
            </a:r>
            <a:r>
              <a:rPr lang="es-ES" sz="2000" dirty="0">
                <a:latin typeface="Calibri" panose="020F0502020204030204" pitchFamily="34" charset="0"/>
                <a:cs typeface="Arial" panose="020B0604020202020204" pitchFamily="34" charset="0"/>
              </a:rPr>
              <a:t>. El hecho generador se regirá por lo establecido en el artículo 55 de esta ley, para cada uno de los actos individualmente considerados. </a:t>
            </a:r>
            <a:endParaRPr lang="en-US"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3688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DFA0448-6658-7841-8B50-104DC905E269}"/>
              </a:ext>
            </a:extLst>
          </p:cNvPr>
          <p:cNvSpPr>
            <a:spLocks noGrp="1"/>
          </p:cNvSpPr>
          <p:nvPr>
            <p:ph type="title"/>
          </p:nvPr>
        </p:nvSpPr>
        <p:spPr>
          <a:xfrm>
            <a:off x="496112" y="685801"/>
            <a:ext cx="2743200" cy="5105400"/>
          </a:xfrm>
        </p:spPr>
        <p:txBody>
          <a:bodyPr>
            <a:normAutofit/>
          </a:bodyPr>
          <a:lstStyle/>
          <a:p>
            <a:pPr algn="l"/>
            <a:r>
              <a:rPr lang="en-US" sz="3200" b="1" dirty="0" err="1">
                <a:solidFill>
                  <a:srgbClr val="FFFFFF"/>
                </a:solidFill>
              </a:rPr>
              <a:t>Tentativa</a:t>
            </a:r>
            <a:r>
              <a:rPr lang="en-US" sz="3200" b="1" dirty="0">
                <a:solidFill>
                  <a:srgbClr val="FFFFFF"/>
                </a:solidFill>
              </a:rPr>
              <a:t> </a:t>
            </a:r>
            <a:br>
              <a:rPr lang="en-US" sz="3200" b="1" dirty="0">
                <a:solidFill>
                  <a:srgbClr val="FFFFFF"/>
                </a:solidFill>
              </a:rPr>
            </a:br>
            <a:r>
              <a:rPr lang="en-US" sz="3200" b="1" dirty="0" err="1">
                <a:solidFill>
                  <a:srgbClr val="FFFFFF"/>
                </a:solidFill>
              </a:rPr>
              <a:t>Contrabando</a:t>
            </a:r>
            <a:r>
              <a:rPr lang="en-US" sz="3200" b="1" dirty="0">
                <a:solidFill>
                  <a:srgbClr val="FFFFFF"/>
                </a:solidFill>
              </a:rPr>
              <a:t> y </a:t>
            </a:r>
            <a:br>
              <a:rPr lang="en-US" sz="3200" b="1" dirty="0">
                <a:solidFill>
                  <a:srgbClr val="FFFFFF"/>
                </a:solidFill>
              </a:rPr>
            </a:br>
            <a:r>
              <a:rPr lang="en-US" sz="3200" b="1" dirty="0" err="1">
                <a:solidFill>
                  <a:srgbClr val="FF0000"/>
                </a:solidFill>
              </a:rPr>
              <a:t>defraudación</a:t>
            </a:r>
            <a:r>
              <a:rPr lang="en-US" sz="3200" b="1" dirty="0">
                <a:solidFill>
                  <a:srgbClr val="FF0000"/>
                </a:solidFill>
              </a:rPr>
              <a:t> fiscal </a:t>
            </a:r>
            <a:r>
              <a:rPr lang="en-US" sz="3200" b="1" dirty="0" err="1">
                <a:solidFill>
                  <a:srgbClr val="FF0000"/>
                </a:solidFill>
              </a:rPr>
              <a:t>aduanera</a:t>
            </a:r>
            <a:r>
              <a:rPr lang="en-US" sz="3200" b="1" dirty="0">
                <a:solidFill>
                  <a:srgbClr val="FF0000"/>
                </a:solidFill>
              </a:rPr>
              <a:t> </a:t>
            </a:r>
            <a:r>
              <a:rPr lang="en-US" sz="3200" b="1" dirty="0">
                <a:solidFill>
                  <a:srgbClr val="FFFF00"/>
                </a:solidFill>
              </a:rPr>
              <a:t>(?)</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3" name="Content Placeholder 2">
            <a:extLst>
              <a:ext uri="{FF2B5EF4-FFF2-40B4-BE49-F238E27FC236}">
                <a16:creationId xmlns:a16="http://schemas.microsoft.com/office/drawing/2014/main" id="{E51F44AB-4FED-104B-A957-BD9E7B6BEE94}"/>
              </a:ext>
            </a:extLst>
          </p:cNvPr>
          <p:cNvSpPr>
            <a:spLocks noGrp="1"/>
          </p:cNvSpPr>
          <p:nvPr>
            <p:ph idx="1"/>
          </p:nvPr>
        </p:nvSpPr>
        <p:spPr>
          <a:xfrm>
            <a:off x="5117106" y="685801"/>
            <a:ext cx="6830252" cy="5105400"/>
          </a:xfrm>
        </p:spPr>
        <p:txBody>
          <a:bodyPr>
            <a:normAutofit/>
          </a:bodyPr>
          <a:lstStyle/>
          <a:p>
            <a:pPr marL="0" indent="0">
              <a:buNone/>
            </a:pPr>
            <a:r>
              <a:rPr lang="es-ES" sz="3200" dirty="0"/>
              <a:t>La tentativa se sancionará con la pena prevista para el delito consumado.</a:t>
            </a:r>
            <a:endParaRPr lang="en-US" sz="3200" dirty="0"/>
          </a:p>
          <a:p>
            <a:endParaRPr lang="en-US" sz="2000" dirty="0"/>
          </a:p>
        </p:txBody>
      </p:sp>
    </p:spTree>
    <p:extLst>
      <p:ext uri="{BB962C8B-B14F-4D97-AF65-F5344CB8AC3E}">
        <p14:creationId xmlns:p14="http://schemas.microsoft.com/office/powerpoint/2010/main" val="3737947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2" name="Title 1">
            <a:extLst>
              <a:ext uri="{FF2B5EF4-FFF2-40B4-BE49-F238E27FC236}">
                <a16:creationId xmlns:a16="http://schemas.microsoft.com/office/drawing/2014/main" id="{473DF502-10FB-BA45-9B4D-04080C124239}"/>
              </a:ext>
            </a:extLst>
          </p:cNvPr>
          <p:cNvSpPr>
            <a:spLocks noGrp="1"/>
          </p:cNvSpPr>
          <p:nvPr>
            <p:ph type="title"/>
          </p:nvPr>
        </p:nvSpPr>
        <p:spPr>
          <a:xfrm>
            <a:off x="1484312" y="1284051"/>
            <a:ext cx="2812385" cy="3723836"/>
          </a:xfrm>
        </p:spPr>
        <p:txBody>
          <a:bodyPr>
            <a:normAutofit/>
          </a:bodyPr>
          <a:lstStyle/>
          <a:p>
            <a:r>
              <a:rPr lang="en-US" sz="2800" b="1">
                <a:solidFill>
                  <a:srgbClr val="000000"/>
                </a:solidFill>
              </a:rPr>
              <a:t>Responsabilidad penal del funcionario</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929890A-677B-DA1A-3E7B-EA47F75DF041}"/>
              </a:ext>
            </a:extLst>
          </p:cNvPr>
          <p:cNvGraphicFramePr>
            <a:graphicFrameLocks noGrp="1"/>
          </p:cNvGraphicFramePr>
          <p:nvPr>
            <p:ph idx="1"/>
            <p:extLst>
              <p:ext uri="{D42A27DB-BD31-4B8C-83A1-F6EECF244321}">
                <p14:modId xmlns:p14="http://schemas.microsoft.com/office/powerpoint/2010/main" val="1697093751"/>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33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49DAAC3-8D1C-9C45-B087-12665232465C}"/>
              </a:ext>
            </a:extLst>
          </p:cNvPr>
          <p:cNvSpPr>
            <a:spLocks noGrp="1"/>
          </p:cNvSpPr>
          <p:nvPr>
            <p:ph type="title"/>
          </p:nvPr>
        </p:nvSpPr>
        <p:spPr>
          <a:xfrm>
            <a:off x="496112" y="685801"/>
            <a:ext cx="2743200" cy="5105400"/>
          </a:xfrm>
        </p:spPr>
        <p:txBody>
          <a:bodyPr>
            <a:normAutofit/>
          </a:bodyPr>
          <a:lstStyle/>
          <a:p>
            <a:pPr algn="l"/>
            <a:r>
              <a:rPr lang="en-US" sz="3200" b="1" dirty="0" err="1">
                <a:solidFill>
                  <a:srgbClr val="FFFFFF"/>
                </a:solidFill>
              </a:rPr>
              <a:t>Tenencia</a:t>
            </a:r>
            <a:r>
              <a:rPr lang="en-US" sz="3200" b="1" dirty="0">
                <a:solidFill>
                  <a:srgbClr val="FFFFFF"/>
                </a:solidFill>
              </a:rPr>
              <a:t> </a:t>
            </a:r>
            <a:r>
              <a:rPr lang="en-US" sz="3200" b="1" dirty="0" err="1">
                <a:solidFill>
                  <a:srgbClr val="FFFFFF"/>
                </a:solidFill>
              </a:rPr>
              <a:t>ilícita</a:t>
            </a:r>
            <a:r>
              <a:rPr lang="en-US" sz="3200" b="1" dirty="0">
                <a:solidFill>
                  <a:srgbClr val="FFFFFF"/>
                </a:solidFill>
              </a:rPr>
              <a:t> de </a:t>
            </a:r>
            <a:r>
              <a:rPr lang="en-US" sz="3200" b="1" dirty="0" err="1">
                <a:solidFill>
                  <a:srgbClr val="FFFFFF"/>
                </a:solidFill>
              </a:rPr>
              <a:t>sellos</a:t>
            </a:r>
            <a:r>
              <a:rPr lang="en-US" sz="3200" b="1" dirty="0">
                <a:solidFill>
                  <a:srgbClr val="FFFFFF"/>
                </a:solidFill>
              </a:rPr>
              <a:t> de </a:t>
            </a:r>
            <a:r>
              <a:rPr lang="en-US" sz="3200" b="1" dirty="0" err="1">
                <a:solidFill>
                  <a:srgbClr val="FFFFFF"/>
                </a:solidFill>
              </a:rPr>
              <a:t>identificación</a:t>
            </a:r>
            <a:r>
              <a:rPr lang="en-US" sz="3200" b="1" dirty="0">
                <a:solidFill>
                  <a:srgbClr val="FFFFFF"/>
                </a:solidFill>
              </a:rPr>
              <a:t> y </a:t>
            </a:r>
            <a:br>
              <a:rPr lang="en-US" sz="3200" b="1" dirty="0">
                <a:solidFill>
                  <a:srgbClr val="FFFFFF"/>
                </a:solidFill>
              </a:rPr>
            </a:br>
            <a:r>
              <a:rPr lang="en-US" sz="3200" b="1" dirty="0" err="1">
                <a:solidFill>
                  <a:srgbClr val="FFFFFF"/>
                </a:solidFill>
              </a:rPr>
              <a:t>otros</a:t>
            </a:r>
            <a:r>
              <a:rPr lang="en-US" sz="3200" b="1" dirty="0">
                <a:solidFill>
                  <a:srgbClr val="FFFFFF"/>
                </a:solidFill>
              </a:rPr>
              <a:t> </a:t>
            </a:r>
            <a:r>
              <a:rPr lang="en-US" sz="3200" b="1" dirty="0" err="1">
                <a:solidFill>
                  <a:srgbClr val="FFFFFF"/>
                </a:solidFill>
              </a:rPr>
              <a:t>sistemas</a:t>
            </a:r>
            <a:r>
              <a:rPr lang="en-US" sz="3200" b="1" dirty="0">
                <a:solidFill>
                  <a:srgbClr val="FFFFFF"/>
                </a:solidFill>
              </a:rPr>
              <a:t> de </a:t>
            </a:r>
            <a:r>
              <a:rPr lang="en-US" sz="3200" b="1" dirty="0" err="1">
                <a:solidFill>
                  <a:srgbClr val="FFFFFF"/>
                </a:solidFill>
              </a:rPr>
              <a:t>seguridad</a:t>
            </a:r>
            <a:endParaRPr lang="en-US" sz="3200" b="1" dirty="0">
              <a:solidFill>
                <a:srgbClr val="FFFFFF"/>
              </a:solidFill>
            </a:endParaRP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3" name="Content Placeholder 2">
            <a:extLst>
              <a:ext uri="{FF2B5EF4-FFF2-40B4-BE49-F238E27FC236}">
                <a16:creationId xmlns:a16="http://schemas.microsoft.com/office/drawing/2014/main" id="{8A1F1FA9-067D-3A44-B58D-004A9AAD7ABF}"/>
              </a:ext>
            </a:extLst>
          </p:cNvPr>
          <p:cNvSpPr>
            <a:spLocks noGrp="1"/>
          </p:cNvSpPr>
          <p:nvPr>
            <p:ph idx="1"/>
          </p:nvPr>
        </p:nvSpPr>
        <p:spPr>
          <a:xfrm>
            <a:off x="5117106" y="685801"/>
            <a:ext cx="6385918" cy="5105400"/>
          </a:xfrm>
        </p:spPr>
        <p:txBody>
          <a:bodyPr>
            <a:normAutofit/>
          </a:bodyPr>
          <a:lstStyle/>
          <a:p>
            <a:pPr marL="0" indent="0">
              <a:buNone/>
            </a:pPr>
            <a:r>
              <a:rPr lang="es-ES" sz="2000"/>
              <a:t>Prisión 6 meses a 3 años</a:t>
            </a:r>
          </a:p>
          <a:p>
            <a:pPr marL="0" indent="0">
              <a:buNone/>
            </a:pPr>
            <a:r>
              <a:rPr lang="es-ES" sz="2000"/>
              <a:t>Acción quien</a:t>
            </a:r>
          </a:p>
          <a:p>
            <a:pPr>
              <a:buFontTx/>
              <a:buChar char="-"/>
            </a:pPr>
            <a:r>
              <a:rPr lang="es-ES" sz="2000"/>
              <a:t>posea en forma ilícita, </a:t>
            </a:r>
          </a:p>
          <a:p>
            <a:pPr>
              <a:buFontTx/>
              <a:buChar char="-"/>
            </a:pPr>
            <a:r>
              <a:rPr lang="es-ES" sz="2000"/>
              <a:t>trafique o </a:t>
            </a:r>
          </a:p>
          <a:p>
            <a:pPr>
              <a:buFontTx/>
              <a:buChar char="-"/>
            </a:pPr>
            <a:r>
              <a:rPr lang="es-ES" sz="2000"/>
              <a:t>falsifique sellos de identificación, dispositivos u otros sistemas de seguridad, </a:t>
            </a:r>
            <a:r>
              <a:rPr lang="es-ES" sz="2000" b="1"/>
              <a:t>utilizados o autorizados por la autoridad aduanera</a:t>
            </a:r>
            <a:r>
              <a:rPr lang="es-ES" sz="2000"/>
              <a:t>.  </a:t>
            </a:r>
          </a:p>
          <a:p>
            <a:pPr marL="0" indent="0">
              <a:buNone/>
            </a:pPr>
            <a:endParaRPr lang="es-ES" sz="2000"/>
          </a:p>
          <a:p>
            <a:pPr marL="0" indent="0">
              <a:buNone/>
            </a:pPr>
            <a:r>
              <a:rPr lang="es-ES" sz="2000"/>
              <a:t>Esta sanción se aplicará siempre que el hecho no configure otro delito sancionado con una pena mayor.</a:t>
            </a:r>
            <a:endParaRPr lang="en-US" sz="2000"/>
          </a:p>
          <a:p>
            <a:endParaRPr lang="en-US" sz="2000"/>
          </a:p>
        </p:txBody>
      </p:sp>
    </p:spTree>
    <p:extLst>
      <p:ext uri="{BB962C8B-B14F-4D97-AF65-F5344CB8AC3E}">
        <p14:creationId xmlns:p14="http://schemas.microsoft.com/office/powerpoint/2010/main" val="245215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2" name="Title 1">
            <a:extLst>
              <a:ext uri="{FF2B5EF4-FFF2-40B4-BE49-F238E27FC236}">
                <a16:creationId xmlns:a16="http://schemas.microsoft.com/office/drawing/2014/main" id="{E9C7D9F5-DBF8-B34C-B20B-F715255CF857}"/>
              </a:ext>
            </a:extLst>
          </p:cNvPr>
          <p:cNvSpPr>
            <a:spLocks noGrp="1"/>
          </p:cNvSpPr>
          <p:nvPr>
            <p:ph type="title"/>
          </p:nvPr>
        </p:nvSpPr>
        <p:spPr>
          <a:xfrm>
            <a:off x="1836013" y="1072609"/>
            <a:ext cx="3041557" cy="4522647"/>
          </a:xfrm>
          <a:effectLst/>
        </p:spPr>
        <p:txBody>
          <a:bodyPr anchor="ctr">
            <a:normAutofit/>
          </a:bodyPr>
          <a:lstStyle/>
          <a:p>
            <a:pPr algn="l"/>
            <a:r>
              <a:rPr lang="en-US" sz="3200" b="1">
                <a:solidFill>
                  <a:schemeClr val="tx2"/>
                </a:solidFill>
              </a:rPr>
              <a:t>Incumplimiento de medidas de seguridad</a:t>
            </a:r>
          </a:p>
        </p:txBody>
      </p:sp>
      <p:sp>
        <p:nvSpPr>
          <p:cNvPr id="3" name="Content Placeholder 2">
            <a:extLst>
              <a:ext uri="{FF2B5EF4-FFF2-40B4-BE49-F238E27FC236}">
                <a16:creationId xmlns:a16="http://schemas.microsoft.com/office/drawing/2014/main" id="{0CBBCB24-DF64-654A-8AC6-CC324BAE6433}"/>
              </a:ext>
            </a:extLst>
          </p:cNvPr>
          <p:cNvSpPr>
            <a:spLocks noGrp="1"/>
          </p:cNvSpPr>
          <p:nvPr>
            <p:ph idx="1"/>
          </p:nvPr>
        </p:nvSpPr>
        <p:spPr>
          <a:xfrm>
            <a:off x="5149032" y="1072609"/>
            <a:ext cx="6383207" cy="4522647"/>
          </a:xfrm>
        </p:spPr>
        <p:txBody>
          <a:bodyPr anchor="ctr">
            <a:normAutofit lnSpcReduction="10000"/>
          </a:bodyPr>
          <a:lstStyle/>
          <a:p>
            <a:pPr marL="0" indent="0">
              <a:lnSpc>
                <a:spcPct val="90000"/>
              </a:lnSpc>
              <a:buNone/>
            </a:pPr>
            <a:r>
              <a:rPr lang="es-ES" sz="1900" b="1" dirty="0"/>
              <a:t>Prisión 3 meses a 3 años</a:t>
            </a:r>
          </a:p>
          <a:p>
            <a:pPr marL="0" indent="0">
              <a:lnSpc>
                <a:spcPct val="90000"/>
              </a:lnSpc>
              <a:buNone/>
            </a:pPr>
            <a:endParaRPr lang="es-ES" sz="1900" b="1" dirty="0"/>
          </a:p>
          <a:p>
            <a:pPr marL="0" indent="0">
              <a:lnSpc>
                <a:spcPct val="90000"/>
              </a:lnSpc>
              <a:buNone/>
            </a:pPr>
            <a:r>
              <a:rPr lang="es-ES" sz="1900" b="1" dirty="0"/>
              <a:t>Acciones</a:t>
            </a:r>
            <a:endParaRPr lang="en-US" sz="1900" dirty="0"/>
          </a:p>
          <a:p>
            <a:pPr marL="0" indent="0" algn="just">
              <a:lnSpc>
                <a:spcPct val="90000"/>
              </a:lnSpc>
              <a:buNone/>
            </a:pPr>
            <a:r>
              <a:rPr lang="es-ES" sz="1900" dirty="0"/>
              <a:t>a)  Transporte o mantenga en depósito mercancías objeto de control aduanero sin los precintos, los sellos ni otros sistemas de seguridad, colocados o autorizados por la autoridad aduanera, rotos o con evidencia de violación.</a:t>
            </a:r>
          </a:p>
          <a:p>
            <a:pPr marL="0" indent="0" algn="just">
              <a:lnSpc>
                <a:spcPct val="90000"/>
              </a:lnSpc>
              <a:buNone/>
            </a:pPr>
            <a:endParaRPr lang="en-US" sz="1900" dirty="0"/>
          </a:p>
          <a:p>
            <a:pPr marL="0" indent="0" algn="just">
              <a:lnSpc>
                <a:spcPct val="90000"/>
              </a:lnSpc>
              <a:buNone/>
            </a:pPr>
            <a:r>
              <a:rPr lang="es-ES" sz="1900" dirty="0"/>
              <a:t>b)  Transporte mercancías objeto de control aduanero en unidades de transporte dañadas o que presenten aberturas en compartimientos que, por disposición de la autoridad aduanera, deben mantenerse totalmente cerrados.</a:t>
            </a:r>
            <a:endParaRPr lang="en-US" sz="1900" dirty="0"/>
          </a:p>
          <a:p>
            <a:pPr marL="0" indent="0" algn="just">
              <a:lnSpc>
                <a:spcPct val="90000"/>
              </a:lnSpc>
              <a:buNone/>
            </a:pPr>
            <a:r>
              <a:rPr lang="es-ES" sz="1900" dirty="0"/>
              <a:t>---En cualquiera de las hipótesis de los dos incisos anteriores, la sanción se aplicará siempre que el hecho no configure </a:t>
            </a:r>
            <a:r>
              <a:rPr lang="es-ES" sz="1900" b="1" dirty="0"/>
              <a:t>otro delito sancionado con una pena mayor</a:t>
            </a:r>
            <a:r>
              <a:rPr lang="es-ES" sz="1900" dirty="0"/>
              <a:t>.</a:t>
            </a:r>
            <a:endParaRPr lang="en-US" sz="1900" dirty="0"/>
          </a:p>
          <a:p>
            <a:pPr marL="0" indent="0">
              <a:lnSpc>
                <a:spcPct val="90000"/>
              </a:lnSpc>
              <a:buNone/>
            </a:pPr>
            <a:endParaRPr lang="en-US" sz="1900" dirty="0"/>
          </a:p>
        </p:txBody>
      </p:sp>
    </p:spTree>
    <p:extLst>
      <p:ext uri="{BB962C8B-B14F-4D97-AF65-F5344CB8AC3E}">
        <p14:creationId xmlns:p14="http://schemas.microsoft.com/office/powerpoint/2010/main" val="128455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13CB3C-185D-6D4D-8440-66CDBC13F0E0}"/>
              </a:ext>
            </a:extLst>
          </p:cNvPr>
          <p:cNvSpPr>
            <a:spLocks noGrp="1"/>
          </p:cNvSpPr>
          <p:nvPr>
            <p:ph type="title"/>
          </p:nvPr>
        </p:nvSpPr>
        <p:spPr>
          <a:xfrm>
            <a:off x="496112" y="685801"/>
            <a:ext cx="2743200" cy="5105400"/>
          </a:xfrm>
        </p:spPr>
        <p:txBody>
          <a:bodyPr>
            <a:normAutofit/>
          </a:bodyPr>
          <a:lstStyle/>
          <a:p>
            <a:pPr algn="l"/>
            <a:r>
              <a:rPr lang="en-US" sz="3200" b="1">
                <a:solidFill>
                  <a:srgbClr val="FFFFFF"/>
                </a:solidFill>
              </a:rPr>
              <a:t>Ocultamiento o destrucción de información</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3" name="Content Placeholder 2">
            <a:extLst>
              <a:ext uri="{FF2B5EF4-FFF2-40B4-BE49-F238E27FC236}">
                <a16:creationId xmlns:a16="http://schemas.microsoft.com/office/drawing/2014/main" id="{AF588EB5-F347-F244-A6B5-026CABEC831A}"/>
              </a:ext>
            </a:extLst>
          </p:cNvPr>
          <p:cNvSpPr>
            <a:spLocks noGrp="1"/>
          </p:cNvSpPr>
          <p:nvPr>
            <p:ph idx="1"/>
          </p:nvPr>
        </p:nvSpPr>
        <p:spPr>
          <a:xfrm>
            <a:off x="5117106" y="685801"/>
            <a:ext cx="6385918" cy="5105400"/>
          </a:xfrm>
        </p:spPr>
        <p:txBody>
          <a:bodyPr>
            <a:normAutofit/>
          </a:bodyPr>
          <a:lstStyle/>
          <a:p>
            <a:pPr marL="0" indent="0">
              <a:buNone/>
            </a:pPr>
            <a:r>
              <a:rPr lang="es-ES" sz="2000"/>
              <a:t>Prisión 1 a 4 años</a:t>
            </a:r>
          </a:p>
          <a:p>
            <a:pPr marL="0" indent="0">
              <a:buNone/>
            </a:pPr>
            <a:endParaRPr lang="es-ES" sz="2000"/>
          </a:p>
          <a:p>
            <a:pPr marL="0" indent="0">
              <a:buNone/>
            </a:pPr>
            <a:r>
              <a:rPr lang="es-ES" sz="2000"/>
              <a:t>Acción </a:t>
            </a:r>
          </a:p>
          <a:p>
            <a:pPr marL="0" indent="0">
              <a:buNone/>
            </a:pPr>
            <a:r>
              <a:rPr lang="es-ES" sz="2000"/>
              <a:t>Quien oculte, niegue, altere o no entregue información a la autoridad aduanera, o destruya libros de contabilidad, sus anexos, archivos, registros, mercancías, documentos y otra información de trascendencia tributaria o aduanera, así como sistemas y programas computarizados o soportes magnéticos o similares que respalden o contengan dicha información. </a:t>
            </a:r>
            <a:endParaRPr lang="en-US" sz="2000"/>
          </a:p>
        </p:txBody>
      </p:sp>
    </p:spTree>
    <p:extLst>
      <p:ext uri="{BB962C8B-B14F-4D97-AF65-F5344CB8AC3E}">
        <p14:creationId xmlns:p14="http://schemas.microsoft.com/office/powerpoint/2010/main" val="828688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2" name="Title 1">
            <a:extLst>
              <a:ext uri="{FF2B5EF4-FFF2-40B4-BE49-F238E27FC236}">
                <a16:creationId xmlns:a16="http://schemas.microsoft.com/office/drawing/2014/main" id="{395A23E4-4D59-A441-80D1-DF38186E402B}"/>
              </a:ext>
            </a:extLst>
          </p:cNvPr>
          <p:cNvSpPr>
            <a:spLocks noGrp="1"/>
          </p:cNvSpPr>
          <p:nvPr>
            <p:ph type="title"/>
          </p:nvPr>
        </p:nvSpPr>
        <p:spPr>
          <a:xfrm>
            <a:off x="3962399" y="685800"/>
            <a:ext cx="7345891" cy="1413933"/>
          </a:xfrm>
        </p:spPr>
        <p:txBody>
          <a:bodyPr>
            <a:normAutofit/>
          </a:bodyPr>
          <a:lstStyle/>
          <a:p>
            <a:r>
              <a:rPr lang="en-US" b="1"/>
              <a:t>Incumplimiento de deberes de terceros</a:t>
            </a:r>
          </a:p>
        </p:txBody>
      </p:sp>
      <p:pic>
        <p:nvPicPr>
          <p:cNvPr id="5" name="Picture 4" descr="Jaque mate en una partida de ajedrez">
            <a:extLst>
              <a:ext uri="{FF2B5EF4-FFF2-40B4-BE49-F238E27FC236}">
                <a16:creationId xmlns:a16="http://schemas.microsoft.com/office/drawing/2014/main" id="{F8680F57-4F5B-CBA4-C3B1-BB8E9507845E}"/>
              </a:ext>
            </a:extLst>
          </p:cNvPr>
          <p:cNvPicPr>
            <a:picLocks noChangeAspect="1"/>
          </p:cNvPicPr>
          <p:nvPr/>
        </p:nvPicPr>
        <p:blipFill rotWithShape="1">
          <a:blip r:embed="rId3"/>
          <a:srcRect l="29640" r="32153" b="2"/>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6E7E57CD-1BF9-D043-A626-030FA0E95F04}"/>
              </a:ext>
            </a:extLst>
          </p:cNvPr>
          <p:cNvSpPr>
            <a:spLocks noGrp="1"/>
          </p:cNvSpPr>
          <p:nvPr>
            <p:ph idx="1"/>
          </p:nvPr>
        </p:nvSpPr>
        <p:spPr>
          <a:xfrm>
            <a:off x="3843867" y="2048933"/>
            <a:ext cx="7659156" cy="3742267"/>
          </a:xfrm>
        </p:spPr>
        <p:txBody>
          <a:bodyPr>
            <a:normAutofit/>
          </a:bodyPr>
          <a:lstStyle/>
          <a:p>
            <a:pPr marL="0" indent="0">
              <a:buNone/>
            </a:pPr>
            <a:r>
              <a:rPr lang="es-ES" b="1" dirty="0"/>
              <a:t>Prisión 3 a 5 años</a:t>
            </a:r>
          </a:p>
          <a:p>
            <a:pPr marL="0" indent="0">
              <a:buNone/>
            </a:pPr>
            <a:r>
              <a:rPr lang="es-ES" b="1" dirty="0"/>
              <a:t>Acción</a:t>
            </a:r>
          </a:p>
          <a:p>
            <a:pPr marL="0" indent="0">
              <a:buNone/>
            </a:pPr>
            <a:r>
              <a:rPr lang="es-ES" dirty="0"/>
              <a:t>Quien, incumpliendo las obligaciones impuestas por la legislación tributaria y aduanera, niegue u oculte información de trascendencia tributaria o aduanera, sobre hechos o actuaciones de terceros, que le consten por mantener relaciones económicas y financieras con ellos, o quien la brinde incompleta o falsa.</a:t>
            </a:r>
            <a:endParaRPr lang="en-US" dirty="0"/>
          </a:p>
          <a:p>
            <a:endParaRPr lang="en-US" dirty="0"/>
          </a:p>
        </p:txBody>
      </p:sp>
    </p:spTree>
    <p:extLst>
      <p:ext uri="{BB962C8B-B14F-4D97-AF65-F5344CB8AC3E}">
        <p14:creationId xmlns:p14="http://schemas.microsoft.com/office/powerpoint/2010/main" val="1895097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E287-ED84-C2D5-989D-5894DA2F5F22}"/>
              </a:ext>
            </a:extLst>
          </p:cNvPr>
          <p:cNvSpPr>
            <a:spLocks noGrp="1"/>
          </p:cNvSpPr>
          <p:nvPr>
            <p:ph type="title"/>
          </p:nvPr>
        </p:nvSpPr>
        <p:spPr/>
        <p:txBody>
          <a:bodyPr/>
          <a:lstStyle/>
          <a:p>
            <a:r>
              <a:rPr lang="en-US" dirty="0"/>
              <a:t>¿</a:t>
            </a:r>
            <a:r>
              <a:rPr lang="en-US" dirty="0" err="1"/>
              <a:t>Qué</a:t>
            </a:r>
            <a:r>
              <a:rPr lang="en-US" dirty="0"/>
              <a:t> se tutela?</a:t>
            </a:r>
          </a:p>
        </p:txBody>
      </p:sp>
      <p:sp>
        <p:nvSpPr>
          <p:cNvPr id="3" name="Content Placeholder 2">
            <a:extLst>
              <a:ext uri="{FF2B5EF4-FFF2-40B4-BE49-F238E27FC236}">
                <a16:creationId xmlns:a16="http://schemas.microsoft.com/office/drawing/2014/main" id="{F886D0C4-13DF-B453-F29E-2BF3880E603A}"/>
              </a:ext>
            </a:extLst>
          </p:cNvPr>
          <p:cNvSpPr>
            <a:spLocks noGrp="1"/>
          </p:cNvSpPr>
          <p:nvPr>
            <p:ph idx="1"/>
          </p:nvPr>
        </p:nvSpPr>
        <p:spPr/>
        <p:txBody>
          <a:bodyPr>
            <a:normAutofit lnSpcReduction="10000"/>
          </a:bodyPr>
          <a:lstStyle/>
          <a:p>
            <a:r>
              <a:rPr lang="en-US" dirty="0"/>
              <a:t>El </a:t>
            </a:r>
            <a:r>
              <a:rPr lang="en-US" dirty="0" err="1"/>
              <a:t>pago</a:t>
            </a:r>
            <a:r>
              <a:rPr lang="en-US" dirty="0"/>
              <a:t> </a:t>
            </a:r>
            <a:r>
              <a:rPr lang="en-US" dirty="0" err="1"/>
              <a:t>correcto</a:t>
            </a:r>
            <a:r>
              <a:rPr lang="en-US" dirty="0"/>
              <a:t> de </a:t>
            </a:r>
            <a:r>
              <a:rPr lang="en-US" dirty="0" err="1"/>
              <a:t>impuestos</a:t>
            </a:r>
            <a:r>
              <a:rPr lang="en-US" dirty="0"/>
              <a:t>.</a:t>
            </a:r>
          </a:p>
          <a:p>
            <a:r>
              <a:rPr lang="en-US" dirty="0"/>
              <a:t>El </a:t>
            </a:r>
            <a:r>
              <a:rPr lang="en-US" dirty="0" err="1"/>
              <a:t>cumplimiento</a:t>
            </a:r>
            <a:r>
              <a:rPr lang="en-US" dirty="0"/>
              <a:t> de </a:t>
            </a:r>
            <a:r>
              <a:rPr lang="en-US" dirty="0" err="1"/>
              <a:t>los</a:t>
            </a:r>
            <a:r>
              <a:rPr lang="en-US" dirty="0"/>
              <a:t> </a:t>
            </a:r>
            <a:r>
              <a:rPr lang="en-US" dirty="0" err="1"/>
              <a:t>requisitos</a:t>
            </a:r>
            <a:r>
              <a:rPr lang="en-US" dirty="0"/>
              <a:t> de </a:t>
            </a:r>
            <a:r>
              <a:rPr lang="en-US" dirty="0" err="1"/>
              <a:t>ingreso</a:t>
            </a:r>
            <a:r>
              <a:rPr lang="en-US" dirty="0"/>
              <a:t> y </a:t>
            </a:r>
            <a:r>
              <a:rPr lang="en-US" dirty="0" err="1"/>
              <a:t>salida</a:t>
            </a:r>
            <a:r>
              <a:rPr lang="en-US" dirty="0"/>
              <a:t> de </a:t>
            </a:r>
            <a:r>
              <a:rPr lang="en-US" dirty="0" err="1"/>
              <a:t>mercancías</a:t>
            </a:r>
            <a:r>
              <a:rPr lang="en-US" dirty="0"/>
              <a:t> del </a:t>
            </a:r>
            <a:r>
              <a:rPr lang="en-US" dirty="0" err="1"/>
              <a:t>país</a:t>
            </a:r>
            <a:r>
              <a:rPr lang="en-US" dirty="0"/>
              <a:t>.</a:t>
            </a:r>
          </a:p>
          <a:p>
            <a:r>
              <a:rPr lang="en-US" dirty="0"/>
              <a:t>La </a:t>
            </a:r>
            <a:r>
              <a:rPr lang="en-US" dirty="0" err="1"/>
              <a:t>veracidad</a:t>
            </a:r>
            <a:r>
              <a:rPr lang="en-US" dirty="0"/>
              <a:t> de la </a:t>
            </a:r>
            <a:r>
              <a:rPr lang="en-US" dirty="0" err="1"/>
              <a:t>información</a:t>
            </a:r>
            <a:r>
              <a:rPr lang="en-US" dirty="0"/>
              <a:t> que </a:t>
            </a:r>
            <a:r>
              <a:rPr lang="en-US" dirty="0" err="1"/>
              <a:t>ampara</a:t>
            </a:r>
            <a:r>
              <a:rPr lang="en-US" dirty="0"/>
              <a:t> </a:t>
            </a:r>
            <a:r>
              <a:rPr lang="en-US" dirty="0" err="1"/>
              <a:t>el</a:t>
            </a:r>
            <a:r>
              <a:rPr lang="en-US" dirty="0"/>
              <a:t> </a:t>
            </a:r>
            <a:r>
              <a:rPr lang="en-US" dirty="0" err="1"/>
              <a:t>ingreso</a:t>
            </a:r>
            <a:r>
              <a:rPr lang="en-US" dirty="0"/>
              <a:t>, </a:t>
            </a:r>
            <a:r>
              <a:rPr lang="en-US" dirty="0" err="1"/>
              <a:t>tránsito</a:t>
            </a:r>
            <a:r>
              <a:rPr lang="en-US" dirty="0"/>
              <a:t> o </a:t>
            </a:r>
            <a:r>
              <a:rPr lang="en-US" dirty="0" err="1"/>
              <a:t>salida</a:t>
            </a:r>
            <a:r>
              <a:rPr lang="en-US" dirty="0"/>
              <a:t> de </a:t>
            </a:r>
            <a:r>
              <a:rPr lang="en-US" dirty="0" err="1"/>
              <a:t>mercancías</a:t>
            </a:r>
            <a:r>
              <a:rPr lang="en-US" dirty="0"/>
              <a:t>.</a:t>
            </a:r>
          </a:p>
          <a:p>
            <a:r>
              <a:rPr lang="en-US" dirty="0"/>
              <a:t>La </a:t>
            </a:r>
            <a:r>
              <a:rPr lang="en-US" dirty="0" err="1"/>
              <a:t>confidencialidad</a:t>
            </a:r>
            <a:r>
              <a:rPr lang="en-US" dirty="0"/>
              <a:t> de </a:t>
            </a:r>
            <a:r>
              <a:rPr lang="en-US" dirty="0" err="1"/>
              <a:t>los</a:t>
            </a:r>
            <a:r>
              <a:rPr lang="en-US" dirty="0"/>
              <a:t> </a:t>
            </a:r>
            <a:r>
              <a:rPr lang="en-US" dirty="0" err="1"/>
              <a:t>accesos</a:t>
            </a:r>
            <a:r>
              <a:rPr lang="en-US" dirty="0"/>
              <a:t> al Sistema </a:t>
            </a:r>
            <a:r>
              <a:rPr lang="en-US" dirty="0" err="1"/>
              <a:t>Informático</a:t>
            </a:r>
            <a:r>
              <a:rPr lang="en-US" dirty="0"/>
              <a:t> </a:t>
            </a:r>
            <a:r>
              <a:rPr lang="en-US" dirty="0" err="1"/>
              <a:t>Oficial</a:t>
            </a:r>
            <a:r>
              <a:rPr lang="en-US" dirty="0"/>
              <a:t>.</a:t>
            </a:r>
          </a:p>
          <a:p>
            <a:r>
              <a:rPr lang="en-US" dirty="0"/>
              <a:t>La </a:t>
            </a:r>
            <a:r>
              <a:rPr lang="en-US" dirty="0" err="1"/>
              <a:t>facultad</a:t>
            </a:r>
            <a:r>
              <a:rPr lang="en-US" dirty="0"/>
              <a:t> de </a:t>
            </a:r>
            <a:r>
              <a:rPr lang="en-US" dirty="0" err="1"/>
              <a:t>los</a:t>
            </a:r>
            <a:r>
              <a:rPr lang="en-US" dirty="0"/>
              <a:t> </a:t>
            </a:r>
            <a:r>
              <a:rPr lang="en-US" dirty="0" err="1"/>
              <a:t>órganos</a:t>
            </a:r>
            <a:r>
              <a:rPr lang="en-US" dirty="0"/>
              <a:t> </a:t>
            </a:r>
            <a:r>
              <a:rPr lang="en-US" dirty="0" err="1"/>
              <a:t>públicos</a:t>
            </a:r>
            <a:r>
              <a:rPr lang="en-US" dirty="0"/>
              <a:t> para </a:t>
            </a:r>
            <a:r>
              <a:rPr lang="en-US" dirty="0" err="1"/>
              <a:t>verificar</a:t>
            </a:r>
            <a:r>
              <a:rPr lang="en-US" dirty="0"/>
              <a:t> </a:t>
            </a:r>
            <a:r>
              <a:rPr lang="en-US" dirty="0" err="1"/>
              <a:t>el</a:t>
            </a:r>
            <a:r>
              <a:rPr lang="en-US" dirty="0"/>
              <a:t> </a:t>
            </a:r>
            <a:r>
              <a:rPr lang="en-US" dirty="0" err="1"/>
              <a:t>cumplimiento</a:t>
            </a:r>
            <a:r>
              <a:rPr lang="en-US" dirty="0"/>
              <a:t> de las </a:t>
            </a:r>
            <a:r>
              <a:rPr lang="en-US" dirty="0" err="1"/>
              <a:t>normas</a:t>
            </a:r>
            <a:r>
              <a:rPr lang="en-US" dirty="0"/>
              <a:t> </a:t>
            </a:r>
            <a:r>
              <a:rPr lang="en-US" dirty="0" err="1"/>
              <a:t>aduaneras</a:t>
            </a:r>
            <a:r>
              <a:rPr lang="en-US" dirty="0"/>
              <a:t>.</a:t>
            </a:r>
          </a:p>
        </p:txBody>
      </p:sp>
    </p:spTree>
    <p:extLst>
      <p:ext uri="{BB962C8B-B14F-4D97-AF65-F5344CB8AC3E}">
        <p14:creationId xmlns:p14="http://schemas.microsoft.com/office/powerpoint/2010/main" val="2882514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81FE-95BF-EA4D-A051-2B354F790F63}"/>
              </a:ext>
            </a:extLst>
          </p:cNvPr>
          <p:cNvSpPr>
            <a:spLocks noGrp="1"/>
          </p:cNvSpPr>
          <p:nvPr>
            <p:ph type="title"/>
          </p:nvPr>
        </p:nvSpPr>
        <p:spPr>
          <a:xfrm>
            <a:off x="1484311" y="685801"/>
            <a:ext cx="10018713" cy="1127760"/>
          </a:xfrm>
        </p:spPr>
        <p:txBody>
          <a:bodyPr/>
          <a:lstStyle/>
          <a:p>
            <a:r>
              <a:rPr lang="en-US" b="1"/>
              <a:t>Delitos informáticos – tipo base</a:t>
            </a:r>
          </a:p>
        </p:txBody>
      </p:sp>
      <p:sp>
        <p:nvSpPr>
          <p:cNvPr id="3" name="Content Placeholder 2">
            <a:extLst>
              <a:ext uri="{FF2B5EF4-FFF2-40B4-BE49-F238E27FC236}">
                <a16:creationId xmlns:a16="http://schemas.microsoft.com/office/drawing/2014/main" id="{46E48C7B-340F-6A49-B08B-320516168FF7}"/>
              </a:ext>
            </a:extLst>
          </p:cNvPr>
          <p:cNvSpPr>
            <a:spLocks noGrp="1"/>
          </p:cNvSpPr>
          <p:nvPr>
            <p:ph idx="1"/>
          </p:nvPr>
        </p:nvSpPr>
        <p:spPr>
          <a:xfrm>
            <a:off x="1484310" y="1630680"/>
            <a:ext cx="10018713" cy="4373879"/>
          </a:xfrm>
        </p:spPr>
        <p:txBody>
          <a:bodyPr>
            <a:normAutofit fontScale="92500" lnSpcReduction="10000"/>
          </a:bodyPr>
          <a:lstStyle/>
          <a:p>
            <a:pPr marL="0" indent="0" algn="just">
              <a:buNone/>
            </a:pPr>
            <a:r>
              <a:rPr lang="es-ES" sz="2000"/>
              <a:t>Prisión 1 a 3 años</a:t>
            </a:r>
          </a:p>
          <a:p>
            <a:pPr marL="0" indent="0" algn="just">
              <a:buNone/>
            </a:pPr>
            <a:r>
              <a:rPr lang="es-ES" sz="2000" b="1"/>
              <a:t>Acciones</a:t>
            </a:r>
          </a:p>
          <a:p>
            <a:pPr marL="0" indent="0" algn="just">
              <a:buNone/>
            </a:pPr>
            <a:r>
              <a:rPr lang="es-ES" sz="2000"/>
              <a:t>a) Acceda, sin la autorización correspondiente y por cualquier medio, a los sistemas informáticos utilizados por el Servicio Nacional de Aduanas.</a:t>
            </a:r>
            <a:endParaRPr lang="en-US" sz="2000"/>
          </a:p>
          <a:p>
            <a:pPr marL="0" indent="0" algn="just">
              <a:buNone/>
            </a:pPr>
            <a:r>
              <a:rPr lang="es-ES" sz="2000"/>
              <a:t>b) Se apodere, copie, destruya, inutilice, altere, facilite, transfiera o tenga en su poder, sin autorización de la autoridad aduanera, cualquier programa de computación y sus bases de datos, utilizados por el Servicio Nacional de Aduanas, siempre que hayan sido </a:t>
            </a:r>
            <a:r>
              <a:rPr lang="es-ES" sz="2000" b="1"/>
              <a:t>declarados de uso restringido por esta autoridad</a:t>
            </a:r>
            <a:r>
              <a:rPr lang="es-ES" sz="2000"/>
              <a:t>.</a:t>
            </a:r>
            <a:endParaRPr lang="en-US" sz="2000"/>
          </a:p>
          <a:p>
            <a:pPr marL="0" indent="0" algn="just">
              <a:buNone/>
            </a:pPr>
            <a:r>
              <a:rPr lang="es-ES" sz="2000"/>
              <a:t>c) </a:t>
            </a:r>
            <a:r>
              <a:rPr lang="es-ES" sz="2000" b="1"/>
              <a:t>Dañe</a:t>
            </a:r>
            <a:r>
              <a:rPr lang="es-ES" sz="2000"/>
              <a:t> los componentes materiales o físicos de los aparatos, las máquinas o los accesorios que apoyen el funcionamiento de los sistemas informáticos diseñados para las operaciones del SNA, con la finalidad de entorpecerlas u obtener beneficio para sí o para otra persona.</a:t>
            </a:r>
            <a:endParaRPr lang="en-US" sz="2000"/>
          </a:p>
          <a:p>
            <a:pPr marL="0" indent="0" algn="just">
              <a:buNone/>
            </a:pPr>
            <a:r>
              <a:rPr lang="es-ES" sz="2000"/>
              <a:t>d) </a:t>
            </a:r>
            <a:r>
              <a:rPr lang="es-ES" sz="2000" b="1"/>
              <a:t>Facilite el uso del código y la clave de acceso </a:t>
            </a:r>
            <a:r>
              <a:rPr lang="es-ES" sz="2000"/>
              <a:t>asignados para ingresar en los sistemas informáticos.  La pena será de seis meses a un año si el empleo se facilita</a:t>
            </a:r>
            <a:r>
              <a:rPr lang="es-ES" sz="2000" b="1"/>
              <a:t> culposamente</a:t>
            </a:r>
            <a:r>
              <a:rPr lang="es-ES" sz="2000"/>
              <a:t>.</a:t>
            </a:r>
            <a:endParaRPr lang="en-US" sz="2000"/>
          </a:p>
          <a:p>
            <a:endParaRPr lang="en-US"/>
          </a:p>
        </p:txBody>
      </p:sp>
    </p:spTree>
    <p:extLst>
      <p:ext uri="{BB962C8B-B14F-4D97-AF65-F5344CB8AC3E}">
        <p14:creationId xmlns:p14="http://schemas.microsoft.com/office/powerpoint/2010/main" val="2930533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4"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8"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9"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20"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21"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22"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23"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5" name="Title 4">
            <a:extLst>
              <a:ext uri="{FF2B5EF4-FFF2-40B4-BE49-F238E27FC236}">
                <a16:creationId xmlns:a16="http://schemas.microsoft.com/office/drawing/2014/main" id="{16C55EE1-8A58-F140-83B1-EACD99264D51}"/>
              </a:ext>
            </a:extLst>
          </p:cNvPr>
          <p:cNvSpPr>
            <a:spLocks noGrp="1"/>
          </p:cNvSpPr>
          <p:nvPr>
            <p:ph type="title"/>
          </p:nvPr>
        </p:nvSpPr>
        <p:spPr>
          <a:xfrm>
            <a:off x="3962399" y="685800"/>
            <a:ext cx="7345891" cy="1413933"/>
          </a:xfrm>
        </p:spPr>
        <p:txBody>
          <a:bodyPr>
            <a:normAutofit/>
          </a:bodyPr>
          <a:lstStyle/>
          <a:p>
            <a:r>
              <a:rPr lang="en-US" b="1"/>
              <a:t>Delitos No Aduaneros</a:t>
            </a:r>
          </a:p>
        </p:txBody>
      </p:sp>
      <p:pic>
        <p:nvPicPr>
          <p:cNvPr id="7" name="Picture 6" descr="Escalones de entrada y columnas de un edificio majestuoso en la ciudad">
            <a:extLst>
              <a:ext uri="{FF2B5EF4-FFF2-40B4-BE49-F238E27FC236}">
                <a16:creationId xmlns:a16="http://schemas.microsoft.com/office/drawing/2014/main" id="{E142EF4A-32B6-540D-F96F-4E5FA7C2332F}"/>
              </a:ext>
            </a:extLst>
          </p:cNvPr>
          <p:cNvPicPr>
            <a:picLocks noChangeAspect="1"/>
          </p:cNvPicPr>
          <p:nvPr/>
        </p:nvPicPr>
        <p:blipFill rotWithShape="1">
          <a:blip r:embed="rId4"/>
          <a:srcRect l="31991" r="34340"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6D60B16F-5D27-6747-9E6C-3A03BB005439}"/>
              </a:ext>
            </a:extLst>
          </p:cNvPr>
          <p:cNvSpPr>
            <a:spLocks noGrp="1"/>
          </p:cNvSpPr>
          <p:nvPr>
            <p:ph idx="1"/>
          </p:nvPr>
        </p:nvSpPr>
        <p:spPr>
          <a:xfrm>
            <a:off x="3954321" y="708891"/>
            <a:ext cx="8109528" cy="6858000"/>
          </a:xfrm>
        </p:spPr>
        <p:txBody>
          <a:bodyPr>
            <a:normAutofit/>
          </a:bodyPr>
          <a:lstStyle/>
          <a:p>
            <a:pPr marL="0" indent="0" algn="just">
              <a:lnSpc>
                <a:spcPct val="90000"/>
              </a:lnSpc>
              <a:buNone/>
            </a:pPr>
            <a:r>
              <a:rPr lang="es-ES_tradnl" sz="1800" b="1" dirty="0"/>
              <a:t>Delitos contra la Autoridad Pública:</a:t>
            </a:r>
            <a:r>
              <a:rPr lang="en-US" sz="1800" b="1" dirty="0"/>
              <a:t> </a:t>
            </a:r>
            <a:r>
              <a:rPr lang="es-ES_tradnl" sz="1800" b="1" dirty="0"/>
              <a:t>318 CP – Perjurio</a:t>
            </a:r>
            <a:r>
              <a:rPr lang="es-ES_tradnl" sz="1800" dirty="0"/>
              <a:t> - Se impondrá prisión de tres meses a dos años al que faltare a la verdad cuando la ley le impone bajo juramento o declaración jurada, la obligación de decirla con relación a hechos propios.</a:t>
            </a:r>
            <a:endParaRPr lang="en-US" sz="1800" dirty="0"/>
          </a:p>
          <a:p>
            <a:pPr marL="0" indent="0" algn="just">
              <a:lnSpc>
                <a:spcPct val="90000"/>
              </a:lnSpc>
              <a:buNone/>
            </a:pPr>
            <a:r>
              <a:rPr lang="es-ES" sz="1800" b="1" u="sng" dirty="0"/>
              <a:t>Delitos contra la Fe Pública</a:t>
            </a:r>
            <a:r>
              <a:rPr lang="en-US" sz="1800" b="1" dirty="0"/>
              <a:t>: 		</a:t>
            </a:r>
          </a:p>
          <a:p>
            <a:pPr marL="457200" lvl="1" indent="0" algn="just">
              <a:lnSpc>
                <a:spcPct val="90000"/>
              </a:lnSpc>
              <a:buNone/>
            </a:pPr>
            <a:r>
              <a:rPr lang="es-ES" sz="1600" b="1" dirty="0"/>
              <a:t>366 CP - Falsificación de documentos públicos y auténticos</a:t>
            </a:r>
            <a:r>
              <a:rPr lang="es-ES" sz="1600" dirty="0"/>
              <a:t> - Será reprimido con prisión de 1 a 6 años, el que hiciere en todo o en parte un documento falso, público o auténtico, o alterare uno verdadero, de modo que pueda resultar perjuicio. Si el hecho fuere cometido por un funcionario público en el ejercicio de sus funciones, la pena será de dos a ocho años. </a:t>
            </a:r>
            <a:endParaRPr lang="en-US" sz="1600" dirty="0"/>
          </a:p>
          <a:p>
            <a:pPr marL="457200" lvl="1" indent="0" algn="just">
              <a:lnSpc>
                <a:spcPct val="90000"/>
              </a:lnSpc>
              <a:buNone/>
            </a:pPr>
            <a:r>
              <a:rPr lang="es-ES" sz="1600" b="1" dirty="0"/>
              <a:t>367 CP - Falsedad ideológica - </a:t>
            </a:r>
            <a:r>
              <a:rPr lang="es-ES" sz="1600" dirty="0"/>
              <a:t>Las penas previstas en el artículo anterior son aplicables al que insertare o hiciere insertar en un documento público o auténtico declaraciones falsas, concernientes a un hecho que el documento deba probar, de modo que pueda resultar perjuicio.</a:t>
            </a:r>
            <a:endParaRPr lang="en-US" sz="1600" dirty="0"/>
          </a:p>
          <a:p>
            <a:pPr marL="457200" lvl="1" indent="0" algn="just">
              <a:lnSpc>
                <a:spcPct val="90000"/>
              </a:lnSpc>
              <a:buNone/>
            </a:pPr>
            <a:r>
              <a:rPr lang="es-ES" sz="1600" b="1" dirty="0"/>
              <a:t>372 CP - Uso de falso documento </a:t>
            </a:r>
            <a:r>
              <a:rPr lang="es-ES" sz="1600" dirty="0"/>
              <a:t>- Será reprimido con uno a seis años de prisión, el que hiciere uso de un documento falso o adulterado.  </a:t>
            </a:r>
            <a:endParaRPr lang="en-US" sz="1600" dirty="0"/>
          </a:p>
        </p:txBody>
      </p:sp>
    </p:spTree>
    <p:extLst>
      <p:ext uri="{BB962C8B-B14F-4D97-AF65-F5344CB8AC3E}">
        <p14:creationId xmlns:p14="http://schemas.microsoft.com/office/powerpoint/2010/main" val="589946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5B10-EC61-F24D-8111-16F7AE6D0FEB}"/>
              </a:ext>
            </a:extLst>
          </p:cNvPr>
          <p:cNvSpPr>
            <a:spLocks noGrp="1"/>
          </p:cNvSpPr>
          <p:nvPr>
            <p:ph type="title"/>
          </p:nvPr>
        </p:nvSpPr>
        <p:spPr>
          <a:xfrm>
            <a:off x="1484311" y="2209801"/>
            <a:ext cx="10018713" cy="1752599"/>
          </a:xfrm>
        </p:spPr>
        <p:txBody>
          <a:bodyPr>
            <a:noAutofit/>
          </a:bodyPr>
          <a:lstStyle/>
          <a:p>
            <a:r>
              <a:rPr lang="en-US" sz="5500" b="1"/>
              <a:t>INFRACCIONES ADMINISTRATIVAS</a:t>
            </a:r>
          </a:p>
        </p:txBody>
      </p:sp>
    </p:spTree>
    <p:extLst>
      <p:ext uri="{BB962C8B-B14F-4D97-AF65-F5344CB8AC3E}">
        <p14:creationId xmlns:p14="http://schemas.microsoft.com/office/powerpoint/2010/main" val="4187906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1612-A35A-994C-9F8B-89AD9AAFF6D0}"/>
              </a:ext>
            </a:extLst>
          </p:cNvPr>
          <p:cNvSpPr>
            <a:spLocks noGrp="1"/>
          </p:cNvSpPr>
          <p:nvPr>
            <p:ph type="title"/>
          </p:nvPr>
        </p:nvSpPr>
        <p:spPr>
          <a:xfrm>
            <a:off x="1310640" y="4763"/>
            <a:ext cx="10683240" cy="1330643"/>
          </a:xfrm>
        </p:spPr>
        <p:txBody>
          <a:bodyPr>
            <a:normAutofit fontScale="90000"/>
          </a:bodyPr>
          <a:lstStyle/>
          <a:p>
            <a:pPr algn="ctr"/>
            <a:r>
              <a:rPr lang="en-US" b="1" dirty="0" err="1"/>
              <a:t>Visualización</a:t>
            </a:r>
            <a:r>
              <a:rPr lang="en-US" b="1" dirty="0"/>
              <a:t> del </a:t>
            </a:r>
            <a:r>
              <a:rPr lang="en-US" b="1" dirty="0" err="1"/>
              <a:t>sistema</a:t>
            </a:r>
            <a:r>
              <a:rPr lang="en-US" b="1" dirty="0"/>
              <a:t> </a:t>
            </a:r>
            <a:r>
              <a:rPr lang="en-US" b="1" dirty="0" err="1"/>
              <a:t>sancionatorio</a:t>
            </a:r>
            <a:r>
              <a:rPr lang="en-US" b="1" dirty="0"/>
              <a:t> administrative</a:t>
            </a:r>
            <a:br>
              <a:rPr lang="en-US" b="1" dirty="0"/>
            </a:br>
            <a:r>
              <a:rPr lang="en-US" b="1" dirty="0"/>
              <a:t>ANTERIOR A LA REFORMA</a:t>
            </a:r>
          </a:p>
        </p:txBody>
      </p:sp>
      <p:sp>
        <p:nvSpPr>
          <p:cNvPr id="3" name="Content Placeholder 2">
            <a:extLst>
              <a:ext uri="{FF2B5EF4-FFF2-40B4-BE49-F238E27FC236}">
                <a16:creationId xmlns:a16="http://schemas.microsoft.com/office/drawing/2014/main" id="{26C1A0C0-13C8-FA44-9A2D-5617999101F3}"/>
              </a:ext>
            </a:extLst>
          </p:cNvPr>
          <p:cNvSpPr>
            <a:spLocks noGrp="1"/>
          </p:cNvSpPr>
          <p:nvPr>
            <p:ph idx="1"/>
          </p:nvPr>
        </p:nvSpPr>
        <p:spPr>
          <a:xfrm>
            <a:off x="-940977" y="4325983"/>
            <a:ext cx="4503234" cy="4531043"/>
          </a:xfrm>
        </p:spPr>
        <p:txBody>
          <a:bodyPr>
            <a:normAutofit/>
          </a:bodyPr>
          <a:lstStyle/>
          <a:p>
            <a:pPr marL="0" indent="0">
              <a:buNone/>
            </a:pPr>
            <a:r>
              <a:rPr lang="en-US" b="1" dirty="0"/>
              <a:t>      </a:t>
            </a:r>
            <a:endParaRPr lang="en-US" dirty="0"/>
          </a:p>
          <a:p>
            <a:pPr lvl="1"/>
            <a:endParaRPr lang="en-US" dirty="0"/>
          </a:p>
        </p:txBody>
      </p:sp>
      <p:sp>
        <p:nvSpPr>
          <p:cNvPr id="4" name="Content Placeholder 2">
            <a:extLst>
              <a:ext uri="{FF2B5EF4-FFF2-40B4-BE49-F238E27FC236}">
                <a16:creationId xmlns:a16="http://schemas.microsoft.com/office/drawing/2014/main" id="{33B6DBFC-AB46-7B49-ACBA-4E88676A7F46}"/>
              </a:ext>
            </a:extLst>
          </p:cNvPr>
          <p:cNvSpPr txBox="1">
            <a:spLocks/>
          </p:cNvSpPr>
          <p:nvPr/>
        </p:nvSpPr>
        <p:spPr>
          <a:xfrm>
            <a:off x="1310639" y="1805668"/>
            <a:ext cx="10589623" cy="51437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   </a:t>
            </a:r>
            <a:r>
              <a:rPr lang="en-US" sz="2400" b="1" dirty="0" err="1"/>
              <a:t>Infracciones</a:t>
            </a:r>
            <a:r>
              <a:rPr lang="en-US" sz="2400" b="1" dirty="0"/>
              <a:t> </a:t>
            </a:r>
            <a:r>
              <a:rPr lang="en-US" sz="2400" b="1" dirty="0" err="1"/>
              <a:t>Administrativas</a:t>
            </a:r>
            <a:endParaRPr lang="en-US" sz="2400" b="1" dirty="0"/>
          </a:p>
          <a:p>
            <a:pPr marL="457200" lvl="1" indent="0">
              <a:buNone/>
            </a:pPr>
            <a:r>
              <a:rPr lang="en-US" sz="2000" b="1" dirty="0"/>
              <a:t>a) </a:t>
            </a:r>
            <a:r>
              <a:rPr lang="en-US" sz="2000" b="1" dirty="0" err="1"/>
              <a:t>Inhabilitación</a:t>
            </a:r>
            <a:r>
              <a:rPr lang="en-US" sz="2000" b="1" dirty="0"/>
              <a:t> </a:t>
            </a:r>
            <a:r>
              <a:rPr lang="en-US" sz="2000" b="1" dirty="0" err="1"/>
              <a:t>Auxiliares</a:t>
            </a:r>
            <a:endParaRPr lang="en-US" sz="2000" b="1" dirty="0"/>
          </a:p>
          <a:p>
            <a:pPr lvl="2"/>
            <a:r>
              <a:rPr lang="en-US" dirty="0"/>
              <a:t>2 días </a:t>
            </a:r>
            <a:r>
              <a:rPr lang="en-US" dirty="0" err="1"/>
              <a:t>hábiles</a:t>
            </a:r>
            <a:r>
              <a:rPr lang="en-US" dirty="0"/>
              <a:t> 				  5		</a:t>
            </a:r>
          </a:p>
          <a:p>
            <a:pPr lvl="2"/>
            <a:r>
              <a:rPr lang="en-US" dirty="0"/>
              <a:t>5 días </a:t>
            </a:r>
            <a:r>
              <a:rPr lang="en-US" dirty="0" err="1"/>
              <a:t>hábiles</a:t>
            </a:r>
            <a:r>
              <a:rPr lang="en-US" dirty="0"/>
              <a:t>				  8</a:t>
            </a:r>
          </a:p>
          <a:p>
            <a:pPr lvl="2"/>
            <a:r>
              <a:rPr lang="en-US" dirty="0"/>
              <a:t>1 </a:t>
            </a:r>
            <a:r>
              <a:rPr lang="en-US" dirty="0" err="1"/>
              <a:t>mes</a:t>
            </a:r>
            <a:r>
              <a:rPr lang="en-US" dirty="0"/>
              <a:t>					11</a:t>
            </a:r>
          </a:p>
          <a:p>
            <a:pPr lvl="2"/>
            <a:r>
              <a:rPr lang="en-US" dirty="0"/>
              <a:t>1 </a:t>
            </a:r>
            <a:r>
              <a:rPr lang="en-US" dirty="0" err="1"/>
              <a:t>año</a:t>
            </a:r>
            <a:r>
              <a:rPr lang="en-US" dirty="0"/>
              <a:t>					   9</a:t>
            </a:r>
          </a:p>
          <a:p>
            <a:pPr marL="457200" lvl="1" indent="0">
              <a:buNone/>
            </a:pPr>
            <a:r>
              <a:rPr lang="en-US" sz="2000" b="1" dirty="0"/>
              <a:t>b) </a:t>
            </a:r>
            <a:r>
              <a:rPr lang="en-US" sz="2000" b="1" dirty="0" err="1"/>
              <a:t>Multas</a:t>
            </a:r>
            <a:endParaRPr lang="en-US" sz="2000" b="1" dirty="0"/>
          </a:p>
          <a:p>
            <a:pPr lvl="2"/>
            <a:r>
              <a:rPr lang="en-US" dirty="0"/>
              <a:t>$100					  6</a:t>
            </a:r>
          </a:p>
          <a:p>
            <a:pPr lvl="2"/>
            <a:r>
              <a:rPr lang="en-US" dirty="0"/>
              <a:t>$500					29</a:t>
            </a:r>
          </a:p>
          <a:p>
            <a:pPr lvl="2"/>
            <a:r>
              <a:rPr lang="en-US" dirty="0"/>
              <a:t>$1500					  3</a:t>
            </a:r>
          </a:p>
          <a:p>
            <a:pPr lvl="2"/>
            <a:r>
              <a:rPr lang="en-US" dirty="0"/>
              <a:t>$ 2 </a:t>
            </a:r>
            <a:r>
              <a:rPr lang="en-US" dirty="0" err="1"/>
              <a:t>veces</a:t>
            </a:r>
            <a:r>
              <a:rPr lang="en-US" dirty="0"/>
              <a:t> </a:t>
            </a:r>
            <a:r>
              <a:rPr lang="en-US" dirty="0" err="1"/>
              <a:t>ajuste</a:t>
            </a:r>
            <a:r>
              <a:rPr lang="en-US" dirty="0"/>
              <a:t> (principal)		  1</a:t>
            </a:r>
          </a:p>
          <a:p>
            <a:pPr lvl="2"/>
            <a:r>
              <a:rPr lang="en-US" dirty="0"/>
              <a:t>$ Valor </a:t>
            </a:r>
            <a:r>
              <a:rPr lang="en-US" dirty="0" err="1"/>
              <a:t>Aduanero</a:t>
            </a:r>
            <a:r>
              <a:rPr lang="en-US" dirty="0"/>
              <a:t> –</a:t>
            </a:r>
            <a:r>
              <a:rPr lang="en-US" dirty="0" err="1"/>
              <a:t>Contrab</a:t>
            </a:r>
            <a:r>
              <a:rPr lang="en-US" dirty="0"/>
              <a:t>. </a:t>
            </a:r>
            <a:r>
              <a:rPr lang="en-US" dirty="0" err="1"/>
              <a:t>Menor</a:t>
            </a:r>
            <a:r>
              <a:rPr lang="en-US" dirty="0"/>
              <a:t>	   1</a:t>
            </a:r>
          </a:p>
          <a:p>
            <a:pPr marL="457200" lvl="1" indent="0">
              <a:buNone/>
            </a:pPr>
            <a:r>
              <a:rPr lang="en-US" sz="2000" b="1" dirty="0"/>
              <a:t>c) </a:t>
            </a:r>
            <a:r>
              <a:rPr lang="en-US" sz="2000" b="1" dirty="0" err="1"/>
              <a:t>Otras</a:t>
            </a:r>
            <a:r>
              <a:rPr lang="en-US" sz="2000" b="1" dirty="0"/>
              <a:t> </a:t>
            </a:r>
            <a:r>
              <a:rPr lang="en-US" sz="2000" b="1" dirty="0" err="1"/>
              <a:t>infracciones</a:t>
            </a:r>
            <a:endParaRPr lang="en-US" sz="2000" b="1" dirty="0"/>
          </a:p>
          <a:p>
            <a:pPr marL="457200" lvl="1" indent="0">
              <a:buNone/>
            </a:pPr>
            <a:r>
              <a:rPr lang="en-US" sz="2000" b="1" dirty="0"/>
              <a:t>	.  </a:t>
            </a:r>
            <a:r>
              <a:rPr lang="en-US" sz="2000" dirty="0" err="1"/>
              <a:t>Suspensión</a:t>
            </a:r>
            <a:r>
              <a:rPr lang="en-US" sz="2000" dirty="0"/>
              <a:t> de </a:t>
            </a:r>
            <a:r>
              <a:rPr lang="en-US" sz="2000" dirty="0" err="1"/>
              <a:t>homologación</a:t>
            </a:r>
            <a:r>
              <a:rPr lang="en-US" sz="2000" dirty="0"/>
              <a:t> de </a:t>
            </a:r>
            <a:r>
              <a:rPr lang="en-US" sz="2000" dirty="0" err="1"/>
              <a:t>precintos</a:t>
            </a:r>
            <a:r>
              <a:rPr lang="en-US" sz="2000" dirty="0"/>
              <a:t> </a:t>
            </a:r>
            <a:r>
              <a:rPr lang="en-US" sz="2000" dirty="0" err="1"/>
              <a:t>electrónicos</a:t>
            </a:r>
            <a:r>
              <a:rPr lang="en-US" sz="2000" dirty="0"/>
              <a:t> (LGA 141 bis.)</a:t>
            </a:r>
          </a:p>
          <a:p>
            <a:pPr marL="457200" lvl="1" indent="0">
              <a:buNone/>
            </a:pPr>
            <a:r>
              <a:rPr lang="en-US" sz="2000" dirty="0"/>
              <a:t>	.   $200 a $1400 por </a:t>
            </a:r>
            <a:r>
              <a:rPr lang="en-US" sz="2000" dirty="0" err="1"/>
              <a:t>atraso</a:t>
            </a:r>
            <a:r>
              <a:rPr lang="en-US" sz="2000" dirty="0"/>
              <a:t> </a:t>
            </a:r>
            <a:r>
              <a:rPr lang="en-US" sz="2000" dirty="0" err="1"/>
              <a:t>en</a:t>
            </a:r>
            <a:r>
              <a:rPr lang="en-US" sz="2000" dirty="0"/>
              <a:t> la </a:t>
            </a:r>
            <a:r>
              <a:rPr lang="en-US" sz="2000" dirty="0" err="1"/>
              <a:t>destinación</a:t>
            </a:r>
            <a:r>
              <a:rPr lang="en-US" sz="2000" dirty="0"/>
              <a:t> de UT </a:t>
            </a:r>
            <a:r>
              <a:rPr lang="en-US" sz="2000" dirty="0" err="1"/>
              <a:t>en</a:t>
            </a:r>
            <a:r>
              <a:rPr lang="en-US" sz="2000" dirty="0"/>
              <a:t> ET. (LGA 145)</a:t>
            </a:r>
          </a:p>
        </p:txBody>
      </p:sp>
    </p:spTree>
    <p:extLst>
      <p:ext uri="{BB962C8B-B14F-4D97-AF65-F5344CB8AC3E}">
        <p14:creationId xmlns:p14="http://schemas.microsoft.com/office/powerpoint/2010/main" val="763692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1612-A35A-994C-9F8B-89AD9AAFF6D0}"/>
              </a:ext>
            </a:extLst>
          </p:cNvPr>
          <p:cNvSpPr>
            <a:spLocks noGrp="1"/>
          </p:cNvSpPr>
          <p:nvPr>
            <p:ph type="title"/>
          </p:nvPr>
        </p:nvSpPr>
        <p:spPr>
          <a:xfrm>
            <a:off x="1310639" y="182045"/>
            <a:ext cx="10683240" cy="1330643"/>
          </a:xfrm>
        </p:spPr>
        <p:txBody>
          <a:bodyPr>
            <a:normAutofit fontScale="90000"/>
          </a:bodyPr>
          <a:lstStyle/>
          <a:p>
            <a:pPr algn="ctr"/>
            <a:r>
              <a:rPr lang="en-US" b="1" dirty="0" err="1"/>
              <a:t>Visualización</a:t>
            </a:r>
            <a:r>
              <a:rPr lang="en-US" b="1" dirty="0"/>
              <a:t> del </a:t>
            </a:r>
            <a:r>
              <a:rPr lang="en-US" b="1" dirty="0" err="1"/>
              <a:t>sistema</a:t>
            </a:r>
            <a:r>
              <a:rPr lang="en-US" b="1" dirty="0"/>
              <a:t> </a:t>
            </a:r>
            <a:r>
              <a:rPr lang="en-US" b="1" dirty="0" err="1"/>
              <a:t>sancionatorio</a:t>
            </a:r>
            <a:r>
              <a:rPr lang="en-US" b="1" dirty="0"/>
              <a:t> administrative</a:t>
            </a:r>
            <a:br>
              <a:rPr lang="en-US" b="1" dirty="0"/>
            </a:br>
            <a:r>
              <a:rPr lang="en-US" b="1" dirty="0">
                <a:solidFill>
                  <a:srgbClr val="C00000"/>
                </a:solidFill>
              </a:rPr>
              <a:t>Post </a:t>
            </a:r>
            <a:r>
              <a:rPr lang="en-US" b="1" dirty="0" err="1">
                <a:solidFill>
                  <a:srgbClr val="C00000"/>
                </a:solidFill>
              </a:rPr>
              <a:t>reforma</a:t>
            </a:r>
            <a:r>
              <a:rPr lang="en-US" b="1" dirty="0">
                <a:solidFill>
                  <a:srgbClr val="C00000"/>
                </a:solidFill>
              </a:rPr>
              <a:t> de </a:t>
            </a:r>
            <a:r>
              <a:rPr lang="en-US" b="1" dirty="0" err="1">
                <a:solidFill>
                  <a:srgbClr val="C00000"/>
                </a:solidFill>
              </a:rPr>
              <a:t>junio</a:t>
            </a:r>
            <a:r>
              <a:rPr lang="en-US" b="1" dirty="0">
                <a:solidFill>
                  <a:srgbClr val="C00000"/>
                </a:solidFill>
              </a:rPr>
              <a:t> 2022</a:t>
            </a:r>
          </a:p>
        </p:txBody>
      </p:sp>
      <p:sp>
        <p:nvSpPr>
          <p:cNvPr id="3" name="Content Placeholder 2">
            <a:extLst>
              <a:ext uri="{FF2B5EF4-FFF2-40B4-BE49-F238E27FC236}">
                <a16:creationId xmlns:a16="http://schemas.microsoft.com/office/drawing/2014/main" id="{26C1A0C0-13C8-FA44-9A2D-5617999101F3}"/>
              </a:ext>
            </a:extLst>
          </p:cNvPr>
          <p:cNvSpPr>
            <a:spLocks noGrp="1"/>
          </p:cNvSpPr>
          <p:nvPr>
            <p:ph idx="1"/>
          </p:nvPr>
        </p:nvSpPr>
        <p:spPr>
          <a:xfrm>
            <a:off x="-940977" y="4325983"/>
            <a:ext cx="4503234" cy="4531043"/>
          </a:xfrm>
        </p:spPr>
        <p:txBody>
          <a:bodyPr>
            <a:normAutofit/>
          </a:bodyPr>
          <a:lstStyle/>
          <a:p>
            <a:pPr marL="0" indent="0">
              <a:buNone/>
            </a:pPr>
            <a:r>
              <a:rPr lang="en-US" b="1" dirty="0"/>
              <a:t>      </a:t>
            </a:r>
            <a:endParaRPr lang="en-US" dirty="0"/>
          </a:p>
          <a:p>
            <a:pPr lvl="1"/>
            <a:endParaRPr lang="en-US" dirty="0"/>
          </a:p>
        </p:txBody>
      </p:sp>
      <p:sp>
        <p:nvSpPr>
          <p:cNvPr id="4" name="Content Placeholder 2">
            <a:extLst>
              <a:ext uri="{FF2B5EF4-FFF2-40B4-BE49-F238E27FC236}">
                <a16:creationId xmlns:a16="http://schemas.microsoft.com/office/drawing/2014/main" id="{33B6DBFC-AB46-7B49-ACBA-4E88676A7F46}"/>
              </a:ext>
            </a:extLst>
          </p:cNvPr>
          <p:cNvSpPr txBox="1">
            <a:spLocks/>
          </p:cNvSpPr>
          <p:nvPr/>
        </p:nvSpPr>
        <p:spPr>
          <a:xfrm>
            <a:off x="1310639" y="1805668"/>
            <a:ext cx="10589623" cy="51437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   </a:t>
            </a:r>
            <a:r>
              <a:rPr lang="en-US" sz="2400" b="1" dirty="0" err="1"/>
              <a:t>Infracciones</a:t>
            </a:r>
            <a:r>
              <a:rPr lang="en-US" sz="2400" b="1" dirty="0"/>
              <a:t> </a:t>
            </a:r>
            <a:r>
              <a:rPr lang="en-US" sz="2400" b="1" dirty="0" err="1"/>
              <a:t>Administrativas</a:t>
            </a:r>
            <a:endParaRPr lang="en-US" sz="2400" b="1" dirty="0"/>
          </a:p>
          <a:p>
            <a:pPr marL="457200" lvl="1" indent="0">
              <a:buNone/>
            </a:pPr>
            <a:r>
              <a:rPr lang="en-US" sz="2000" b="1" dirty="0"/>
              <a:t>a) </a:t>
            </a:r>
            <a:r>
              <a:rPr lang="en-US" sz="2000" b="1" dirty="0" err="1"/>
              <a:t>Inhabilitación</a:t>
            </a:r>
            <a:r>
              <a:rPr lang="en-US" sz="2000" b="1" dirty="0"/>
              <a:t> </a:t>
            </a:r>
            <a:r>
              <a:rPr lang="en-US" sz="2000" b="1" dirty="0" err="1"/>
              <a:t>Auxiliares</a:t>
            </a:r>
            <a:endParaRPr lang="en-US" sz="2000" b="1" dirty="0"/>
          </a:p>
          <a:p>
            <a:pPr lvl="2"/>
            <a:r>
              <a:rPr lang="en-US" dirty="0"/>
              <a:t>1 </a:t>
            </a:r>
            <a:r>
              <a:rPr lang="en-US" dirty="0" err="1"/>
              <a:t>mes</a:t>
            </a:r>
            <a:r>
              <a:rPr lang="en-US" dirty="0"/>
              <a:t>					  3</a:t>
            </a:r>
          </a:p>
          <a:p>
            <a:pPr marL="914400" lvl="2" indent="0">
              <a:buNone/>
            </a:pPr>
            <a:r>
              <a:rPr lang="en-US" dirty="0"/>
              <a:t>		</a:t>
            </a:r>
          </a:p>
          <a:p>
            <a:pPr marL="457200" lvl="1" indent="0">
              <a:buNone/>
            </a:pPr>
            <a:r>
              <a:rPr lang="en-US" sz="2000" b="1" dirty="0"/>
              <a:t>b) </a:t>
            </a:r>
            <a:r>
              <a:rPr lang="en-US" sz="2000" b="1" dirty="0" err="1"/>
              <a:t>Multas</a:t>
            </a:r>
            <a:endParaRPr lang="en-US" sz="2000" b="1" dirty="0"/>
          </a:p>
          <a:p>
            <a:pPr lvl="2"/>
            <a:r>
              <a:rPr lang="en-US" dirty="0"/>
              <a:t>$500				  	 4</a:t>
            </a:r>
          </a:p>
          <a:p>
            <a:pPr lvl="2"/>
            <a:r>
              <a:rPr lang="en-US" dirty="0"/>
              <a:t>$ 1000				  7</a:t>
            </a:r>
          </a:p>
          <a:p>
            <a:pPr lvl="2"/>
            <a:r>
              <a:rPr lang="en-US" dirty="0"/>
              <a:t>$4000					  8				  </a:t>
            </a:r>
          </a:p>
          <a:p>
            <a:pPr lvl="2"/>
            <a:r>
              <a:rPr lang="en-US" dirty="0"/>
              <a:t>$ 2 </a:t>
            </a:r>
            <a:r>
              <a:rPr lang="en-US" dirty="0" err="1"/>
              <a:t>veces</a:t>
            </a:r>
            <a:r>
              <a:rPr lang="en-US" dirty="0"/>
              <a:t> </a:t>
            </a:r>
            <a:r>
              <a:rPr lang="en-US" dirty="0" err="1"/>
              <a:t>ajuste</a:t>
            </a:r>
            <a:r>
              <a:rPr lang="en-US" dirty="0"/>
              <a:t> (principal)		  1</a:t>
            </a:r>
          </a:p>
          <a:p>
            <a:pPr lvl="2"/>
            <a:r>
              <a:rPr lang="en-US" dirty="0"/>
              <a:t>$ Valor </a:t>
            </a:r>
            <a:r>
              <a:rPr lang="en-US" dirty="0" err="1"/>
              <a:t>Aduanero</a:t>
            </a:r>
            <a:r>
              <a:rPr lang="en-US" dirty="0"/>
              <a:t> –</a:t>
            </a:r>
            <a:r>
              <a:rPr lang="en-US" dirty="0" err="1"/>
              <a:t>Contrab</a:t>
            </a:r>
            <a:r>
              <a:rPr lang="en-US" dirty="0"/>
              <a:t>. </a:t>
            </a:r>
            <a:r>
              <a:rPr lang="en-US" dirty="0" err="1"/>
              <a:t>Menor</a:t>
            </a:r>
            <a:r>
              <a:rPr lang="en-US" dirty="0"/>
              <a:t>	  1</a:t>
            </a:r>
          </a:p>
          <a:p>
            <a:pPr marL="457200" lvl="1" indent="0">
              <a:buNone/>
            </a:pPr>
            <a:r>
              <a:rPr lang="en-US" sz="2000" b="1" dirty="0"/>
              <a:t>c) </a:t>
            </a:r>
            <a:r>
              <a:rPr lang="en-US" sz="2000" b="1" dirty="0" err="1"/>
              <a:t>Otras</a:t>
            </a:r>
            <a:r>
              <a:rPr lang="en-US" sz="2000" b="1" dirty="0"/>
              <a:t> </a:t>
            </a:r>
            <a:r>
              <a:rPr lang="en-US" sz="2000" b="1" dirty="0" err="1"/>
              <a:t>infracciones</a:t>
            </a:r>
            <a:endParaRPr lang="en-US" sz="2000" b="1" dirty="0"/>
          </a:p>
          <a:p>
            <a:pPr marL="457200" lvl="1" indent="0">
              <a:buNone/>
            </a:pPr>
            <a:r>
              <a:rPr lang="en-US" sz="2000" b="1" dirty="0"/>
              <a:t>	.  </a:t>
            </a:r>
            <a:r>
              <a:rPr lang="en-US" sz="2000" b="1" dirty="0" err="1"/>
              <a:t>Multas</a:t>
            </a:r>
            <a:r>
              <a:rPr lang="en-US" sz="2000" b="1" dirty="0"/>
              <a:t> y </a:t>
            </a:r>
            <a:r>
              <a:rPr lang="en-US" sz="2000" b="1" dirty="0" err="1"/>
              <a:t>revocatoria</a:t>
            </a:r>
            <a:r>
              <a:rPr lang="en-US" sz="2000" b="1" dirty="0"/>
              <a:t> </a:t>
            </a:r>
            <a:r>
              <a:rPr lang="en-US" sz="2000" b="1" dirty="0" err="1"/>
              <a:t>régimen</a:t>
            </a:r>
            <a:r>
              <a:rPr lang="en-US" sz="2000" b="1" dirty="0"/>
              <a:t> </a:t>
            </a:r>
            <a:r>
              <a:rPr lang="en-US" sz="2000" b="1" dirty="0" err="1"/>
              <a:t>perfeccionamiento</a:t>
            </a:r>
            <a:r>
              <a:rPr lang="en-US" sz="2000" b="1" dirty="0"/>
              <a:t> </a:t>
            </a:r>
            <a:r>
              <a:rPr lang="en-US" sz="2000" b="1" dirty="0" err="1"/>
              <a:t>activo</a:t>
            </a:r>
            <a:r>
              <a:rPr lang="en-US" sz="2000" b="1" dirty="0"/>
              <a:t> (</a:t>
            </a:r>
            <a:r>
              <a:rPr lang="en-US" sz="2000" dirty="0" err="1"/>
              <a:t>Comex</a:t>
            </a:r>
            <a:r>
              <a:rPr lang="en-US" sz="2000" dirty="0"/>
              <a:t>) 186 bis</a:t>
            </a:r>
          </a:p>
          <a:p>
            <a:pPr marL="457200" lvl="1" indent="0">
              <a:buNone/>
            </a:pPr>
            <a:r>
              <a:rPr lang="en-US" sz="2000" dirty="0"/>
              <a:t>	.  $200 a $1400 por </a:t>
            </a:r>
            <a:r>
              <a:rPr lang="en-US" sz="2000" dirty="0" err="1"/>
              <a:t>atraso</a:t>
            </a:r>
            <a:r>
              <a:rPr lang="en-US" sz="2000" dirty="0"/>
              <a:t> </a:t>
            </a:r>
            <a:r>
              <a:rPr lang="en-US" sz="2000" dirty="0" err="1"/>
              <a:t>en</a:t>
            </a:r>
            <a:r>
              <a:rPr lang="en-US" sz="2000" dirty="0"/>
              <a:t> la </a:t>
            </a:r>
            <a:r>
              <a:rPr lang="en-US" sz="2000" dirty="0" err="1"/>
              <a:t>destinación</a:t>
            </a:r>
            <a:r>
              <a:rPr lang="en-US" sz="2000" dirty="0"/>
              <a:t> de UT </a:t>
            </a:r>
            <a:r>
              <a:rPr lang="en-US" sz="2000" dirty="0" err="1"/>
              <a:t>en</a:t>
            </a:r>
            <a:r>
              <a:rPr lang="en-US" sz="2000" dirty="0"/>
              <a:t> ET. (LGA 145)</a:t>
            </a:r>
          </a:p>
          <a:p>
            <a:pPr marL="457200" lvl="1" indent="0">
              <a:buNone/>
            </a:pPr>
            <a:r>
              <a:rPr lang="en-US" sz="2000" dirty="0"/>
              <a:t>	.  </a:t>
            </a:r>
            <a:r>
              <a:rPr lang="en-US" sz="2000" dirty="0" err="1"/>
              <a:t>Infracción</a:t>
            </a:r>
            <a:r>
              <a:rPr lang="en-US" sz="2000" dirty="0"/>
              <a:t> </a:t>
            </a:r>
            <a:r>
              <a:rPr lang="en-US" sz="2000" dirty="0" err="1"/>
              <a:t>tributaria</a:t>
            </a:r>
            <a:r>
              <a:rPr lang="en-US" sz="2000" dirty="0"/>
              <a:t> </a:t>
            </a:r>
            <a:r>
              <a:rPr lang="en-US" sz="2000" dirty="0" err="1"/>
              <a:t>aduanera</a:t>
            </a:r>
            <a:r>
              <a:rPr lang="en-US" sz="2000" dirty="0"/>
              <a:t> </a:t>
            </a:r>
            <a:r>
              <a:rPr lang="en-US" sz="2000" b="1" dirty="0"/>
              <a:t>(</a:t>
            </a:r>
            <a:r>
              <a:rPr lang="en-US" sz="2000" b="1" dirty="0" err="1"/>
              <a:t>sobrantes</a:t>
            </a:r>
            <a:r>
              <a:rPr lang="en-US" sz="2000" b="1" dirty="0"/>
              <a:t> y </a:t>
            </a:r>
            <a:r>
              <a:rPr lang="en-US" sz="2000" b="1" dirty="0" err="1"/>
              <a:t>faltantes</a:t>
            </a:r>
            <a:r>
              <a:rPr lang="en-US" sz="2000" b="1" dirty="0"/>
              <a:t>) </a:t>
            </a:r>
            <a:r>
              <a:rPr lang="en-US" sz="2000" dirty="0" err="1"/>
              <a:t>Multa</a:t>
            </a:r>
            <a:r>
              <a:rPr lang="en-US" sz="2000" dirty="0"/>
              <a:t> = Valor </a:t>
            </a:r>
            <a:r>
              <a:rPr lang="en-US" sz="2000" dirty="0" err="1"/>
              <a:t>Aduanero</a:t>
            </a:r>
            <a:r>
              <a:rPr lang="en-US" sz="2000" dirty="0"/>
              <a:t> y </a:t>
            </a:r>
            <a:r>
              <a:rPr lang="en-US" sz="2000" dirty="0" err="1"/>
              <a:t>por</a:t>
            </a:r>
            <a:r>
              <a:rPr lang="en-US" sz="2000" dirty="0"/>
              <a:t> 		    </a:t>
            </a:r>
            <a:r>
              <a:rPr lang="en-US" sz="2000" dirty="0" err="1"/>
              <a:t>reincidencia</a:t>
            </a:r>
            <a:r>
              <a:rPr lang="en-US" sz="2000" dirty="0"/>
              <a:t> 2 x Valor </a:t>
            </a:r>
            <a:r>
              <a:rPr lang="en-US" sz="2000" dirty="0" err="1"/>
              <a:t>Aduanero</a:t>
            </a:r>
            <a:endParaRPr lang="en-US" sz="2000" dirty="0"/>
          </a:p>
        </p:txBody>
      </p:sp>
    </p:spTree>
    <p:extLst>
      <p:ext uri="{BB962C8B-B14F-4D97-AF65-F5344CB8AC3E}">
        <p14:creationId xmlns:p14="http://schemas.microsoft.com/office/powerpoint/2010/main" val="132089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088E-A8F6-084D-9D5A-3C9BA03CB982}"/>
              </a:ext>
            </a:extLst>
          </p:cNvPr>
          <p:cNvSpPr>
            <a:spLocks noGrp="1"/>
          </p:cNvSpPr>
          <p:nvPr>
            <p:ph type="title"/>
          </p:nvPr>
        </p:nvSpPr>
        <p:spPr/>
        <p:txBody>
          <a:bodyPr>
            <a:normAutofit fontScale="90000"/>
          </a:bodyPr>
          <a:lstStyle/>
          <a:p>
            <a:r>
              <a:rPr lang="en-US" b="1" dirty="0" err="1"/>
              <a:t>Relación</a:t>
            </a:r>
            <a:r>
              <a:rPr lang="en-US" b="1" dirty="0"/>
              <a:t> entre el </a:t>
            </a:r>
            <a:r>
              <a:rPr lang="en-US" b="1" dirty="0" err="1"/>
              <a:t>régimen</a:t>
            </a:r>
            <a:r>
              <a:rPr lang="en-US" b="1" dirty="0"/>
              <a:t> de </a:t>
            </a:r>
            <a:r>
              <a:rPr lang="en-US" b="1" dirty="0" err="1"/>
              <a:t>Agencias</a:t>
            </a:r>
            <a:r>
              <a:rPr lang="en-US" b="1" dirty="0"/>
              <a:t> </a:t>
            </a:r>
            <a:r>
              <a:rPr lang="en-US" b="1" dirty="0" err="1"/>
              <a:t>Aduanales</a:t>
            </a:r>
            <a:r>
              <a:rPr lang="en-US" b="1" dirty="0"/>
              <a:t> y el de los </a:t>
            </a:r>
            <a:r>
              <a:rPr lang="en-US" b="1" dirty="0" err="1"/>
              <a:t>agentes</a:t>
            </a:r>
            <a:r>
              <a:rPr lang="en-US" b="1" dirty="0"/>
              <a:t> </a:t>
            </a:r>
            <a:r>
              <a:rPr lang="en-US" b="1" dirty="0" err="1"/>
              <a:t>aduaneros</a:t>
            </a:r>
            <a:r>
              <a:rPr lang="en-US" b="1" dirty="0"/>
              <a:t> personas </a:t>
            </a:r>
            <a:r>
              <a:rPr lang="en-US" b="1" dirty="0" err="1"/>
              <a:t>físicas</a:t>
            </a:r>
            <a:endParaRPr lang="en-US" b="1" dirty="0"/>
          </a:p>
        </p:txBody>
      </p:sp>
      <p:sp>
        <p:nvSpPr>
          <p:cNvPr id="3" name="Content Placeholder 2">
            <a:extLst>
              <a:ext uri="{FF2B5EF4-FFF2-40B4-BE49-F238E27FC236}">
                <a16:creationId xmlns:a16="http://schemas.microsoft.com/office/drawing/2014/main" id="{BDBE78B6-4BD2-E245-8703-8BAA0B1340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77321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5E0D-8C93-1E4B-A4B8-108B402D57C6}"/>
              </a:ext>
            </a:extLst>
          </p:cNvPr>
          <p:cNvSpPr>
            <a:spLocks noGrp="1"/>
          </p:cNvSpPr>
          <p:nvPr>
            <p:ph type="title"/>
          </p:nvPr>
        </p:nvSpPr>
        <p:spPr/>
        <p:txBody>
          <a:bodyPr/>
          <a:lstStyle/>
          <a:p>
            <a:r>
              <a:rPr lang="en-US" b="1" dirty="0" err="1"/>
              <a:t>Agencias</a:t>
            </a:r>
            <a:r>
              <a:rPr lang="en-US" b="1" dirty="0"/>
              <a:t> </a:t>
            </a:r>
            <a:r>
              <a:rPr lang="en-US" b="1" dirty="0" err="1"/>
              <a:t>aduanales</a:t>
            </a:r>
            <a:r>
              <a:rPr lang="en-US" b="1" dirty="0"/>
              <a:t> - </a:t>
            </a:r>
            <a:r>
              <a:rPr lang="en-US" b="1" dirty="0" err="1"/>
              <a:t>agentes</a:t>
            </a:r>
            <a:r>
              <a:rPr lang="en-US" b="1" dirty="0"/>
              <a:t> </a:t>
            </a:r>
            <a:r>
              <a:rPr lang="en-US" b="1" dirty="0" err="1"/>
              <a:t>aduaneros</a:t>
            </a:r>
            <a:br>
              <a:rPr lang="en-US" b="1" dirty="0"/>
            </a:br>
            <a:r>
              <a:rPr lang="en-US" b="1" dirty="0" err="1"/>
              <a:t>Antecedentes</a:t>
            </a:r>
            <a:endParaRPr lang="en-US" b="1" dirty="0"/>
          </a:p>
        </p:txBody>
      </p:sp>
      <p:sp>
        <p:nvSpPr>
          <p:cNvPr id="3" name="Content Placeholder 2">
            <a:extLst>
              <a:ext uri="{FF2B5EF4-FFF2-40B4-BE49-F238E27FC236}">
                <a16:creationId xmlns:a16="http://schemas.microsoft.com/office/drawing/2014/main" id="{6E1191E6-098E-DB4C-AC44-2D3784AA4D56}"/>
              </a:ext>
            </a:extLst>
          </p:cNvPr>
          <p:cNvSpPr>
            <a:spLocks noGrp="1"/>
          </p:cNvSpPr>
          <p:nvPr>
            <p:ph idx="1"/>
          </p:nvPr>
        </p:nvSpPr>
        <p:spPr/>
        <p:txBody>
          <a:bodyPr>
            <a:normAutofit fontScale="92500" lnSpcReduction="20000"/>
          </a:bodyPr>
          <a:lstStyle/>
          <a:p>
            <a:r>
              <a:rPr lang="en-US" dirty="0"/>
              <a:t>Hasta 07/1996</a:t>
            </a:r>
          </a:p>
          <a:p>
            <a:pPr lvl="1"/>
            <a:r>
              <a:rPr lang="en-US" dirty="0"/>
              <a:t>Se </a:t>
            </a:r>
            <a:r>
              <a:rPr lang="en-US" dirty="0" err="1"/>
              <a:t>permitía</a:t>
            </a:r>
            <a:r>
              <a:rPr lang="en-US" dirty="0"/>
              <a:t> la </a:t>
            </a:r>
            <a:r>
              <a:rPr lang="en-US" dirty="0" err="1"/>
              <a:t>creación</a:t>
            </a:r>
            <a:r>
              <a:rPr lang="en-US" dirty="0"/>
              <a:t> de </a:t>
            </a:r>
            <a:r>
              <a:rPr lang="en-US" dirty="0" err="1"/>
              <a:t>pesonas</a:t>
            </a:r>
            <a:r>
              <a:rPr lang="en-US" dirty="0"/>
              <a:t> </a:t>
            </a:r>
            <a:r>
              <a:rPr lang="en-US" dirty="0" err="1"/>
              <a:t>jurídicas</a:t>
            </a:r>
            <a:r>
              <a:rPr lang="en-US" dirty="0"/>
              <a:t> </a:t>
            </a:r>
            <a:r>
              <a:rPr lang="en-US" dirty="0" err="1"/>
              <a:t>actuando</a:t>
            </a:r>
            <a:r>
              <a:rPr lang="en-US" dirty="0"/>
              <a:t> </a:t>
            </a:r>
            <a:r>
              <a:rPr lang="en-US" dirty="0" err="1"/>
              <a:t>como</a:t>
            </a:r>
            <a:r>
              <a:rPr lang="en-US" dirty="0"/>
              <a:t> </a:t>
            </a:r>
            <a:r>
              <a:rPr lang="en-US" dirty="0" err="1"/>
              <a:t>agencias</a:t>
            </a:r>
            <a:r>
              <a:rPr lang="en-US" dirty="0"/>
              <a:t> </a:t>
            </a:r>
            <a:r>
              <a:rPr lang="en-US" dirty="0" err="1"/>
              <a:t>aduanales</a:t>
            </a:r>
            <a:r>
              <a:rPr lang="en-US" dirty="0"/>
              <a:t>.</a:t>
            </a:r>
          </a:p>
          <a:p>
            <a:pPr lvl="1"/>
            <a:r>
              <a:rPr lang="en-US" dirty="0" err="1"/>
              <a:t>Cada</a:t>
            </a:r>
            <a:r>
              <a:rPr lang="en-US" dirty="0"/>
              <a:t> </a:t>
            </a:r>
            <a:r>
              <a:rPr lang="en-US" dirty="0" err="1"/>
              <a:t>agencia</a:t>
            </a:r>
            <a:r>
              <a:rPr lang="en-US" dirty="0"/>
              <a:t> </a:t>
            </a:r>
            <a:r>
              <a:rPr lang="en-US" dirty="0" err="1"/>
              <a:t>requería</a:t>
            </a:r>
            <a:r>
              <a:rPr lang="en-US" dirty="0"/>
              <a:t> al </a:t>
            </a:r>
            <a:r>
              <a:rPr lang="en-US" dirty="0" err="1"/>
              <a:t>menos</a:t>
            </a:r>
            <a:r>
              <a:rPr lang="en-US" dirty="0"/>
              <a:t> de un </a:t>
            </a:r>
            <a:r>
              <a:rPr lang="en-US" dirty="0" err="1"/>
              <a:t>agente</a:t>
            </a:r>
            <a:r>
              <a:rPr lang="en-US" dirty="0"/>
              <a:t> </a:t>
            </a:r>
            <a:r>
              <a:rPr lang="en-US" dirty="0" err="1"/>
              <a:t>aduanero</a:t>
            </a:r>
            <a:r>
              <a:rPr lang="en-US" dirty="0"/>
              <a:t>.</a:t>
            </a:r>
          </a:p>
          <a:p>
            <a:pPr lvl="1"/>
            <a:r>
              <a:rPr lang="en-US" dirty="0" err="1"/>
              <a:t>Régimen</a:t>
            </a:r>
            <a:r>
              <a:rPr lang="en-US" dirty="0"/>
              <a:t> </a:t>
            </a:r>
            <a:r>
              <a:rPr lang="en-US" dirty="0" err="1"/>
              <a:t>sancionatorio</a:t>
            </a:r>
            <a:r>
              <a:rPr lang="en-US" dirty="0"/>
              <a:t> </a:t>
            </a:r>
            <a:r>
              <a:rPr lang="en-US" dirty="0" err="1"/>
              <a:t>cuestionado</a:t>
            </a:r>
            <a:r>
              <a:rPr lang="en-US" dirty="0"/>
              <a:t>.</a:t>
            </a:r>
          </a:p>
          <a:p>
            <a:r>
              <a:rPr lang="en-US" dirty="0" err="1"/>
              <a:t>Después</a:t>
            </a:r>
            <a:r>
              <a:rPr lang="en-US" dirty="0"/>
              <a:t> de 07/1996</a:t>
            </a:r>
          </a:p>
          <a:p>
            <a:pPr lvl="1"/>
            <a:r>
              <a:rPr lang="en-US" dirty="0"/>
              <a:t>Sistema </a:t>
            </a:r>
            <a:r>
              <a:rPr lang="en-US" dirty="0" err="1"/>
              <a:t>fundamentado</a:t>
            </a:r>
            <a:r>
              <a:rPr lang="en-US" dirty="0"/>
              <a:t> </a:t>
            </a:r>
            <a:r>
              <a:rPr lang="en-US" dirty="0" err="1"/>
              <a:t>en</a:t>
            </a:r>
            <a:r>
              <a:rPr lang="en-US" dirty="0"/>
              <a:t> el </a:t>
            </a:r>
            <a:r>
              <a:rPr lang="en-US" dirty="0" err="1"/>
              <a:t>agente</a:t>
            </a:r>
            <a:r>
              <a:rPr lang="en-US" dirty="0"/>
              <a:t> </a:t>
            </a:r>
            <a:r>
              <a:rPr lang="en-US" dirty="0" err="1"/>
              <a:t>aduanero</a:t>
            </a:r>
            <a:r>
              <a:rPr lang="en-US" dirty="0"/>
              <a:t> persona </a:t>
            </a:r>
            <a:r>
              <a:rPr lang="en-US" dirty="0" err="1"/>
              <a:t>física</a:t>
            </a:r>
            <a:r>
              <a:rPr lang="en-US" dirty="0"/>
              <a:t>.</a:t>
            </a:r>
          </a:p>
          <a:p>
            <a:pPr lvl="1"/>
            <a:r>
              <a:rPr lang="en-US" dirty="0" err="1"/>
              <a:t>Régimen</a:t>
            </a:r>
            <a:r>
              <a:rPr lang="en-US" dirty="0"/>
              <a:t> legal NO </a:t>
            </a:r>
            <a:r>
              <a:rPr lang="en-US" dirty="0" err="1"/>
              <a:t>responde</a:t>
            </a:r>
            <a:r>
              <a:rPr lang="en-US" dirty="0"/>
              <a:t> a la </a:t>
            </a:r>
            <a:r>
              <a:rPr lang="en-US" dirty="0" err="1"/>
              <a:t>realidad</a:t>
            </a:r>
            <a:r>
              <a:rPr lang="en-US" dirty="0"/>
              <a:t> </a:t>
            </a:r>
            <a:r>
              <a:rPr lang="en-US" dirty="0" err="1"/>
              <a:t>económica</a:t>
            </a:r>
            <a:r>
              <a:rPr lang="en-US" dirty="0"/>
              <a:t>  y </a:t>
            </a:r>
            <a:r>
              <a:rPr lang="en-US" dirty="0" err="1"/>
              <a:t>jurídica</a:t>
            </a:r>
            <a:r>
              <a:rPr lang="en-US" dirty="0"/>
              <a:t> de las </a:t>
            </a:r>
            <a:r>
              <a:rPr lang="en-US" dirty="0" err="1"/>
              <a:t>agencias</a:t>
            </a:r>
            <a:r>
              <a:rPr lang="en-US" dirty="0"/>
              <a:t> </a:t>
            </a:r>
            <a:r>
              <a:rPr lang="en-US" dirty="0" err="1"/>
              <a:t>aduanales</a:t>
            </a:r>
            <a:r>
              <a:rPr lang="en-US" dirty="0"/>
              <a:t>.</a:t>
            </a:r>
          </a:p>
          <a:p>
            <a:pPr lvl="1"/>
            <a:r>
              <a:rPr lang="en-US" dirty="0" err="1"/>
              <a:t>Quedan</a:t>
            </a:r>
            <a:r>
              <a:rPr lang="en-US" dirty="0"/>
              <a:t> </a:t>
            </a:r>
            <a:r>
              <a:rPr lang="en-US" dirty="0" err="1"/>
              <a:t>muchas</a:t>
            </a:r>
            <a:r>
              <a:rPr lang="en-US" dirty="0"/>
              <a:t> lagunas</a:t>
            </a:r>
          </a:p>
          <a:p>
            <a:pPr lvl="1"/>
            <a:endParaRPr lang="en-US" dirty="0"/>
          </a:p>
          <a:p>
            <a:pPr lvl="1"/>
            <a:endParaRPr lang="en-US" dirty="0"/>
          </a:p>
        </p:txBody>
      </p:sp>
    </p:spTree>
    <p:extLst>
      <p:ext uri="{BB962C8B-B14F-4D97-AF65-F5344CB8AC3E}">
        <p14:creationId xmlns:p14="http://schemas.microsoft.com/office/powerpoint/2010/main" val="2276962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1E20-78BE-6C4E-ACE6-41887A8015A3}"/>
              </a:ext>
            </a:extLst>
          </p:cNvPr>
          <p:cNvSpPr>
            <a:spLocks noGrp="1"/>
          </p:cNvSpPr>
          <p:nvPr>
            <p:ph type="title"/>
          </p:nvPr>
        </p:nvSpPr>
        <p:spPr/>
        <p:txBody>
          <a:bodyPr/>
          <a:lstStyle/>
          <a:p>
            <a:r>
              <a:rPr lang="en-US" b="1" dirty="0" err="1"/>
              <a:t>Agencias</a:t>
            </a:r>
            <a:r>
              <a:rPr lang="en-US" b="1" dirty="0"/>
              <a:t> </a:t>
            </a:r>
            <a:r>
              <a:rPr lang="en-US" b="1" dirty="0" err="1"/>
              <a:t>Aduanales</a:t>
            </a:r>
            <a:r>
              <a:rPr lang="en-US" b="1" dirty="0"/>
              <a:t> – </a:t>
            </a:r>
            <a:r>
              <a:rPr lang="en-US" b="1" dirty="0" err="1"/>
              <a:t>Régimen</a:t>
            </a:r>
            <a:r>
              <a:rPr lang="en-US" b="1" dirty="0"/>
              <a:t> </a:t>
            </a:r>
            <a:r>
              <a:rPr lang="en-US" b="1" dirty="0" err="1"/>
              <a:t>jurídico</a:t>
            </a:r>
            <a:endParaRPr lang="en-US" b="1" dirty="0"/>
          </a:p>
        </p:txBody>
      </p:sp>
      <p:sp>
        <p:nvSpPr>
          <p:cNvPr id="3" name="Content Placeholder 2">
            <a:extLst>
              <a:ext uri="{FF2B5EF4-FFF2-40B4-BE49-F238E27FC236}">
                <a16:creationId xmlns:a16="http://schemas.microsoft.com/office/drawing/2014/main" id="{B49AA9F4-01F6-6241-9272-023DF2771C24}"/>
              </a:ext>
            </a:extLst>
          </p:cNvPr>
          <p:cNvSpPr>
            <a:spLocks noGrp="1"/>
          </p:cNvSpPr>
          <p:nvPr>
            <p:ph idx="1"/>
          </p:nvPr>
        </p:nvSpPr>
        <p:spPr>
          <a:xfrm>
            <a:off x="1484310" y="2666999"/>
            <a:ext cx="10018713" cy="4373881"/>
          </a:xfrm>
        </p:spPr>
        <p:txBody>
          <a:bodyPr>
            <a:normAutofit fontScale="85000" lnSpcReduction="20000"/>
          </a:bodyPr>
          <a:lstStyle/>
          <a:p>
            <a:pPr marL="0" indent="0" algn="just">
              <a:buNone/>
            </a:pPr>
            <a:r>
              <a:rPr lang="es-ES" dirty="0"/>
              <a:t>Las empresas que ostenten la condición de agentes aduaneros personas jurídicas en el momento de publicarse esta ley (07/1996)</a:t>
            </a:r>
          </a:p>
          <a:p>
            <a:pPr marL="0" indent="0" algn="just">
              <a:buNone/>
            </a:pPr>
            <a:r>
              <a:rPr lang="es-ES" dirty="0"/>
              <a:t>	1. deberán cumplir con las obligaciones y responsabilidades establecidas para el auxiliar 	de la función pública aduanera y con el régimen jurídico que esta ley impone para el 	agente aduanero persona física.</a:t>
            </a:r>
          </a:p>
          <a:p>
            <a:pPr marL="0" indent="0" algn="just">
              <a:buNone/>
            </a:pPr>
            <a:r>
              <a:rPr lang="es-ES" dirty="0"/>
              <a:t>	2. Estas empresas deberán contar, </a:t>
            </a:r>
            <a:r>
              <a:rPr lang="es-ES" b="1" dirty="0"/>
              <a:t>por lo menos, con un agente aduanero</a:t>
            </a:r>
            <a:r>
              <a:rPr lang="es-ES" dirty="0"/>
              <a:t> en forma 	exclusiva y permanente para intervenir en regímenes y operaciones aduaneras.  </a:t>
            </a:r>
          </a:p>
          <a:p>
            <a:pPr marL="0" indent="0" algn="just">
              <a:buNone/>
            </a:pPr>
            <a:r>
              <a:rPr lang="es-ES" dirty="0"/>
              <a:t>	3. Estos agentes representarán a la persona jurídica ante el Servicio Nacional de Aduanas.  	(LGA 268)</a:t>
            </a:r>
          </a:p>
          <a:p>
            <a:pPr marL="0" indent="0" algn="just">
              <a:buNone/>
            </a:pPr>
            <a:r>
              <a:rPr lang="es-ES" dirty="0"/>
              <a:t>	4. Los representantes legales de la persona jurídica serán responsables de girar las 	instrucciones, proveer los instrumentos necesarios para la correcta gestión de 	intermediación aduanera </a:t>
            </a:r>
            <a:r>
              <a:rPr lang="es-ES" b="1" dirty="0"/>
              <a:t>y </a:t>
            </a:r>
          </a:p>
          <a:p>
            <a:pPr marL="0" indent="0" algn="just">
              <a:buNone/>
            </a:pPr>
            <a:r>
              <a:rPr lang="es-ES" b="1" dirty="0"/>
              <a:t>	5. cumplir las obligaciones que no le correspondan al agente aduanero persona física 	por 	su relación laboral</a:t>
            </a:r>
            <a:r>
              <a:rPr lang="es-ES" dirty="0"/>
              <a:t>.</a:t>
            </a:r>
            <a:r>
              <a:rPr lang="es-ES" b="1" dirty="0"/>
              <a:t> </a:t>
            </a:r>
            <a:r>
              <a:rPr lang="es-ES" dirty="0"/>
              <a:t>(LGA 269)</a:t>
            </a:r>
          </a:p>
          <a:p>
            <a:pPr marL="0" indent="0" algn="just">
              <a:buNone/>
            </a:pPr>
            <a:endParaRPr lang="en-US" dirty="0"/>
          </a:p>
          <a:p>
            <a:endParaRPr lang="en-US" dirty="0"/>
          </a:p>
        </p:txBody>
      </p:sp>
    </p:spTree>
    <p:extLst>
      <p:ext uri="{BB962C8B-B14F-4D97-AF65-F5344CB8AC3E}">
        <p14:creationId xmlns:p14="http://schemas.microsoft.com/office/powerpoint/2010/main" val="1845626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1E20-78BE-6C4E-ACE6-41887A8015A3}"/>
              </a:ext>
            </a:extLst>
          </p:cNvPr>
          <p:cNvSpPr>
            <a:spLocks noGrp="1"/>
          </p:cNvSpPr>
          <p:nvPr>
            <p:ph type="title"/>
          </p:nvPr>
        </p:nvSpPr>
        <p:spPr/>
        <p:txBody>
          <a:bodyPr/>
          <a:lstStyle/>
          <a:p>
            <a:r>
              <a:rPr lang="en-US" b="1" dirty="0" err="1"/>
              <a:t>Agencias</a:t>
            </a:r>
            <a:r>
              <a:rPr lang="en-US" b="1" dirty="0"/>
              <a:t> </a:t>
            </a:r>
            <a:r>
              <a:rPr lang="en-US" b="1" dirty="0" err="1"/>
              <a:t>Aduanales</a:t>
            </a:r>
            <a:r>
              <a:rPr lang="en-US" b="1" dirty="0"/>
              <a:t> – </a:t>
            </a:r>
            <a:r>
              <a:rPr lang="en-US" b="1" dirty="0" err="1"/>
              <a:t>Responsabilidad</a:t>
            </a:r>
            <a:r>
              <a:rPr lang="en-US" b="1" dirty="0"/>
              <a:t> </a:t>
            </a:r>
            <a:r>
              <a:rPr lang="en-US" b="1" dirty="0" err="1"/>
              <a:t>solidaria</a:t>
            </a:r>
            <a:endParaRPr lang="en-US" b="1" dirty="0"/>
          </a:p>
        </p:txBody>
      </p:sp>
      <p:sp>
        <p:nvSpPr>
          <p:cNvPr id="3" name="Content Placeholder 2">
            <a:extLst>
              <a:ext uri="{FF2B5EF4-FFF2-40B4-BE49-F238E27FC236}">
                <a16:creationId xmlns:a16="http://schemas.microsoft.com/office/drawing/2014/main" id="{B49AA9F4-01F6-6241-9272-023DF2771C24}"/>
              </a:ext>
            </a:extLst>
          </p:cNvPr>
          <p:cNvSpPr>
            <a:spLocks noGrp="1"/>
          </p:cNvSpPr>
          <p:nvPr>
            <p:ph idx="1"/>
          </p:nvPr>
        </p:nvSpPr>
        <p:spPr>
          <a:xfrm>
            <a:off x="1484311" y="2323322"/>
            <a:ext cx="10617493" cy="4786605"/>
          </a:xfrm>
        </p:spPr>
        <p:txBody>
          <a:bodyPr>
            <a:normAutofit/>
          </a:bodyPr>
          <a:lstStyle/>
          <a:p>
            <a:pPr marL="0" indent="0">
              <a:buNone/>
            </a:pPr>
            <a:r>
              <a:rPr lang="es-ES" dirty="0"/>
              <a:t>1) Las empresas asumirán, en forma solidaria, </a:t>
            </a:r>
            <a:r>
              <a:rPr lang="es-ES" b="1" dirty="0"/>
              <a:t>la responsabilidad por los hechos y actos de sus dependientes</a:t>
            </a:r>
            <a:r>
              <a:rPr lang="es-ES" dirty="0"/>
              <a:t>, cuando de ellos se derive un </a:t>
            </a:r>
            <a:r>
              <a:rPr lang="es-ES" b="1" dirty="0"/>
              <a:t>perjuicio tributario</a:t>
            </a:r>
            <a:r>
              <a:rPr lang="es-ES" dirty="0"/>
              <a:t>.</a:t>
            </a:r>
            <a:endParaRPr lang="en-US" dirty="0"/>
          </a:p>
          <a:p>
            <a:pPr marL="0" indent="0">
              <a:buNone/>
            </a:pPr>
            <a:r>
              <a:rPr lang="es-ES" b="1" dirty="0"/>
              <a:t> </a:t>
            </a:r>
            <a:endParaRPr lang="en-US" dirty="0"/>
          </a:p>
          <a:p>
            <a:pPr marL="0" indent="0">
              <a:buNone/>
            </a:pPr>
            <a:r>
              <a:rPr lang="es-ES" dirty="0"/>
              <a:t>2) Una vez que la autoridad aduanera haya determinado el perjuicio tributario, la Dirección General de Aduanas procederá a efectuar el </a:t>
            </a:r>
            <a:r>
              <a:rPr lang="es-ES" u="sng" dirty="0"/>
              <a:t>débito correspondiente de la cuenta corriente del agente aduanero persona jurídica</a:t>
            </a:r>
            <a:r>
              <a:rPr lang="es-ES" dirty="0"/>
              <a:t>, por el monto determinado. (LGA 269)</a:t>
            </a:r>
          </a:p>
        </p:txBody>
      </p:sp>
    </p:spTree>
    <p:extLst>
      <p:ext uri="{BB962C8B-B14F-4D97-AF65-F5344CB8AC3E}">
        <p14:creationId xmlns:p14="http://schemas.microsoft.com/office/powerpoint/2010/main" val="1940694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079C-DBB3-9240-8106-4C6149505507}"/>
              </a:ext>
            </a:extLst>
          </p:cNvPr>
          <p:cNvSpPr>
            <a:spLocks noGrp="1"/>
          </p:cNvSpPr>
          <p:nvPr>
            <p:ph type="title"/>
          </p:nvPr>
        </p:nvSpPr>
        <p:spPr/>
        <p:txBody>
          <a:bodyPr/>
          <a:lstStyle/>
          <a:p>
            <a:r>
              <a:rPr lang="en-US" b="1" dirty="0" err="1"/>
              <a:t>Multas</a:t>
            </a:r>
            <a:br>
              <a:rPr lang="en-US" b="1" dirty="0"/>
            </a:br>
            <a:r>
              <a:rPr lang="en-US" b="1" dirty="0" err="1"/>
              <a:t>Obligación</a:t>
            </a:r>
            <a:r>
              <a:rPr lang="en-US" b="1" dirty="0"/>
              <a:t> del </a:t>
            </a:r>
            <a:r>
              <a:rPr lang="en-US" b="1" dirty="0" err="1"/>
              <a:t>pago</a:t>
            </a:r>
            <a:r>
              <a:rPr lang="en-US" b="1" dirty="0"/>
              <a:t> de </a:t>
            </a:r>
            <a:r>
              <a:rPr lang="en-US" b="1" dirty="0" err="1"/>
              <a:t>intereses</a:t>
            </a:r>
            <a:endParaRPr lang="en-US" b="1" dirty="0"/>
          </a:p>
        </p:txBody>
      </p:sp>
      <p:sp>
        <p:nvSpPr>
          <p:cNvPr id="3" name="Content Placeholder 2">
            <a:extLst>
              <a:ext uri="{FF2B5EF4-FFF2-40B4-BE49-F238E27FC236}">
                <a16:creationId xmlns:a16="http://schemas.microsoft.com/office/drawing/2014/main" id="{7F421214-C277-0A43-A1EB-1DF39845517F}"/>
              </a:ext>
            </a:extLst>
          </p:cNvPr>
          <p:cNvSpPr>
            <a:spLocks noGrp="1"/>
          </p:cNvSpPr>
          <p:nvPr>
            <p:ph idx="1"/>
          </p:nvPr>
        </p:nvSpPr>
        <p:spPr>
          <a:xfrm>
            <a:off x="1484310" y="2225843"/>
            <a:ext cx="10018713" cy="3565358"/>
          </a:xfrm>
        </p:spPr>
        <p:txBody>
          <a:bodyPr/>
          <a:lstStyle/>
          <a:p>
            <a:r>
              <a:rPr lang="es-ES" dirty="0"/>
              <a:t>Tasa = LGA art. 61 (mismo que para impuestos) pero, contrario a la regla en caso de un ajuste ….</a:t>
            </a:r>
          </a:p>
          <a:p>
            <a:pPr marL="0" indent="0">
              <a:buNone/>
            </a:pPr>
            <a:endParaRPr lang="es-ES" dirty="0"/>
          </a:p>
          <a:p>
            <a:r>
              <a:rPr lang="es-ES" dirty="0"/>
              <a:t>Inicio = </a:t>
            </a:r>
            <a:r>
              <a:rPr lang="es-ES" b="1" dirty="0"/>
              <a:t>3 días hábiles</a:t>
            </a:r>
            <a:r>
              <a:rPr lang="es-ES" dirty="0"/>
              <a:t> siguientes a la</a:t>
            </a:r>
            <a:r>
              <a:rPr lang="es-ES" b="1" dirty="0"/>
              <a:t> firmeza</a:t>
            </a:r>
            <a:r>
              <a:rPr lang="es-ES" dirty="0"/>
              <a:t> de la resolución que las fija (acto final del procedimiento sancionador)</a:t>
            </a:r>
          </a:p>
        </p:txBody>
      </p:sp>
    </p:spTree>
    <p:extLst>
      <p:ext uri="{BB962C8B-B14F-4D97-AF65-F5344CB8AC3E}">
        <p14:creationId xmlns:p14="http://schemas.microsoft.com/office/powerpoint/2010/main" val="121901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D45C-C6B0-A149-AB3B-FB5D4C835A6A}"/>
              </a:ext>
            </a:extLst>
          </p:cNvPr>
          <p:cNvSpPr>
            <a:spLocks noGrp="1"/>
          </p:cNvSpPr>
          <p:nvPr>
            <p:ph type="title"/>
          </p:nvPr>
        </p:nvSpPr>
        <p:spPr/>
        <p:txBody>
          <a:bodyPr/>
          <a:lstStyle/>
          <a:p>
            <a:r>
              <a:rPr lang="en-US" b="1" dirty="0" err="1"/>
              <a:t>Clasificación</a:t>
            </a:r>
            <a:r>
              <a:rPr lang="en-US" b="1" dirty="0"/>
              <a:t> de las </a:t>
            </a:r>
            <a:r>
              <a:rPr lang="en-US" b="1" dirty="0" err="1"/>
              <a:t>infracciones</a:t>
            </a:r>
            <a:r>
              <a:rPr lang="en-US" b="1" dirty="0"/>
              <a:t> </a:t>
            </a:r>
            <a:r>
              <a:rPr lang="en-US" b="1" dirty="0" err="1"/>
              <a:t>aduaneras</a:t>
            </a:r>
            <a:r>
              <a:rPr lang="en-US" b="1" dirty="0"/>
              <a:t> </a:t>
            </a:r>
            <a:br>
              <a:rPr lang="en-US" b="1" dirty="0"/>
            </a:br>
            <a:r>
              <a:rPr lang="en-US" sz="3200" b="1" dirty="0" err="1"/>
              <a:t>Concepto</a:t>
            </a:r>
            <a:r>
              <a:rPr lang="en-US" sz="3200" b="1" dirty="0"/>
              <a:t> Amplio del CAUCA IV</a:t>
            </a:r>
          </a:p>
        </p:txBody>
      </p:sp>
      <p:sp>
        <p:nvSpPr>
          <p:cNvPr id="3" name="Content Placeholder 2">
            <a:extLst>
              <a:ext uri="{FF2B5EF4-FFF2-40B4-BE49-F238E27FC236}">
                <a16:creationId xmlns:a16="http://schemas.microsoft.com/office/drawing/2014/main" id="{0A59F48C-DECE-984A-ABDB-0AE96A65EFBC}"/>
              </a:ext>
            </a:extLst>
          </p:cNvPr>
          <p:cNvSpPr>
            <a:spLocks noGrp="1"/>
          </p:cNvSpPr>
          <p:nvPr>
            <p:ph idx="1"/>
          </p:nvPr>
        </p:nvSpPr>
        <p:spPr>
          <a:xfrm>
            <a:off x="1130239" y="2565399"/>
            <a:ext cx="11421979" cy="4191001"/>
          </a:xfrm>
        </p:spPr>
        <p:txBody>
          <a:bodyPr>
            <a:normAutofit lnSpcReduction="10000"/>
          </a:bodyPr>
          <a:lstStyle/>
          <a:p>
            <a:pPr marL="457200" lvl="1" indent="0">
              <a:buNone/>
            </a:pPr>
            <a:r>
              <a:rPr lang="en-US" b="1" dirty="0" err="1"/>
              <a:t>Infracción</a:t>
            </a:r>
            <a:r>
              <a:rPr lang="en-US" b="1" dirty="0"/>
              <a:t> </a:t>
            </a:r>
            <a:r>
              <a:rPr lang="en-US" b="1" dirty="0" err="1"/>
              <a:t>aduanera</a:t>
            </a:r>
            <a:r>
              <a:rPr lang="en-US" b="1" dirty="0"/>
              <a:t>: </a:t>
            </a:r>
          </a:p>
          <a:p>
            <a:pPr marL="457200" lvl="1" indent="0">
              <a:buNone/>
            </a:pPr>
            <a:r>
              <a:rPr lang="en-US" dirty="0"/>
              <a:t>	Toda </a:t>
            </a:r>
            <a:r>
              <a:rPr lang="en-US" dirty="0" err="1"/>
              <a:t>transgresión</a:t>
            </a:r>
            <a:r>
              <a:rPr lang="en-US" dirty="0"/>
              <a:t> o </a:t>
            </a:r>
            <a:r>
              <a:rPr lang="en-US" dirty="0" err="1"/>
              <a:t>tentativa</a:t>
            </a:r>
            <a:r>
              <a:rPr lang="en-US" dirty="0"/>
              <a:t> de transgression de la </a:t>
            </a:r>
            <a:r>
              <a:rPr lang="en-US" dirty="0" err="1"/>
              <a:t>legislación</a:t>
            </a:r>
            <a:r>
              <a:rPr lang="en-US" dirty="0"/>
              <a:t> </a:t>
            </a:r>
            <a:r>
              <a:rPr lang="en-US" dirty="0" err="1"/>
              <a:t>aduanera</a:t>
            </a:r>
            <a:r>
              <a:rPr lang="en-US" dirty="0"/>
              <a:t>.</a:t>
            </a:r>
          </a:p>
          <a:p>
            <a:pPr marL="457200" lvl="1" indent="0">
              <a:buNone/>
            </a:pPr>
            <a:r>
              <a:rPr lang="en-US" b="1" dirty="0" err="1"/>
              <a:t>Infracción</a:t>
            </a:r>
            <a:r>
              <a:rPr lang="en-US" b="1" dirty="0"/>
              <a:t> </a:t>
            </a:r>
            <a:r>
              <a:rPr lang="en-US" b="1" dirty="0" err="1"/>
              <a:t>administrativa</a:t>
            </a:r>
            <a:r>
              <a:rPr lang="en-US" b="1" dirty="0"/>
              <a:t>: </a:t>
            </a:r>
          </a:p>
          <a:p>
            <a:pPr marL="914400" lvl="2" indent="0">
              <a:buNone/>
            </a:pPr>
            <a:r>
              <a:rPr lang="en-US" dirty="0"/>
              <a:t>Toda </a:t>
            </a:r>
            <a:r>
              <a:rPr lang="en-US" dirty="0" err="1"/>
              <a:t>acción</a:t>
            </a:r>
            <a:r>
              <a:rPr lang="en-US" dirty="0"/>
              <a:t> u </a:t>
            </a:r>
            <a:r>
              <a:rPr lang="en-US" dirty="0" err="1"/>
              <a:t>omisión</a:t>
            </a:r>
            <a:r>
              <a:rPr lang="en-US" dirty="0"/>
              <a:t> que </a:t>
            </a:r>
            <a:r>
              <a:rPr lang="en-US" dirty="0" err="1"/>
              <a:t>signifique</a:t>
            </a:r>
            <a:r>
              <a:rPr lang="en-US" dirty="0"/>
              <a:t> </a:t>
            </a:r>
            <a:r>
              <a:rPr lang="en-US" dirty="0" err="1"/>
              <a:t>transgresión</a:t>
            </a:r>
            <a:r>
              <a:rPr lang="en-US" dirty="0"/>
              <a:t> de la </a:t>
            </a:r>
            <a:r>
              <a:rPr lang="en-US" dirty="0" err="1"/>
              <a:t>legislación</a:t>
            </a:r>
            <a:r>
              <a:rPr lang="en-US" dirty="0"/>
              <a:t> </a:t>
            </a:r>
            <a:r>
              <a:rPr lang="en-US" dirty="0" err="1"/>
              <a:t>aduanera</a:t>
            </a:r>
            <a:r>
              <a:rPr lang="en-US" dirty="0"/>
              <a:t>, que NO cause </a:t>
            </a:r>
            <a:r>
              <a:rPr lang="en-US" dirty="0" err="1"/>
              <a:t>perjuicio</a:t>
            </a:r>
            <a:r>
              <a:rPr lang="en-US" dirty="0"/>
              <a:t> fiscal, </a:t>
            </a:r>
            <a:r>
              <a:rPr lang="en-US" dirty="0" err="1"/>
              <a:t>ni</a:t>
            </a:r>
            <a:r>
              <a:rPr lang="en-US" dirty="0"/>
              <a:t> </a:t>
            </a:r>
            <a:r>
              <a:rPr lang="en-US" dirty="0" err="1"/>
              <a:t>constituya</a:t>
            </a:r>
            <a:r>
              <a:rPr lang="en-US" dirty="0"/>
              <a:t> </a:t>
            </a:r>
            <a:r>
              <a:rPr lang="en-US" dirty="0" err="1"/>
              <a:t>delito</a:t>
            </a:r>
            <a:r>
              <a:rPr lang="en-US" dirty="0"/>
              <a:t>.</a:t>
            </a:r>
          </a:p>
          <a:p>
            <a:pPr marL="457200" lvl="1" indent="0">
              <a:buNone/>
            </a:pPr>
            <a:r>
              <a:rPr lang="en-US" b="1" dirty="0" err="1"/>
              <a:t>Infracción</a:t>
            </a:r>
            <a:r>
              <a:rPr lang="en-US" b="1" dirty="0"/>
              <a:t> </a:t>
            </a:r>
            <a:r>
              <a:rPr lang="en-US" b="1" dirty="0" err="1"/>
              <a:t>tributaria</a:t>
            </a:r>
            <a:r>
              <a:rPr lang="en-US" dirty="0"/>
              <a:t>:</a:t>
            </a:r>
          </a:p>
          <a:p>
            <a:pPr marL="914400" lvl="2" indent="0">
              <a:buNone/>
            </a:pPr>
            <a:r>
              <a:rPr lang="en-US" dirty="0"/>
              <a:t>Toda </a:t>
            </a:r>
            <a:r>
              <a:rPr lang="en-US" dirty="0" err="1"/>
              <a:t>acción</a:t>
            </a:r>
            <a:r>
              <a:rPr lang="en-US" dirty="0"/>
              <a:t> u </a:t>
            </a:r>
            <a:r>
              <a:rPr lang="en-US" dirty="0" err="1"/>
              <a:t>omisión</a:t>
            </a:r>
            <a:r>
              <a:rPr lang="en-US" dirty="0"/>
              <a:t> que </a:t>
            </a:r>
            <a:r>
              <a:rPr lang="en-US" dirty="0" err="1"/>
              <a:t>signifique</a:t>
            </a:r>
            <a:r>
              <a:rPr lang="en-US" dirty="0"/>
              <a:t> </a:t>
            </a:r>
            <a:r>
              <a:rPr lang="en-US" dirty="0" err="1"/>
              <a:t>transgresión</a:t>
            </a:r>
            <a:r>
              <a:rPr lang="en-US" dirty="0"/>
              <a:t> o </a:t>
            </a:r>
            <a:r>
              <a:rPr lang="en-US" dirty="0" err="1"/>
              <a:t>tentativa</a:t>
            </a:r>
            <a:r>
              <a:rPr lang="en-US" dirty="0"/>
              <a:t> de </a:t>
            </a:r>
            <a:r>
              <a:rPr lang="en-US" dirty="0" err="1"/>
              <a:t>transgresión</a:t>
            </a:r>
            <a:r>
              <a:rPr lang="en-US" dirty="0"/>
              <a:t> de la </a:t>
            </a:r>
            <a:r>
              <a:rPr lang="en-US" dirty="0" err="1"/>
              <a:t>legislación</a:t>
            </a:r>
            <a:r>
              <a:rPr lang="en-US" dirty="0"/>
              <a:t> </a:t>
            </a:r>
            <a:r>
              <a:rPr lang="en-US" dirty="0" err="1"/>
              <a:t>aduanera</a:t>
            </a:r>
            <a:r>
              <a:rPr lang="en-US" dirty="0"/>
              <a:t>, que cause o </a:t>
            </a:r>
            <a:r>
              <a:rPr lang="en-US" dirty="0" err="1"/>
              <a:t>pueda</a:t>
            </a:r>
            <a:r>
              <a:rPr lang="en-US" dirty="0"/>
              <a:t> </a:t>
            </a:r>
            <a:r>
              <a:rPr lang="en-US" dirty="0" err="1"/>
              <a:t>causar</a:t>
            </a:r>
            <a:r>
              <a:rPr lang="en-US" dirty="0"/>
              <a:t> </a:t>
            </a:r>
            <a:r>
              <a:rPr lang="en-US" dirty="0" err="1"/>
              <a:t>perjuicio</a:t>
            </a:r>
            <a:r>
              <a:rPr lang="en-US" dirty="0"/>
              <a:t> fiscal, y no </a:t>
            </a:r>
            <a:r>
              <a:rPr lang="en-US" dirty="0" err="1"/>
              <a:t>constituya</a:t>
            </a:r>
            <a:r>
              <a:rPr lang="en-US" dirty="0"/>
              <a:t> </a:t>
            </a:r>
            <a:r>
              <a:rPr lang="en-US" dirty="0" err="1"/>
              <a:t>delito</a:t>
            </a:r>
            <a:r>
              <a:rPr lang="en-US" dirty="0"/>
              <a:t>.</a:t>
            </a:r>
          </a:p>
          <a:p>
            <a:pPr marL="457200" lvl="1" indent="0">
              <a:buNone/>
            </a:pPr>
            <a:r>
              <a:rPr lang="en-US" b="1" dirty="0" err="1"/>
              <a:t>Infracción</a:t>
            </a:r>
            <a:r>
              <a:rPr lang="en-US" b="1" dirty="0"/>
              <a:t> </a:t>
            </a:r>
            <a:r>
              <a:rPr lang="en-US" b="1" dirty="0" err="1"/>
              <a:t>aduanera</a:t>
            </a:r>
            <a:r>
              <a:rPr lang="en-US" b="1" dirty="0"/>
              <a:t> penal: </a:t>
            </a:r>
          </a:p>
          <a:p>
            <a:pPr marL="457200" lvl="1" indent="0">
              <a:buNone/>
            </a:pPr>
            <a:r>
              <a:rPr lang="en-US" dirty="0"/>
              <a:t>	Toda </a:t>
            </a:r>
            <a:r>
              <a:rPr lang="en-US" dirty="0" err="1"/>
              <a:t>acción</a:t>
            </a:r>
            <a:r>
              <a:rPr lang="en-US" dirty="0"/>
              <a:t> u </a:t>
            </a:r>
            <a:r>
              <a:rPr lang="en-US" dirty="0" err="1"/>
              <a:t>omisión</a:t>
            </a:r>
            <a:r>
              <a:rPr lang="en-US" dirty="0"/>
              <a:t> que </a:t>
            </a:r>
            <a:r>
              <a:rPr lang="en-US" dirty="0" err="1"/>
              <a:t>signifique</a:t>
            </a:r>
            <a:r>
              <a:rPr lang="en-US" dirty="0"/>
              <a:t> </a:t>
            </a:r>
            <a:r>
              <a:rPr lang="en-US" dirty="0" err="1"/>
              <a:t>transgresión</a:t>
            </a:r>
            <a:r>
              <a:rPr lang="en-US" dirty="0"/>
              <a:t> o </a:t>
            </a:r>
            <a:r>
              <a:rPr lang="en-US" dirty="0" err="1"/>
              <a:t>tentativa</a:t>
            </a:r>
            <a:r>
              <a:rPr lang="en-US" dirty="0"/>
              <a:t> de </a:t>
            </a:r>
            <a:r>
              <a:rPr lang="en-US" dirty="0" err="1"/>
              <a:t>transgresión</a:t>
            </a:r>
            <a:r>
              <a:rPr lang="en-US" dirty="0"/>
              <a:t> de la 	</a:t>
            </a:r>
            <a:r>
              <a:rPr lang="en-US" dirty="0" err="1"/>
              <a:t>legislación</a:t>
            </a:r>
            <a:r>
              <a:rPr lang="en-US" dirty="0"/>
              <a:t> 	</a:t>
            </a:r>
            <a:r>
              <a:rPr lang="en-US" dirty="0" err="1"/>
              <a:t>aduanera</a:t>
            </a:r>
            <a:r>
              <a:rPr lang="en-US" dirty="0"/>
              <a:t>, </a:t>
            </a:r>
            <a:r>
              <a:rPr lang="en-US" dirty="0" err="1"/>
              <a:t>constitutiva</a:t>
            </a:r>
            <a:r>
              <a:rPr lang="en-US" dirty="0"/>
              <a:t> de </a:t>
            </a:r>
            <a:r>
              <a:rPr lang="en-US" dirty="0" err="1"/>
              <a:t>delito</a:t>
            </a:r>
            <a:r>
              <a:rPr lang="en-US" dirty="0"/>
              <a:t>. </a:t>
            </a:r>
          </a:p>
          <a:p>
            <a:pPr lvl="1"/>
            <a:endParaRPr lang="en-US" dirty="0"/>
          </a:p>
        </p:txBody>
      </p:sp>
    </p:spTree>
    <p:extLst>
      <p:ext uri="{BB962C8B-B14F-4D97-AF65-F5344CB8AC3E}">
        <p14:creationId xmlns:p14="http://schemas.microsoft.com/office/powerpoint/2010/main" val="4105058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972D-3EBA-224E-9EFF-BE4694A26D13}"/>
              </a:ext>
            </a:extLst>
          </p:cNvPr>
          <p:cNvSpPr>
            <a:spLocks noGrp="1"/>
          </p:cNvSpPr>
          <p:nvPr>
            <p:ph type="title"/>
          </p:nvPr>
        </p:nvSpPr>
        <p:spPr/>
        <p:txBody>
          <a:bodyPr/>
          <a:lstStyle/>
          <a:p>
            <a:r>
              <a:rPr lang="en-US" b="1" dirty="0" err="1"/>
              <a:t>Eximentes</a:t>
            </a:r>
            <a:r>
              <a:rPr lang="en-US" b="1" dirty="0"/>
              <a:t> de </a:t>
            </a:r>
            <a:r>
              <a:rPr lang="en-US" b="1" dirty="0" err="1"/>
              <a:t>responsabilidad</a:t>
            </a:r>
            <a:endParaRPr lang="en-US" b="1" dirty="0"/>
          </a:p>
        </p:txBody>
      </p:sp>
      <p:sp>
        <p:nvSpPr>
          <p:cNvPr id="3" name="Content Placeholder 2">
            <a:extLst>
              <a:ext uri="{FF2B5EF4-FFF2-40B4-BE49-F238E27FC236}">
                <a16:creationId xmlns:a16="http://schemas.microsoft.com/office/drawing/2014/main" id="{1E3F0D45-1E72-A04B-B8FA-8638FE405442}"/>
              </a:ext>
            </a:extLst>
          </p:cNvPr>
          <p:cNvSpPr>
            <a:spLocks noGrp="1"/>
          </p:cNvSpPr>
          <p:nvPr>
            <p:ph idx="1"/>
          </p:nvPr>
        </p:nvSpPr>
        <p:spPr>
          <a:xfrm>
            <a:off x="1484310" y="2666999"/>
            <a:ext cx="10018713" cy="3978500"/>
          </a:xfrm>
        </p:spPr>
        <p:txBody>
          <a:bodyPr>
            <a:normAutofit fontScale="92500" lnSpcReduction="10000"/>
          </a:bodyPr>
          <a:lstStyle/>
          <a:p>
            <a:r>
              <a:rPr lang="es-ES" b="1" dirty="0"/>
              <a:t>Eximentes de responsabilidad: </a:t>
            </a:r>
          </a:p>
          <a:p>
            <a:pPr lvl="1"/>
            <a:r>
              <a:rPr lang="es-ES" dirty="0"/>
              <a:t>los </a:t>
            </a:r>
            <a:r>
              <a:rPr lang="es-ES" b="1" dirty="0"/>
              <a:t>errores materiales </a:t>
            </a:r>
            <a:r>
              <a:rPr lang="es-ES" b="1" u="sng" dirty="0"/>
              <a:t>sin incidencia fiscal</a:t>
            </a:r>
            <a:r>
              <a:rPr lang="es-ES" dirty="0"/>
              <a:t>, </a:t>
            </a:r>
          </a:p>
          <a:p>
            <a:pPr lvl="1"/>
            <a:r>
              <a:rPr lang="es-ES" dirty="0"/>
              <a:t>la </a:t>
            </a:r>
            <a:r>
              <a:rPr lang="es-ES" b="1" dirty="0"/>
              <a:t>fuerza mayor</a:t>
            </a:r>
            <a:r>
              <a:rPr lang="es-ES" dirty="0"/>
              <a:t> y el </a:t>
            </a:r>
            <a:r>
              <a:rPr lang="es-ES" b="1" dirty="0"/>
              <a:t>caso fortuito</a:t>
            </a:r>
            <a:r>
              <a:rPr lang="es-ES" dirty="0"/>
              <a:t>, </a:t>
            </a:r>
            <a:r>
              <a:rPr lang="es-ES" u="sng" dirty="0"/>
              <a:t>en aplicación de los</a:t>
            </a:r>
            <a:r>
              <a:rPr lang="es-ES" b="1" u="sng" dirty="0"/>
              <a:t> principios de razonabilidad y proporcionalidad</a:t>
            </a:r>
            <a:r>
              <a:rPr lang="es-ES" dirty="0"/>
              <a:t>.</a:t>
            </a:r>
            <a:endParaRPr lang="en-US" dirty="0"/>
          </a:p>
          <a:p>
            <a:endParaRPr lang="en-US" dirty="0"/>
          </a:p>
          <a:p>
            <a:r>
              <a:rPr lang="es-ES" b="1" dirty="0"/>
              <a:t>Prescripción: </a:t>
            </a:r>
          </a:p>
          <a:p>
            <a:pPr lvl="1"/>
            <a:r>
              <a:rPr lang="es-ES" b="1" dirty="0"/>
              <a:t>Plazo 4 años</a:t>
            </a:r>
            <a:r>
              <a:rPr lang="es-ES" dirty="0"/>
              <a:t> contados a partir de la comisión de las infracciones. </a:t>
            </a:r>
          </a:p>
          <a:p>
            <a:pPr lvl="1"/>
            <a:r>
              <a:rPr lang="es-ES" dirty="0"/>
              <a:t>Interrupción el término de prescripción de la </a:t>
            </a:r>
            <a:r>
              <a:rPr lang="es-ES" b="1" dirty="0"/>
              <a:t>acción sancionatoria se interrumpirá</a:t>
            </a:r>
            <a:r>
              <a:rPr lang="es-ES" dirty="0"/>
              <a:t> desde que se le notifique, al supuesto infractor, la </a:t>
            </a:r>
            <a:r>
              <a:rPr lang="es-ES" u="sng" dirty="0"/>
              <a:t>sanción aplicable</a:t>
            </a:r>
            <a:r>
              <a:rPr lang="es-ES" dirty="0"/>
              <a:t> en los términos del artículo 234 de esta ley, </a:t>
            </a:r>
            <a:r>
              <a:rPr lang="es-ES" b="1" dirty="0"/>
              <a:t>referente al debido proceso en sede administrativa para la aplicación de sanciones en la materia. (Acto de inicio)</a:t>
            </a:r>
            <a:r>
              <a:rPr lang="es-ES" dirty="0"/>
              <a:t> </a:t>
            </a:r>
            <a:endParaRPr lang="en-US" dirty="0"/>
          </a:p>
        </p:txBody>
      </p:sp>
    </p:spTree>
    <p:extLst>
      <p:ext uri="{BB962C8B-B14F-4D97-AF65-F5344CB8AC3E}">
        <p14:creationId xmlns:p14="http://schemas.microsoft.com/office/powerpoint/2010/main" val="1781839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F32972D-3EBA-224E-9EFF-BE4694A26D13}"/>
              </a:ext>
            </a:extLst>
          </p:cNvPr>
          <p:cNvSpPr>
            <a:spLocks noGrp="1"/>
          </p:cNvSpPr>
          <p:nvPr>
            <p:ph type="title"/>
          </p:nvPr>
        </p:nvSpPr>
        <p:spPr>
          <a:xfrm>
            <a:off x="496112" y="685801"/>
            <a:ext cx="2743200" cy="5105400"/>
          </a:xfrm>
        </p:spPr>
        <p:txBody>
          <a:bodyPr>
            <a:normAutofit/>
          </a:bodyPr>
          <a:lstStyle/>
          <a:p>
            <a:pPr algn="l"/>
            <a:r>
              <a:rPr lang="en-US" sz="3000" b="1">
                <a:solidFill>
                  <a:srgbClr val="FFFFFF"/>
                </a:solidFill>
              </a:rPr>
              <a:t>Sanciones administrativas</a:t>
            </a:r>
            <a:br>
              <a:rPr lang="en-US" sz="3000" b="1">
                <a:solidFill>
                  <a:srgbClr val="FFFFFF"/>
                </a:solidFill>
              </a:rPr>
            </a:br>
            <a:r>
              <a:rPr lang="en-US" sz="3000" b="1">
                <a:solidFill>
                  <a:srgbClr val="FFFFFF"/>
                </a:solidFill>
              </a:rPr>
              <a:t>Prescripción e interrupción</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R"/>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R"/>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R"/>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R"/>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R"/>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R"/>
            </a:p>
          </p:txBody>
        </p:sp>
      </p:grpSp>
      <p:sp>
        <p:nvSpPr>
          <p:cNvPr id="3" name="Content Placeholder 2">
            <a:extLst>
              <a:ext uri="{FF2B5EF4-FFF2-40B4-BE49-F238E27FC236}">
                <a16:creationId xmlns:a16="http://schemas.microsoft.com/office/drawing/2014/main" id="{1E3F0D45-1E72-A04B-B8FA-8638FE405442}"/>
              </a:ext>
            </a:extLst>
          </p:cNvPr>
          <p:cNvSpPr>
            <a:spLocks noGrp="1"/>
          </p:cNvSpPr>
          <p:nvPr>
            <p:ph idx="1"/>
          </p:nvPr>
        </p:nvSpPr>
        <p:spPr>
          <a:xfrm>
            <a:off x="5117106" y="685801"/>
            <a:ext cx="6385918" cy="5105400"/>
          </a:xfrm>
        </p:spPr>
        <p:txBody>
          <a:bodyPr>
            <a:normAutofit/>
          </a:bodyPr>
          <a:lstStyle/>
          <a:p>
            <a:pPr marL="0" indent="0">
              <a:buNone/>
            </a:pPr>
            <a:r>
              <a:rPr lang="es-ES" sz="2000" b="1" dirty="0"/>
              <a:t>Prescripción: </a:t>
            </a:r>
          </a:p>
          <a:p>
            <a:pPr lvl="1"/>
            <a:r>
              <a:rPr lang="es-ES" b="1" dirty="0"/>
              <a:t>Plazo 4 años</a:t>
            </a:r>
            <a:r>
              <a:rPr lang="es-ES" dirty="0"/>
              <a:t> contados a partir de la comisión de las infracciones. </a:t>
            </a:r>
          </a:p>
          <a:p>
            <a:pPr lvl="1"/>
            <a:r>
              <a:rPr lang="es-ES" b="1" dirty="0"/>
              <a:t>Interrupción</a:t>
            </a:r>
          </a:p>
          <a:p>
            <a:pPr marL="628650" lvl="1" indent="0" algn="just">
              <a:spcBef>
                <a:spcPts val="0"/>
              </a:spcBef>
              <a:spcAft>
                <a:spcPts val="0"/>
              </a:spcAft>
              <a:buNone/>
            </a:pPr>
            <a:r>
              <a:rPr lang="es-ES" dirty="0">
                <a:latin typeface="Calibri" panose="020F0502020204030204" pitchFamily="34" charset="0"/>
              </a:rPr>
              <a:t>	a) Notificación de la resolución o el acto inicial del 	procedimiento sancionador</a:t>
            </a:r>
          </a:p>
          <a:p>
            <a:pPr marL="914400" lvl="1" algn="just">
              <a:spcBef>
                <a:spcPts val="0"/>
              </a:spcBef>
              <a:spcAft>
                <a:spcPts val="0"/>
              </a:spcAft>
            </a:pPr>
            <a:endParaRPr lang="en-US" dirty="0">
              <a:latin typeface="Calibri" panose="020F0502020204030204" pitchFamily="34" charset="0"/>
            </a:endParaRPr>
          </a:p>
          <a:p>
            <a:pPr marL="628650" lvl="1" indent="0" algn="just">
              <a:spcBef>
                <a:spcPts val="0"/>
              </a:spcBef>
              <a:spcAft>
                <a:spcPts val="0"/>
              </a:spcAft>
              <a:buNone/>
            </a:pPr>
            <a:r>
              <a:rPr lang="es-ES" dirty="0">
                <a:latin typeface="Calibri" panose="020F0502020204030204" pitchFamily="34" charset="0"/>
              </a:rPr>
              <a:t>	b) Por la interposición de recursos de cualquier 	clase por el infractor que procedan, de 	conformidad con la 	normativa aduanera.</a:t>
            </a:r>
            <a:endParaRPr lang="en-US" dirty="0">
              <a:latin typeface="Calibri" panose="020F0502020204030204" pitchFamily="34" charset="0"/>
            </a:endParaRPr>
          </a:p>
          <a:p>
            <a:pPr marL="914400" lvl="1" algn="just">
              <a:spcBef>
                <a:spcPts val="0"/>
              </a:spcBef>
              <a:spcAft>
                <a:spcPts val="0"/>
              </a:spcAft>
            </a:pPr>
            <a:endParaRPr lang="es-ES" dirty="0">
              <a:latin typeface="Calibri" panose="020F0502020204030204" pitchFamily="34" charset="0"/>
            </a:endParaRPr>
          </a:p>
          <a:p>
            <a:pPr marL="628650" lvl="1" indent="0" algn="just">
              <a:spcBef>
                <a:spcPts val="0"/>
              </a:spcBef>
              <a:spcAft>
                <a:spcPts val="0"/>
              </a:spcAft>
              <a:buNone/>
            </a:pPr>
            <a:r>
              <a:rPr lang="es-ES" dirty="0">
                <a:latin typeface="Calibri" panose="020F0502020204030204" pitchFamily="34" charset="0"/>
              </a:rPr>
              <a:t>	c) Por interposición de acciones judiciales que 	tengan por efecto la suspensión del procedimiento 	administrativo o 	imposibiliten dictar el acto 	administrativo final. </a:t>
            </a:r>
          </a:p>
        </p:txBody>
      </p:sp>
    </p:spTree>
    <p:extLst>
      <p:ext uri="{BB962C8B-B14F-4D97-AF65-F5344CB8AC3E}">
        <p14:creationId xmlns:p14="http://schemas.microsoft.com/office/powerpoint/2010/main" val="2731562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AA2B-2FA5-454C-B96B-9AEE06EB80B1}"/>
              </a:ext>
            </a:extLst>
          </p:cNvPr>
          <p:cNvSpPr>
            <a:spLocks noGrp="1"/>
          </p:cNvSpPr>
          <p:nvPr>
            <p:ph type="title"/>
          </p:nvPr>
        </p:nvSpPr>
        <p:spPr/>
        <p:txBody>
          <a:bodyPr/>
          <a:lstStyle/>
          <a:p>
            <a:r>
              <a:rPr lang="en-US" b="1" dirty="0"/>
              <a:t>CULPABILIDAD</a:t>
            </a:r>
          </a:p>
        </p:txBody>
      </p:sp>
      <p:sp>
        <p:nvSpPr>
          <p:cNvPr id="3" name="Content Placeholder 2">
            <a:extLst>
              <a:ext uri="{FF2B5EF4-FFF2-40B4-BE49-F238E27FC236}">
                <a16:creationId xmlns:a16="http://schemas.microsoft.com/office/drawing/2014/main" id="{662AC4DF-AA68-B946-84D0-28BDE19150EA}"/>
              </a:ext>
            </a:extLst>
          </p:cNvPr>
          <p:cNvSpPr>
            <a:spLocks noGrp="1"/>
          </p:cNvSpPr>
          <p:nvPr>
            <p:ph idx="1"/>
          </p:nvPr>
        </p:nvSpPr>
        <p:spPr>
          <a:xfrm>
            <a:off x="1484310" y="1933303"/>
            <a:ext cx="10707690" cy="4924697"/>
          </a:xfrm>
        </p:spPr>
        <p:txBody>
          <a:bodyPr>
            <a:normAutofit fontScale="85000" lnSpcReduction="10000"/>
          </a:bodyPr>
          <a:lstStyle/>
          <a:p>
            <a:pPr algn="just"/>
            <a:r>
              <a:rPr lang="es-CR" i="1" dirty="0"/>
              <a:t>“Doctrinariamente se coincide en que existe culpa cuando, obrando sin intención y sin la diligencia debida se causa un resultado dañoso, previsible y penado por ley. Así tenemos, entre las formas de culpa el  incumplimiento  de un deber (negligencia) o el  afrontamiento de un riesgo (imprudencia). ...</a:t>
            </a:r>
          </a:p>
          <a:p>
            <a:pPr algn="just"/>
            <a:r>
              <a:rPr lang="es-CR" i="1" dirty="0"/>
              <a:t>Dentro de esta línea debe indicarse que el incumplimiento reprochado lo es a título de culpa, en relación a la inobservancia de una conducta obligada por ley a un auxiliar especializado en tránsitos, al ser este el giro comercial específico de su negocio, por lo que por negligencia se produce el fallo en su deber. </a:t>
            </a:r>
            <a:endParaRPr lang="en-US" i="1" dirty="0"/>
          </a:p>
          <a:p>
            <a:pPr algn="just"/>
            <a:r>
              <a:rPr lang="es-ES" i="1" dirty="0"/>
              <a:t>... la infracción en el presente caso, se imputó a título de culpa, en el tanto </a:t>
            </a:r>
            <a:r>
              <a:rPr lang="es-ES" b="1" i="1" dirty="0"/>
              <a:t>no es aceptable que el transportista aduanero, como cogestor de la Administración, conocedor de su deber de iniciar el tránsito dentro del plazo explícitamente señalado por la legislación aduanera, no lo haya hecho, de tal suerte, que el haber omitido tal actuación efectivamente configura una violación del Ordenamiento Jurídico Aduanero. La empresa disciplinada como cogestor de la función pública, tenía la obligación de tomar todas las previsiones, no solo para transportar con la debida diligencia las mercancías, sino iniciar el tránsito dentro del lapso de tiempo que por mandato legal se le exigía.”  </a:t>
            </a:r>
            <a:r>
              <a:rPr lang="es-ES" b="1" dirty="0"/>
              <a:t>TAN 367-2017</a:t>
            </a:r>
            <a:endParaRPr lang="en-US" b="1" dirty="0"/>
          </a:p>
          <a:p>
            <a:endParaRPr lang="en-US" dirty="0"/>
          </a:p>
        </p:txBody>
      </p:sp>
    </p:spTree>
    <p:extLst>
      <p:ext uri="{BB962C8B-B14F-4D97-AF65-F5344CB8AC3E}">
        <p14:creationId xmlns:p14="http://schemas.microsoft.com/office/powerpoint/2010/main" val="5353999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079C-DBB3-9240-8106-4C6149505507}"/>
              </a:ext>
            </a:extLst>
          </p:cNvPr>
          <p:cNvSpPr>
            <a:spLocks noGrp="1"/>
          </p:cNvSpPr>
          <p:nvPr>
            <p:ph type="title"/>
          </p:nvPr>
        </p:nvSpPr>
        <p:spPr/>
        <p:txBody>
          <a:bodyPr/>
          <a:lstStyle/>
          <a:p>
            <a:r>
              <a:rPr lang="en-US" b="1" dirty="0" err="1"/>
              <a:t>Elemento</a:t>
            </a:r>
            <a:r>
              <a:rPr lang="en-US" b="1" dirty="0"/>
              <a:t> </a:t>
            </a:r>
            <a:r>
              <a:rPr lang="en-US" b="1" dirty="0" err="1"/>
              <a:t>subjetivo</a:t>
            </a:r>
            <a:r>
              <a:rPr lang="en-US" b="1" dirty="0"/>
              <a:t> </a:t>
            </a:r>
            <a:br>
              <a:rPr lang="en-US" b="1" dirty="0"/>
            </a:br>
            <a:r>
              <a:rPr lang="en-US" b="1" dirty="0"/>
              <a:t>(</a:t>
            </a:r>
            <a:r>
              <a:rPr lang="en-US" b="1" dirty="0" err="1"/>
              <a:t>grado</a:t>
            </a:r>
            <a:r>
              <a:rPr lang="en-US" b="1" dirty="0"/>
              <a:t> de </a:t>
            </a:r>
            <a:r>
              <a:rPr lang="en-US" b="1" dirty="0" err="1"/>
              <a:t>responsabilidad</a:t>
            </a:r>
            <a:r>
              <a:rPr lang="en-US" b="1" dirty="0"/>
              <a:t> </a:t>
            </a:r>
            <a:r>
              <a:rPr lang="en-US" b="1" dirty="0" err="1"/>
              <a:t>mínimo</a:t>
            </a:r>
            <a:r>
              <a:rPr lang="en-US" b="1" dirty="0"/>
              <a:t>)</a:t>
            </a:r>
          </a:p>
        </p:txBody>
      </p:sp>
      <p:sp>
        <p:nvSpPr>
          <p:cNvPr id="3" name="Content Placeholder 2">
            <a:extLst>
              <a:ext uri="{FF2B5EF4-FFF2-40B4-BE49-F238E27FC236}">
                <a16:creationId xmlns:a16="http://schemas.microsoft.com/office/drawing/2014/main" id="{7F421214-C277-0A43-A1EB-1DF39845517F}"/>
              </a:ext>
            </a:extLst>
          </p:cNvPr>
          <p:cNvSpPr>
            <a:spLocks noGrp="1"/>
          </p:cNvSpPr>
          <p:nvPr>
            <p:ph idx="1"/>
          </p:nvPr>
        </p:nvSpPr>
        <p:spPr>
          <a:xfrm>
            <a:off x="1484310" y="2666999"/>
            <a:ext cx="10018713" cy="3733801"/>
          </a:xfrm>
        </p:spPr>
        <p:txBody>
          <a:bodyPr>
            <a:normAutofit fontScale="92500" lnSpcReduction="10000"/>
          </a:bodyPr>
          <a:lstStyle/>
          <a:p>
            <a:pPr algn="just"/>
            <a:r>
              <a:rPr lang="es-ES" sz="2200" dirty="0"/>
              <a:t>Las infracciones administrativas y tributarias aduaneras son sancionables, </a:t>
            </a:r>
            <a:r>
              <a:rPr lang="es-ES" sz="2200" b="1" dirty="0"/>
              <a:t>incluso a título de mera negligencia </a:t>
            </a:r>
            <a:r>
              <a:rPr lang="es-ES" sz="2200" dirty="0"/>
              <a:t>en la atención del </a:t>
            </a:r>
            <a:r>
              <a:rPr lang="es-ES" sz="2200" b="1" dirty="0"/>
              <a:t>deber de cuidado </a:t>
            </a:r>
            <a:r>
              <a:rPr lang="es-ES" sz="2200" dirty="0"/>
              <a:t>que ha de observarse en el </a:t>
            </a:r>
            <a:r>
              <a:rPr lang="es-ES" sz="2200" b="1" dirty="0"/>
              <a:t>cumplimiento de las obligaciones y los deberes tributarios aduaneros</a:t>
            </a:r>
            <a:r>
              <a:rPr lang="es-ES" sz="2200" dirty="0"/>
              <a:t>.</a:t>
            </a:r>
          </a:p>
          <a:p>
            <a:pPr marL="0" indent="0" algn="just">
              <a:buNone/>
            </a:pPr>
            <a:endParaRPr lang="en-US" sz="2200" dirty="0"/>
          </a:p>
          <a:p>
            <a:pPr algn="just"/>
            <a:r>
              <a:rPr lang="es-ES" sz="2200" dirty="0"/>
              <a:t>Cuando un hecho configure más de una infracción, debe aplicarse la sanción </a:t>
            </a:r>
            <a:r>
              <a:rPr lang="es-ES" sz="2200" b="1" dirty="0"/>
              <a:t>más severa</a:t>
            </a:r>
            <a:r>
              <a:rPr lang="es-ES" sz="2200" dirty="0"/>
              <a:t>.</a:t>
            </a:r>
          </a:p>
          <a:p>
            <a:pPr algn="just"/>
            <a:endParaRPr lang="es-ES" sz="2200" dirty="0"/>
          </a:p>
          <a:p>
            <a:pPr algn="just"/>
            <a:r>
              <a:rPr lang="es-ES" sz="2200" dirty="0">
                <a:latin typeface="Calibri" panose="020F0502020204030204" pitchFamily="34" charset="0"/>
                <a:cs typeface="Arial" panose="020B0604020202020204" pitchFamily="34" charset="0"/>
              </a:rPr>
              <a:t>Las personas jurídicas, </a:t>
            </a:r>
            <a:r>
              <a:rPr lang="es-ES" sz="2200" b="1" u="sng" dirty="0">
                <a:solidFill>
                  <a:srgbClr val="FF0000"/>
                </a:solidFill>
                <a:latin typeface="Calibri" panose="020F0502020204030204" pitchFamily="34" charset="0"/>
                <a:cs typeface="Arial" panose="020B0604020202020204" pitchFamily="34" charset="0"/>
              </a:rPr>
              <a:t>distintas de los auxiliares de la función pública aduanera</a:t>
            </a:r>
            <a:r>
              <a:rPr lang="es-ES" sz="2200" dirty="0">
                <a:latin typeface="Calibri" panose="020F0502020204030204" pitchFamily="34" charset="0"/>
                <a:cs typeface="Arial" panose="020B0604020202020204" pitchFamily="34" charset="0"/>
              </a:rPr>
              <a:t>, serán responsables </a:t>
            </a:r>
            <a:r>
              <a:rPr lang="es-ES" sz="2200" b="1" dirty="0">
                <a:latin typeface="Calibri" panose="020F0502020204030204" pitchFamily="34" charset="0"/>
                <a:cs typeface="Arial" panose="020B0604020202020204" pitchFamily="34" charset="0"/>
              </a:rPr>
              <a:t>en el tanto se compruebe que</a:t>
            </a:r>
            <a:r>
              <a:rPr lang="es-ES" sz="2200" dirty="0">
                <a:latin typeface="Calibri" panose="020F0502020204030204" pitchFamily="34" charset="0"/>
                <a:cs typeface="Arial" panose="020B0604020202020204" pitchFamily="34" charset="0"/>
              </a:rPr>
              <a:t>, </a:t>
            </a:r>
            <a:r>
              <a:rPr lang="es-ES" sz="2200" u="sng" dirty="0">
                <a:latin typeface="Calibri" panose="020F0502020204030204" pitchFamily="34" charset="0"/>
                <a:cs typeface="Arial" panose="020B0604020202020204" pitchFamily="34" charset="0"/>
              </a:rPr>
              <a:t>dentro de su organización interna</a:t>
            </a:r>
            <a:r>
              <a:rPr lang="es-ES" sz="2200" dirty="0">
                <a:latin typeface="Calibri" panose="020F0502020204030204" pitchFamily="34" charset="0"/>
                <a:cs typeface="Arial" panose="020B0604020202020204" pitchFamily="34" charset="0"/>
              </a:rPr>
              <a:t>, </a:t>
            </a:r>
            <a:r>
              <a:rPr lang="es-ES" sz="2200" b="1" dirty="0">
                <a:solidFill>
                  <a:srgbClr val="00B050"/>
                </a:solidFill>
                <a:latin typeface="Calibri" panose="020F0502020204030204" pitchFamily="34" charset="0"/>
                <a:cs typeface="Arial" panose="020B0604020202020204" pitchFamily="34" charset="0"/>
              </a:rPr>
              <a:t>se ha faltado al deber de cuidado</a:t>
            </a:r>
            <a:r>
              <a:rPr lang="es-ES" sz="2200" dirty="0">
                <a:latin typeface="Calibri" panose="020F0502020204030204" pitchFamily="34" charset="0"/>
                <a:cs typeface="Arial" panose="020B0604020202020204" pitchFamily="34" charset="0"/>
              </a:rPr>
              <a:t>, sin necesidad de determinar las responsabilidades personales concretas de sus administradores, directores, albaceas, curadores, fiduciarios, empleados y demás personas físicas involucradas y sin perjuicio de ellas. </a:t>
            </a:r>
            <a:endParaRPr lang="en-US" sz="2200" dirty="0">
              <a:latin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131598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245C-A341-DF47-A10D-77DC81D1EB1F}"/>
              </a:ext>
            </a:extLst>
          </p:cNvPr>
          <p:cNvSpPr>
            <a:spLocks noGrp="1"/>
          </p:cNvSpPr>
          <p:nvPr>
            <p:ph type="title"/>
          </p:nvPr>
        </p:nvSpPr>
        <p:spPr>
          <a:xfrm>
            <a:off x="1760706" y="685800"/>
            <a:ext cx="9742318" cy="1752599"/>
          </a:xfrm>
        </p:spPr>
        <p:txBody>
          <a:bodyPr>
            <a:normAutofit/>
          </a:bodyPr>
          <a:lstStyle/>
          <a:p>
            <a:pPr>
              <a:lnSpc>
                <a:spcPct val="90000"/>
              </a:lnSpc>
            </a:pPr>
            <a:r>
              <a:rPr lang="en-US" b="1" dirty="0"/>
              <a:t>Caso de </a:t>
            </a:r>
            <a:r>
              <a:rPr lang="en-US" b="1" dirty="0" err="1"/>
              <a:t>conflictos</a:t>
            </a:r>
            <a:r>
              <a:rPr lang="en-US" b="1" dirty="0"/>
              <a:t> de </a:t>
            </a:r>
            <a:r>
              <a:rPr lang="en-US" b="1" dirty="0" err="1"/>
              <a:t>normas</a:t>
            </a:r>
            <a:r>
              <a:rPr lang="en-US" b="1" dirty="0"/>
              <a:t> entre las </a:t>
            </a:r>
            <a:r>
              <a:rPr lang="en-US" b="1" dirty="0" err="1"/>
              <a:t>infracciones</a:t>
            </a:r>
            <a:r>
              <a:rPr lang="en-US" b="1" dirty="0"/>
              <a:t> </a:t>
            </a:r>
            <a:r>
              <a:rPr lang="en-US" b="1" dirty="0" err="1"/>
              <a:t>administrativas</a:t>
            </a:r>
            <a:r>
              <a:rPr lang="en-US" b="1" dirty="0"/>
              <a:t> </a:t>
            </a:r>
            <a:r>
              <a:rPr lang="en-US" b="1" dirty="0" err="1"/>
              <a:t>aduaneras</a:t>
            </a:r>
            <a:r>
              <a:rPr lang="en-US" b="1" dirty="0"/>
              <a:t> vs. </a:t>
            </a:r>
            <a:r>
              <a:rPr lang="en-US" b="1" dirty="0" err="1"/>
              <a:t>infracciones</a:t>
            </a:r>
            <a:r>
              <a:rPr lang="en-US" b="1" dirty="0"/>
              <a:t> </a:t>
            </a:r>
            <a:r>
              <a:rPr lang="en-US" b="1" dirty="0" err="1"/>
              <a:t>tributarias</a:t>
            </a:r>
            <a:r>
              <a:rPr lang="en-US" b="1" dirty="0"/>
              <a:t> (CNPT)</a:t>
            </a:r>
          </a:p>
        </p:txBody>
      </p:sp>
      <p:sp>
        <p:nvSpPr>
          <p:cNvPr id="4" name="Content Placeholder 3">
            <a:extLst>
              <a:ext uri="{FF2B5EF4-FFF2-40B4-BE49-F238E27FC236}">
                <a16:creationId xmlns:a16="http://schemas.microsoft.com/office/drawing/2014/main" id="{5BD39345-7BB9-2C01-B8F6-85511009201B}"/>
              </a:ext>
            </a:extLst>
          </p:cNvPr>
          <p:cNvSpPr>
            <a:spLocks noGrp="1"/>
          </p:cNvSpPr>
          <p:nvPr>
            <p:ph idx="1"/>
          </p:nvPr>
        </p:nvSpPr>
        <p:spPr/>
        <p:txBody>
          <a:bodyPr>
            <a:normAutofit/>
          </a:bodyPr>
          <a:lstStyle/>
          <a:p>
            <a:pPr marL="0" marR="32385" indent="0" algn="just">
              <a:spcBef>
                <a:spcPts val="0"/>
              </a:spcBef>
              <a:spcAft>
                <a:spcPts val="0"/>
              </a:spcAft>
              <a:buNone/>
            </a:pPr>
            <a:r>
              <a:rPr lang="es-ES" dirty="0">
                <a:effectLst/>
                <a:latin typeface="Calibri" panose="020F0502020204030204" pitchFamily="34" charset="0"/>
                <a:ea typeface="Times New Roman" panose="02020603050405020304" pitchFamily="18" charset="0"/>
                <a:cs typeface="Arial" panose="020B0604020202020204" pitchFamily="34" charset="0"/>
              </a:rPr>
              <a:t>Si las conductas tipificadas en esta Ley configuran también una infracción establecida en la </a:t>
            </a:r>
            <a:r>
              <a:rPr lang="es-ES" b="1" dirty="0">
                <a:effectLst/>
                <a:latin typeface="Calibri" panose="020F0502020204030204" pitchFamily="34" charset="0"/>
                <a:ea typeface="Times New Roman" panose="02020603050405020304" pitchFamily="18" charset="0"/>
                <a:cs typeface="Arial" panose="020B0604020202020204" pitchFamily="34" charset="0"/>
              </a:rPr>
              <a:t>legislación tributaria</a:t>
            </a:r>
            <a:r>
              <a:rPr lang="es-ES" dirty="0">
                <a:effectLst/>
                <a:latin typeface="Calibri" panose="020F0502020204030204" pitchFamily="34" charset="0"/>
                <a:ea typeface="Times New Roman" panose="02020603050405020304" pitchFamily="18" charset="0"/>
                <a:cs typeface="Arial" panose="020B0604020202020204" pitchFamily="34" charset="0"/>
              </a:rPr>
              <a:t>, se aplicarán las disposiciones especiales de esta Ley, siempre que dichas conductas se relacionen con el incumplimiento de las obligaciones tributarias aduaneras o de los deberes ante la autoridad aduanera.</a:t>
            </a:r>
            <a:endParaRPr lang="en-US" dirty="0"/>
          </a:p>
        </p:txBody>
      </p:sp>
    </p:spTree>
    <p:extLst>
      <p:ext uri="{BB962C8B-B14F-4D97-AF65-F5344CB8AC3E}">
        <p14:creationId xmlns:p14="http://schemas.microsoft.com/office/powerpoint/2010/main" val="3862341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58C2-C90A-9042-B1A5-04006445ABD5}"/>
              </a:ext>
            </a:extLst>
          </p:cNvPr>
          <p:cNvSpPr>
            <a:spLocks noGrp="1"/>
          </p:cNvSpPr>
          <p:nvPr>
            <p:ph type="title"/>
          </p:nvPr>
        </p:nvSpPr>
        <p:spPr/>
        <p:txBody>
          <a:bodyPr/>
          <a:lstStyle/>
          <a:p>
            <a:r>
              <a:rPr lang="en-US" b="1" dirty="0"/>
              <a:t>REBAJA DE LAS SANCIONES</a:t>
            </a:r>
          </a:p>
        </p:txBody>
      </p:sp>
      <p:sp>
        <p:nvSpPr>
          <p:cNvPr id="3" name="Content Placeholder 2">
            <a:extLst>
              <a:ext uri="{FF2B5EF4-FFF2-40B4-BE49-F238E27FC236}">
                <a16:creationId xmlns:a16="http://schemas.microsoft.com/office/drawing/2014/main" id="{346268B0-D30A-5B45-93F2-9A2BA07535FB}"/>
              </a:ext>
            </a:extLst>
          </p:cNvPr>
          <p:cNvSpPr>
            <a:spLocks noGrp="1"/>
          </p:cNvSpPr>
          <p:nvPr>
            <p:ph idx="1"/>
          </p:nvPr>
        </p:nvSpPr>
        <p:spPr/>
        <p:txBody>
          <a:bodyPr/>
          <a:lstStyle/>
          <a:p>
            <a:r>
              <a:rPr lang="en-US" dirty="0" err="1"/>
              <a:t>Incentivo</a:t>
            </a:r>
            <a:r>
              <a:rPr lang="en-US" dirty="0"/>
              <a:t> para la </a:t>
            </a:r>
            <a:r>
              <a:rPr lang="en-US" dirty="0" err="1"/>
              <a:t>subsanación</a:t>
            </a:r>
            <a:r>
              <a:rPr lang="en-US" dirty="0"/>
              <a:t> </a:t>
            </a:r>
            <a:r>
              <a:rPr lang="en-US" dirty="0" err="1"/>
              <a:t>voluntaria</a:t>
            </a:r>
            <a:r>
              <a:rPr lang="en-US" dirty="0"/>
              <a:t> de </a:t>
            </a:r>
            <a:r>
              <a:rPr lang="en-US" dirty="0" err="1"/>
              <a:t>errores</a:t>
            </a:r>
            <a:r>
              <a:rPr lang="en-US" dirty="0"/>
              <a:t> </a:t>
            </a:r>
            <a:r>
              <a:rPr lang="en-US" dirty="0" err="1"/>
              <a:t>sancionables</a:t>
            </a:r>
            <a:r>
              <a:rPr lang="en-US" dirty="0"/>
              <a:t>.</a:t>
            </a:r>
          </a:p>
          <a:p>
            <a:pPr marL="0" indent="0">
              <a:buNone/>
            </a:pPr>
            <a:endParaRPr lang="en-US" dirty="0"/>
          </a:p>
          <a:p>
            <a:r>
              <a:rPr lang="en-US" dirty="0" err="1"/>
              <a:t>Disminución</a:t>
            </a:r>
            <a:r>
              <a:rPr lang="en-US" dirty="0"/>
              <a:t> de </a:t>
            </a:r>
            <a:r>
              <a:rPr lang="en-US" dirty="0" err="1"/>
              <a:t>litigiosidad</a:t>
            </a:r>
            <a:r>
              <a:rPr lang="en-US" dirty="0"/>
              <a:t> </a:t>
            </a:r>
            <a:r>
              <a:rPr lang="en-US" dirty="0" err="1"/>
              <a:t>administrativa</a:t>
            </a:r>
            <a:r>
              <a:rPr lang="en-US" dirty="0"/>
              <a:t>.</a:t>
            </a:r>
          </a:p>
        </p:txBody>
      </p:sp>
    </p:spTree>
    <p:extLst>
      <p:ext uri="{BB962C8B-B14F-4D97-AF65-F5344CB8AC3E}">
        <p14:creationId xmlns:p14="http://schemas.microsoft.com/office/powerpoint/2010/main" val="593477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A685-265F-4C4A-9D6A-53D6E7E65B04}"/>
              </a:ext>
            </a:extLst>
          </p:cNvPr>
          <p:cNvSpPr>
            <a:spLocks noGrp="1"/>
          </p:cNvSpPr>
          <p:nvPr>
            <p:ph type="title"/>
          </p:nvPr>
        </p:nvSpPr>
        <p:spPr/>
        <p:txBody>
          <a:bodyPr/>
          <a:lstStyle/>
          <a:p>
            <a:r>
              <a:rPr lang="en-US" b="1" dirty="0" err="1"/>
              <a:t>Eliminación</a:t>
            </a:r>
            <a:r>
              <a:rPr lang="en-US" b="1" dirty="0"/>
              <a:t> de </a:t>
            </a:r>
            <a:r>
              <a:rPr lang="en-US" b="1" dirty="0" err="1"/>
              <a:t>multa</a:t>
            </a:r>
            <a:r>
              <a:rPr lang="en-US" b="1" dirty="0"/>
              <a:t> y </a:t>
            </a:r>
            <a:r>
              <a:rPr lang="en-US" b="1" dirty="0" err="1"/>
              <a:t>rebaja</a:t>
            </a:r>
            <a:r>
              <a:rPr lang="en-US" b="1" dirty="0"/>
              <a:t> del </a:t>
            </a:r>
            <a:r>
              <a:rPr lang="en-US" b="1" dirty="0" err="1"/>
              <a:t>monto</a:t>
            </a:r>
            <a:r>
              <a:rPr lang="en-US" b="1" dirty="0"/>
              <a:t> de la </a:t>
            </a:r>
            <a:r>
              <a:rPr lang="en-US" b="1" dirty="0" err="1"/>
              <a:t>sanción</a:t>
            </a:r>
            <a:r>
              <a:rPr lang="en-US" b="1" dirty="0"/>
              <a:t>.</a:t>
            </a:r>
          </a:p>
        </p:txBody>
      </p:sp>
      <p:sp>
        <p:nvSpPr>
          <p:cNvPr id="3" name="Content Placeholder 2">
            <a:extLst>
              <a:ext uri="{FF2B5EF4-FFF2-40B4-BE49-F238E27FC236}">
                <a16:creationId xmlns:a16="http://schemas.microsoft.com/office/drawing/2014/main" id="{E579C3D5-5AD9-5D4C-B2CD-AE54A2A57C4C}"/>
              </a:ext>
            </a:extLst>
          </p:cNvPr>
          <p:cNvSpPr>
            <a:spLocks noGrp="1"/>
          </p:cNvSpPr>
          <p:nvPr>
            <p:ph idx="1"/>
          </p:nvPr>
        </p:nvSpPr>
        <p:spPr/>
        <p:txBody>
          <a:bodyPr>
            <a:normAutofit/>
          </a:bodyPr>
          <a:lstStyle/>
          <a:p>
            <a:r>
              <a:rPr lang="es-ES" dirty="0"/>
              <a:t>Actuación de la Administración</a:t>
            </a:r>
          </a:p>
          <a:p>
            <a:pPr lvl="1"/>
            <a:r>
              <a:rPr lang="es-ES" dirty="0"/>
              <a:t>toda acción conducente a verificar el cumplimiento de la OTA notificada al sujeto pasivo. </a:t>
            </a:r>
            <a:endParaRPr lang="en-US" dirty="0"/>
          </a:p>
          <a:p>
            <a:r>
              <a:rPr lang="es-ES" dirty="0"/>
              <a:t> Dos esferas distintas</a:t>
            </a:r>
          </a:p>
          <a:p>
            <a:pPr lvl="1"/>
            <a:r>
              <a:rPr lang="es-ES" dirty="0"/>
              <a:t>Control a Posteriori</a:t>
            </a:r>
          </a:p>
          <a:p>
            <a:pPr lvl="1"/>
            <a:r>
              <a:rPr lang="es-ES" dirty="0"/>
              <a:t>Control Inmediato</a:t>
            </a:r>
            <a:endParaRPr lang="en-US" dirty="0"/>
          </a:p>
          <a:p>
            <a:endParaRPr lang="en-US" dirty="0"/>
          </a:p>
        </p:txBody>
      </p:sp>
    </p:spTree>
    <p:extLst>
      <p:ext uri="{BB962C8B-B14F-4D97-AF65-F5344CB8AC3E}">
        <p14:creationId xmlns:p14="http://schemas.microsoft.com/office/powerpoint/2010/main" val="1962717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DF38-70CA-F7C1-AF2C-CAF44E55D291}"/>
              </a:ext>
            </a:extLst>
          </p:cNvPr>
          <p:cNvSpPr>
            <a:spLocks noGrp="1"/>
          </p:cNvSpPr>
          <p:nvPr>
            <p:ph type="title"/>
          </p:nvPr>
        </p:nvSpPr>
        <p:spPr/>
        <p:txBody>
          <a:bodyPr/>
          <a:lstStyle/>
          <a:p>
            <a:endParaRPr lang="en-US"/>
          </a:p>
        </p:txBody>
      </p:sp>
      <p:graphicFrame>
        <p:nvGraphicFramePr>
          <p:cNvPr id="3" name="Table 4">
            <a:extLst>
              <a:ext uri="{FF2B5EF4-FFF2-40B4-BE49-F238E27FC236}">
                <a16:creationId xmlns:a16="http://schemas.microsoft.com/office/drawing/2014/main" id="{18480840-65D2-76C9-72E5-7F686E8A13F6}"/>
              </a:ext>
            </a:extLst>
          </p:cNvPr>
          <p:cNvGraphicFramePr>
            <a:graphicFrameLocks/>
          </p:cNvGraphicFramePr>
          <p:nvPr>
            <p:extLst>
              <p:ext uri="{D42A27DB-BD31-4B8C-83A1-F6EECF244321}">
                <p14:modId xmlns:p14="http://schemas.microsoft.com/office/powerpoint/2010/main" val="3856274482"/>
              </p:ext>
            </p:extLst>
          </p:nvPr>
        </p:nvGraphicFramePr>
        <p:xfrm>
          <a:off x="0" y="7679"/>
          <a:ext cx="12192000" cy="6850323"/>
        </p:xfrm>
        <a:graphic>
          <a:graphicData uri="http://schemas.openxmlformats.org/drawingml/2006/table">
            <a:tbl>
              <a:tblPr firstRow="1" bandRow="1">
                <a:tableStyleId>{5C22544A-7EE6-4342-B048-85BDC9FD1C3A}</a:tableStyleId>
              </a:tblPr>
              <a:tblGrid>
                <a:gridCol w="9371063">
                  <a:extLst>
                    <a:ext uri="{9D8B030D-6E8A-4147-A177-3AD203B41FA5}">
                      <a16:colId xmlns:a16="http://schemas.microsoft.com/office/drawing/2014/main" val="3643756701"/>
                    </a:ext>
                  </a:extLst>
                </a:gridCol>
                <a:gridCol w="1656232">
                  <a:extLst>
                    <a:ext uri="{9D8B030D-6E8A-4147-A177-3AD203B41FA5}">
                      <a16:colId xmlns:a16="http://schemas.microsoft.com/office/drawing/2014/main" val="454400327"/>
                    </a:ext>
                  </a:extLst>
                </a:gridCol>
                <a:gridCol w="1164705">
                  <a:extLst>
                    <a:ext uri="{9D8B030D-6E8A-4147-A177-3AD203B41FA5}">
                      <a16:colId xmlns:a16="http://schemas.microsoft.com/office/drawing/2014/main" val="4115199256"/>
                    </a:ext>
                  </a:extLst>
                </a:gridCol>
              </a:tblGrid>
              <a:tr h="1251835">
                <a:tc>
                  <a:txBody>
                    <a:bodyPr/>
                    <a:lstStyle/>
                    <a:p>
                      <a:pPr algn="ctr"/>
                      <a:r>
                        <a:rPr lang="en-US" sz="1800" dirty="0" err="1"/>
                        <a:t>Momento</a:t>
                      </a:r>
                      <a:r>
                        <a:rPr lang="en-US" sz="1800" dirty="0"/>
                        <a:t> de la </a:t>
                      </a:r>
                      <a:r>
                        <a:rPr lang="en-US" sz="1800" dirty="0" err="1"/>
                        <a:t>rectificación</a:t>
                      </a:r>
                      <a:endParaRPr lang="en-US" sz="1800" dirty="0"/>
                    </a:p>
                    <a:p>
                      <a:pPr algn="ctr"/>
                      <a:endParaRPr lang="en-US" sz="1800" dirty="0"/>
                    </a:p>
                    <a:p>
                      <a:pPr algn="ctr"/>
                      <a:r>
                        <a:rPr lang="en-US" sz="1800" dirty="0"/>
                        <a:t>(233 LGA)</a:t>
                      </a:r>
                    </a:p>
                  </a:txBody>
                  <a:tcPr/>
                </a:tc>
                <a:tc>
                  <a:txBody>
                    <a:bodyPr/>
                    <a:lstStyle/>
                    <a:p>
                      <a:pPr algn="ctr"/>
                      <a:r>
                        <a:rPr lang="en-US" sz="1800" dirty="0"/>
                        <a:t>REDUCCION DE MULTA HOY</a:t>
                      </a:r>
                    </a:p>
                  </a:txBody>
                  <a:tcPr/>
                </a:tc>
                <a:tc>
                  <a:txBody>
                    <a:bodyPr/>
                    <a:lstStyle/>
                    <a:p>
                      <a:pPr algn="ctr"/>
                      <a:r>
                        <a:rPr lang="en-US" sz="1800" dirty="0">
                          <a:solidFill>
                            <a:srgbClr val="002060"/>
                          </a:solidFill>
                        </a:rPr>
                        <a:t>Antes de</a:t>
                      </a:r>
                    </a:p>
                    <a:p>
                      <a:pPr algn="ctr"/>
                      <a:r>
                        <a:rPr lang="en-US" sz="1800" dirty="0">
                          <a:solidFill>
                            <a:srgbClr val="002060"/>
                          </a:solidFill>
                        </a:rPr>
                        <a:t> </a:t>
                      </a:r>
                      <a:r>
                        <a:rPr lang="en-US" sz="1800" dirty="0" err="1">
                          <a:solidFill>
                            <a:srgbClr val="002060"/>
                          </a:solidFill>
                        </a:rPr>
                        <a:t>reforma</a:t>
                      </a:r>
                      <a:r>
                        <a:rPr lang="en-US" sz="1800" dirty="0">
                          <a:solidFill>
                            <a:srgbClr val="002060"/>
                          </a:solidFill>
                        </a:rPr>
                        <a:t> de </a:t>
                      </a:r>
                      <a:r>
                        <a:rPr lang="en-US" sz="1800" dirty="0" err="1">
                          <a:solidFill>
                            <a:srgbClr val="002060"/>
                          </a:solidFill>
                        </a:rPr>
                        <a:t>junio</a:t>
                      </a:r>
                      <a:r>
                        <a:rPr lang="en-US" sz="1800" dirty="0">
                          <a:solidFill>
                            <a:srgbClr val="002060"/>
                          </a:solidFill>
                        </a:rPr>
                        <a:t> 2022</a:t>
                      </a:r>
                    </a:p>
                  </a:txBody>
                  <a:tcPr/>
                </a:tc>
                <a:extLst>
                  <a:ext uri="{0D108BD9-81ED-4DB2-BD59-A6C34878D82A}">
                    <a16:rowId xmlns:a16="http://schemas.microsoft.com/office/drawing/2014/main" val="1520279914"/>
                  </a:ext>
                </a:extLst>
              </a:tr>
              <a:tr h="507689">
                <a:tc>
                  <a:txBody>
                    <a:bodyPr/>
                    <a:lstStyle/>
                    <a:p>
                      <a:r>
                        <a:rPr lang="en-US" sz="1800" b="1" dirty="0">
                          <a:solidFill>
                            <a:srgbClr val="FF0000"/>
                          </a:solidFill>
                        </a:rPr>
                        <a:t>Durante </a:t>
                      </a:r>
                      <a:r>
                        <a:rPr lang="en-US" sz="1800" b="1" dirty="0" err="1">
                          <a:solidFill>
                            <a:srgbClr val="FF0000"/>
                          </a:solidFill>
                        </a:rPr>
                        <a:t>el</a:t>
                      </a:r>
                      <a:r>
                        <a:rPr lang="en-US" sz="1800" b="1" dirty="0">
                          <a:solidFill>
                            <a:srgbClr val="FF0000"/>
                          </a:solidFill>
                        </a:rPr>
                        <a:t> </a:t>
                      </a:r>
                      <a:r>
                        <a:rPr lang="en-US" sz="1800" b="1" dirty="0" err="1">
                          <a:solidFill>
                            <a:srgbClr val="FF0000"/>
                          </a:solidFill>
                        </a:rPr>
                        <a:t>despacho</a:t>
                      </a:r>
                      <a:r>
                        <a:rPr lang="en-US" sz="1800" b="1" dirty="0">
                          <a:solidFill>
                            <a:srgbClr val="FF0000"/>
                          </a:solidFill>
                        </a:rPr>
                        <a:t> </a:t>
                      </a:r>
                      <a:r>
                        <a:rPr lang="en-US" sz="1800" b="1" dirty="0" err="1">
                          <a:solidFill>
                            <a:srgbClr val="FF0000"/>
                          </a:solidFill>
                        </a:rPr>
                        <a:t>Aduanero</a:t>
                      </a:r>
                      <a:endParaRPr lang="en-US" sz="1800" b="1" dirty="0">
                        <a:solidFill>
                          <a:srgbClr val="FF0000"/>
                        </a:solidFill>
                      </a:endParaRPr>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3001977241"/>
                  </a:ext>
                </a:extLst>
              </a:tr>
              <a:tr h="507689">
                <a:tc>
                  <a:txBody>
                    <a:bodyPr/>
                    <a:lstStyle/>
                    <a:p>
                      <a:r>
                        <a:rPr lang="en-US" sz="1800" dirty="0"/>
                        <a:t>- Pago de </a:t>
                      </a:r>
                      <a:r>
                        <a:rPr lang="en-US" sz="1800" dirty="0" err="1"/>
                        <a:t>ajuste</a:t>
                      </a:r>
                      <a:r>
                        <a:rPr lang="en-US" sz="1800" dirty="0"/>
                        <a:t> $ + </a:t>
                      </a:r>
                      <a:r>
                        <a:rPr lang="en-US" sz="1800" dirty="0" err="1"/>
                        <a:t>pago</a:t>
                      </a:r>
                      <a:r>
                        <a:rPr lang="en-US" sz="1800" dirty="0"/>
                        <a:t> de </a:t>
                      </a:r>
                      <a:r>
                        <a:rPr lang="en-US" sz="1800" dirty="0" err="1"/>
                        <a:t>multa</a:t>
                      </a:r>
                      <a:r>
                        <a:rPr lang="en-US" sz="1800" dirty="0"/>
                        <a:t> </a:t>
                      </a:r>
                      <a:r>
                        <a:rPr lang="en-US" sz="1800" dirty="0" err="1"/>
                        <a:t>en</a:t>
                      </a:r>
                      <a:r>
                        <a:rPr lang="en-US" sz="1800" dirty="0"/>
                        <a:t> </a:t>
                      </a:r>
                      <a:r>
                        <a:rPr lang="en-US" sz="1800" dirty="0" err="1"/>
                        <a:t>el</a:t>
                      </a:r>
                      <a:r>
                        <a:rPr lang="en-US" sz="1800" dirty="0"/>
                        <a:t> </a:t>
                      </a:r>
                      <a:r>
                        <a:rPr lang="en-US" sz="1800" dirty="0" err="1"/>
                        <a:t>plazo</a:t>
                      </a:r>
                      <a:r>
                        <a:rPr lang="en-US" sz="1800" dirty="0"/>
                        <a:t> de </a:t>
                      </a:r>
                      <a:r>
                        <a:rPr lang="en-US" sz="1800" dirty="0" err="1"/>
                        <a:t>impugnación</a:t>
                      </a:r>
                      <a:r>
                        <a:rPr lang="en-US" sz="1800" dirty="0"/>
                        <a:t> (10 </a:t>
                      </a:r>
                      <a:r>
                        <a:rPr lang="en-US" sz="1800" dirty="0" err="1"/>
                        <a:t>d.h</a:t>
                      </a:r>
                      <a:r>
                        <a:rPr lang="en-US" sz="1800" dirty="0"/>
                        <a:t>)</a:t>
                      </a:r>
                    </a:p>
                  </a:txBody>
                  <a:tcPr/>
                </a:tc>
                <a:tc>
                  <a:txBody>
                    <a:bodyPr/>
                    <a:lstStyle/>
                    <a:p>
                      <a:pPr algn="ctr"/>
                      <a:r>
                        <a:rPr lang="en-US" sz="1800" dirty="0"/>
                        <a:t>-50%</a:t>
                      </a:r>
                    </a:p>
                  </a:txBody>
                  <a:tcPr/>
                </a:tc>
                <a:tc>
                  <a:txBody>
                    <a:bodyPr/>
                    <a:lstStyle/>
                    <a:p>
                      <a:pPr algn="ctr"/>
                      <a:r>
                        <a:rPr lang="en-US" sz="1800" dirty="0"/>
                        <a:t>-50%/55%</a:t>
                      </a:r>
                    </a:p>
                  </a:txBody>
                  <a:tcPr/>
                </a:tc>
                <a:extLst>
                  <a:ext uri="{0D108BD9-81ED-4DB2-BD59-A6C34878D82A}">
                    <a16:rowId xmlns:a16="http://schemas.microsoft.com/office/drawing/2014/main" val="1346446620"/>
                  </a:ext>
                </a:extLst>
              </a:tr>
              <a:tr h="507689">
                <a:tc>
                  <a:txBody>
                    <a:bodyPr/>
                    <a:lstStyle/>
                    <a:p>
                      <a:endParaRPr lang="en-US" sz="1800" b="1" dirty="0"/>
                    </a:p>
                  </a:txBody>
                  <a:tcPr/>
                </a:tc>
                <a:tc>
                  <a:txBody>
                    <a:bodyPr/>
                    <a:lstStyle/>
                    <a:p>
                      <a:pPr algn="ctr"/>
                      <a:endParaRPr lang="en-US" sz="1800"/>
                    </a:p>
                  </a:txBody>
                  <a:tcPr/>
                </a:tc>
                <a:tc>
                  <a:txBody>
                    <a:bodyPr/>
                    <a:lstStyle/>
                    <a:p>
                      <a:pPr algn="ctr"/>
                      <a:endParaRPr lang="en-US" sz="1800" dirty="0"/>
                    </a:p>
                  </a:txBody>
                  <a:tcPr/>
                </a:tc>
                <a:extLst>
                  <a:ext uri="{0D108BD9-81ED-4DB2-BD59-A6C34878D82A}">
                    <a16:rowId xmlns:a16="http://schemas.microsoft.com/office/drawing/2014/main" val="1798773420"/>
                  </a:ext>
                </a:extLst>
              </a:tr>
              <a:tr h="507689">
                <a:tc>
                  <a:txBody>
                    <a:bodyPr/>
                    <a:lstStyle/>
                    <a:p>
                      <a:r>
                        <a:rPr lang="en-US" sz="1800" b="1" dirty="0">
                          <a:solidFill>
                            <a:srgbClr val="FF0000"/>
                          </a:solidFill>
                        </a:rPr>
                        <a:t>Con </a:t>
                      </a:r>
                      <a:r>
                        <a:rPr lang="en-US" sz="1800" b="1" dirty="0" err="1">
                          <a:solidFill>
                            <a:srgbClr val="FF0000"/>
                          </a:solidFill>
                        </a:rPr>
                        <a:t>posterioridad</a:t>
                      </a:r>
                      <a:r>
                        <a:rPr lang="en-US" sz="1800" b="1" dirty="0">
                          <a:solidFill>
                            <a:srgbClr val="FF0000"/>
                          </a:solidFill>
                        </a:rPr>
                        <a:t> al </a:t>
                      </a:r>
                      <a:r>
                        <a:rPr lang="en-US" sz="1800" b="1" dirty="0" err="1">
                          <a:solidFill>
                            <a:srgbClr val="FF0000"/>
                          </a:solidFill>
                        </a:rPr>
                        <a:t>despacho</a:t>
                      </a:r>
                      <a:r>
                        <a:rPr lang="en-US" sz="1800" b="1" dirty="0">
                          <a:solidFill>
                            <a:srgbClr val="FF0000"/>
                          </a:solidFill>
                        </a:rPr>
                        <a:t> </a:t>
                      </a:r>
                      <a:r>
                        <a:rPr lang="en-US" sz="1800" b="1" dirty="0" err="1">
                          <a:solidFill>
                            <a:srgbClr val="FF0000"/>
                          </a:solidFill>
                        </a:rPr>
                        <a:t>aduanero</a:t>
                      </a:r>
                      <a:r>
                        <a:rPr lang="en-US" sz="1800" b="1" dirty="0">
                          <a:solidFill>
                            <a:srgbClr val="FF0000"/>
                          </a:solidFill>
                        </a:rPr>
                        <a:t> </a:t>
                      </a:r>
                      <a:r>
                        <a:rPr lang="en-US" sz="1800" b="1" dirty="0"/>
                        <a:t>(4 </a:t>
                      </a:r>
                      <a:r>
                        <a:rPr lang="en-US" sz="1800" b="1" dirty="0" err="1"/>
                        <a:t>años</a:t>
                      </a:r>
                      <a:r>
                        <a:rPr lang="en-US" sz="1800" b="1" dirty="0"/>
                        <a:t>)</a:t>
                      </a:r>
                    </a:p>
                  </a:txBody>
                  <a:tcPr/>
                </a:tc>
                <a:tc>
                  <a:txBody>
                    <a:bodyPr/>
                    <a:lstStyle/>
                    <a:p>
                      <a:pPr algn="ctr"/>
                      <a:endParaRPr lang="en-US" sz="1800"/>
                    </a:p>
                  </a:txBody>
                  <a:tcPr/>
                </a:tc>
                <a:tc>
                  <a:txBody>
                    <a:bodyPr/>
                    <a:lstStyle/>
                    <a:p>
                      <a:pPr algn="ctr"/>
                      <a:endParaRPr lang="en-US" sz="1800" dirty="0"/>
                    </a:p>
                  </a:txBody>
                  <a:tcPr/>
                </a:tc>
                <a:extLst>
                  <a:ext uri="{0D108BD9-81ED-4DB2-BD59-A6C34878D82A}">
                    <a16:rowId xmlns:a16="http://schemas.microsoft.com/office/drawing/2014/main" val="3783183082"/>
                  </a:ext>
                </a:extLst>
              </a:tr>
              <a:tr h="507689">
                <a:tc>
                  <a:txBody>
                    <a:bodyPr/>
                    <a:lstStyle/>
                    <a:p>
                      <a:r>
                        <a:rPr lang="en-US" sz="1800" dirty="0"/>
                        <a:t>- </a:t>
                      </a:r>
                      <a:r>
                        <a:rPr lang="en-US" sz="1800" dirty="0" err="1"/>
                        <a:t>Rectificación</a:t>
                      </a:r>
                      <a:r>
                        <a:rPr lang="en-US" sz="1800" dirty="0"/>
                        <a:t> </a:t>
                      </a:r>
                      <a:r>
                        <a:rPr lang="en-US" sz="1800" b="1" dirty="0" err="1"/>
                        <a:t>voluntaria</a:t>
                      </a:r>
                      <a:r>
                        <a:rPr lang="en-US" sz="1800" b="1" dirty="0"/>
                        <a:t> </a:t>
                      </a:r>
                      <a:r>
                        <a:rPr lang="en-US" sz="1800" dirty="0"/>
                        <a:t>(con </a:t>
                      </a:r>
                      <a:r>
                        <a:rPr lang="en-US" sz="1800" dirty="0" err="1"/>
                        <a:t>ajuste</a:t>
                      </a:r>
                      <a:r>
                        <a:rPr lang="en-US" sz="1800" dirty="0"/>
                        <a:t> $ o sin </a:t>
                      </a:r>
                      <a:r>
                        <a:rPr lang="en-US" sz="1800" dirty="0" err="1"/>
                        <a:t>ajuste</a:t>
                      </a:r>
                      <a:r>
                        <a:rPr lang="en-US" sz="1800" dirty="0"/>
                        <a:t>)</a:t>
                      </a:r>
                    </a:p>
                  </a:txBody>
                  <a:tcPr/>
                </a:tc>
                <a:tc>
                  <a:txBody>
                    <a:bodyPr/>
                    <a:lstStyle/>
                    <a:p>
                      <a:pPr algn="ctr"/>
                      <a:r>
                        <a:rPr lang="en-US" sz="1800" dirty="0"/>
                        <a:t>-100%</a:t>
                      </a:r>
                    </a:p>
                  </a:txBody>
                  <a:tcPr/>
                </a:tc>
                <a:tc>
                  <a:txBody>
                    <a:bodyPr/>
                    <a:lstStyle/>
                    <a:p>
                      <a:pPr algn="ctr"/>
                      <a:r>
                        <a:rPr lang="en-US" sz="1800" dirty="0"/>
                        <a:t>-75%/80%</a:t>
                      </a:r>
                    </a:p>
                  </a:txBody>
                  <a:tcPr/>
                </a:tc>
                <a:extLst>
                  <a:ext uri="{0D108BD9-81ED-4DB2-BD59-A6C34878D82A}">
                    <a16:rowId xmlns:a16="http://schemas.microsoft.com/office/drawing/2014/main" val="1136354647"/>
                  </a:ext>
                </a:extLst>
              </a:tr>
              <a:tr h="507689">
                <a:tc>
                  <a:txBody>
                    <a:bodyPr/>
                    <a:lstStyle/>
                    <a:p>
                      <a:r>
                        <a:rPr lang="en-US" sz="1800" dirty="0"/>
                        <a:t>- Durante la </a:t>
                      </a:r>
                      <a:r>
                        <a:rPr lang="en-US" sz="1800" dirty="0" err="1"/>
                        <a:t>etapa</a:t>
                      </a:r>
                      <a:r>
                        <a:rPr lang="en-US" sz="1800" dirty="0"/>
                        <a:t> de </a:t>
                      </a:r>
                      <a:r>
                        <a:rPr lang="en-US" sz="1800" b="1" dirty="0" err="1"/>
                        <a:t>ofrecimiento</a:t>
                      </a:r>
                      <a:r>
                        <a:rPr lang="en-US" sz="1800" b="1" dirty="0"/>
                        <a:t> a </a:t>
                      </a:r>
                      <a:r>
                        <a:rPr lang="en-US" sz="1800" b="1" dirty="0" err="1"/>
                        <a:t>regularizar</a:t>
                      </a:r>
                      <a:r>
                        <a:rPr lang="en-US" sz="1800" b="1" dirty="0"/>
                        <a:t> </a:t>
                      </a:r>
                      <a:r>
                        <a:rPr lang="en-US" sz="1800" dirty="0"/>
                        <a:t>con </a:t>
                      </a:r>
                      <a:r>
                        <a:rPr lang="en-US" sz="1800" dirty="0" err="1"/>
                        <a:t>pago</a:t>
                      </a:r>
                      <a:r>
                        <a:rPr lang="en-US" sz="1800" dirty="0"/>
                        <a:t> del </a:t>
                      </a:r>
                      <a:r>
                        <a:rPr lang="en-US" sz="1800" dirty="0" err="1"/>
                        <a:t>ajuste</a:t>
                      </a:r>
                      <a:r>
                        <a:rPr lang="en-US" sz="1800" dirty="0"/>
                        <a:t> + </a:t>
                      </a:r>
                      <a:r>
                        <a:rPr lang="en-US" sz="1800" dirty="0" err="1"/>
                        <a:t>multa</a:t>
                      </a:r>
                      <a:endParaRPr lang="en-US" sz="1800" dirty="0"/>
                    </a:p>
                  </a:txBody>
                  <a:tcPr/>
                </a:tc>
                <a:tc>
                  <a:txBody>
                    <a:bodyPr/>
                    <a:lstStyle/>
                    <a:p>
                      <a:pPr algn="ctr"/>
                      <a:r>
                        <a:rPr lang="en-US" sz="1800" dirty="0"/>
                        <a:t>-50%</a:t>
                      </a:r>
                    </a:p>
                  </a:txBody>
                  <a:tcPr/>
                </a:tc>
                <a:tc>
                  <a:txBody>
                    <a:bodyPr/>
                    <a:lstStyle/>
                    <a:p>
                      <a:pPr algn="ctr"/>
                      <a:r>
                        <a:rPr lang="en-US" sz="1800" dirty="0"/>
                        <a:t>-50%/55%</a:t>
                      </a:r>
                    </a:p>
                  </a:txBody>
                  <a:tcPr/>
                </a:tc>
                <a:extLst>
                  <a:ext uri="{0D108BD9-81ED-4DB2-BD59-A6C34878D82A}">
                    <a16:rowId xmlns:a16="http://schemas.microsoft.com/office/drawing/2014/main" val="380654759"/>
                  </a:ext>
                </a:extLst>
              </a:tr>
              <a:tr h="507689">
                <a:tc>
                  <a:txBody>
                    <a:bodyPr/>
                    <a:lstStyle/>
                    <a:p>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1955242067"/>
                  </a:ext>
                </a:extLst>
              </a:tr>
              <a:tr h="876285">
                <a:tc>
                  <a:txBody>
                    <a:bodyPr/>
                    <a:lstStyle/>
                    <a:p>
                      <a:r>
                        <a:rPr lang="en-US" sz="1800" dirty="0"/>
                        <a:t>- </a:t>
                      </a:r>
                      <a:r>
                        <a:rPr lang="en-US" sz="1800" dirty="0" err="1"/>
                        <a:t>Incumplimiento</a:t>
                      </a:r>
                      <a:r>
                        <a:rPr lang="en-US" sz="1800" dirty="0"/>
                        <a:t> </a:t>
                      </a:r>
                      <a:r>
                        <a:rPr lang="en-US" sz="1800" b="1" dirty="0"/>
                        <a:t>sin </a:t>
                      </a:r>
                      <a:r>
                        <a:rPr lang="en-US" sz="1800" b="1" err="1"/>
                        <a:t>ajuste</a:t>
                      </a:r>
                      <a:r>
                        <a:rPr lang="en-US" sz="1800" b="1"/>
                        <a:t> $ </a:t>
                      </a:r>
                      <a:r>
                        <a:rPr lang="en-US" sz="1800"/>
                        <a:t>con pago de multa </a:t>
                      </a:r>
                      <a:r>
                        <a:rPr lang="en-US" sz="1800" u="sng"/>
                        <a:t>previo a notificación del procedimiento sancionatorio</a:t>
                      </a:r>
                      <a:r>
                        <a:rPr lang="en-US" sz="1800"/>
                        <a:t>.  </a:t>
                      </a:r>
                      <a:endParaRPr lang="en-US" sz="1800" dirty="0"/>
                    </a:p>
                  </a:txBody>
                  <a:tcPr/>
                </a:tc>
                <a:tc>
                  <a:txBody>
                    <a:bodyPr/>
                    <a:lstStyle/>
                    <a:p>
                      <a:pPr algn="ctr"/>
                      <a:r>
                        <a:rPr lang="en-US" sz="1800"/>
                        <a:t>-50%</a:t>
                      </a:r>
                      <a:endParaRPr lang="en-US" sz="1800" dirty="0"/>
                    </a:p>
                  </a:txBody>
                  <a:tcPr/>
                </a:tc>
                <a:tc>
                  <a:txBody>
                    <a:bodyPr/>
                    <a:lstStyle/>
                    <a:p>
                      <a:pPr algn="ctr"/>
                      <a:r>
                        <a:rPr lang="en-US" sz="1800"/>
                        <a:t>-50/55%</a:t>
                      </a:r>
                      <a:endParaRPr lang="en-US" sz="1800" dirty="0"/>
                    </a:p>
                  </a:txBody>
                  <a:tcPr/>
                </a:tc>
                <a:extLst>
                  <a:ext uri="{0D108BD9-81ED-4DB2-BD59-A6C34878D82A}">
                    <a16:rowId xmlns:a16="http://schemas.microsoft.com/office/drawing/2014/main" val="2673667256"/>
                  </a:ext>
                </a:extLst>
              </a:tr>
              <a:tr h="1168380">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err="1"/>
                        <a:t>Multas</a:t>
                      </a:r>
                      <a:r>
                        <a:rPr lang="en-US" sz="1800" dirty="0"/>
                        <a:t> del </a:t>
                      </a:r>
                      <a:r>
                        <a:rPr lang="en-US" sz="1800" dirty="0" err="1"/>
                        <a:t>artículo</a:t>
                      </a:r>
                      <a:r>
                        <a:rPr lang="en-US" sz="1800" dirty="0"/>
                        <a:t> 238: la </a:t>
                      </a:r>
                      <a:r>
                        <a:rPr lang="en-US" sz="1800" dirty="0" err="1"/>
                        <a:t>reducción</a:t>
                      </a:r>
                      <a:r>
                        <a:rPr lang="en-US" sz="1800" dirty="0"/>
                        <a:t> </a:t>
                      </a:r>
                      <a:r>
                        <a:rPr lang="en-US" sz="1800" dirty="0" err="1"/>
                        <a:t>aplica</a:t>
                      </a:r>
                      <a:r>
                        <a:rPr lang="en-US" sz="1800" dirty="0"/>
                        <a:t> </a:t>
                      </a:r>
                      <a:r>
                        <a:rPr lang="en-US" sz="1800" dirty="0" err="1"/>
                        <a:t>por</a:t>
                      </a:r>
                      <a:r>
                        <a:rPr lang="en-US" sz="1800" dirty="0"/>
                        <a:t> UNA VEZ, </a:t>
                      </a:r>
                      <a:r>
                        <a:rPr lang="en-US" sz="1800" dirty="0" err="1"/>
                        <a:t>cada</a:t>
                      </a:r>
                      <a:r>
                        <a:rPr lang="en-US" sz="1800" dirty="0"/>
                        <a:t> 4 </a:t>
                      </a:r>
                      <a:r>
                        <a:rPr lang="en-US" sz="1800" dirty="0" err="1"/>
                        <a:t>años</a:t>
                      </a:r>
                      <a:r>
                        <a:rPr lang="en-US" sz="1600" dirty="0"/>
                        <a:t>: </a:t>
                      </a:r>
                      <a:r>
                        <a:rPr lang="es-ES" sz="1600" i="1" kern="1200" dirty="0">
                          <a:solidFill>
                            <a:schemeClr val="dk1"/>
                          </a:solidFill>
                          <a:effectLst/>
                          <a:latin typeface="+mn-lt"/>
                          <a:ea typeface="+mn-ea"/>
                          <a:cs typeface="+mn-cs"/>
                        </a:rPr>
                        <a:t>“Haga constar el cumplimiento de una regulación no arancelaria sin haberse cumplido realmente el requisito u omita declarar o declare con errores alguna información que dé lugar al despacho de mercancías restringidas.”  </a:t>
                      </a:r>
                      <a:endParaRPr lang="en-US" sz="1600" i="1" kern="1200" dirty="0">
                        <a:solidFill>
                          <a:schemeClr val="dk1"/>
                        </a:solidFill>
                        <a:effectLst/>
                        <a:latin typeface="+mn-lt"/>
                        <a:ea typeface="+mn-ea"/>
                        <a:cs typeface="+mn-cs"/>
                      </a:endParaRPr>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2778588198"/>
                  </a:ext>
                </a:extLst>
              </a:tr>
            </a:tbl>
          </a:graphicData>
        </a:graphic>
      </p:graphicFrame>
    </p:spTree>
    <p:extLst>
      <p:ext uri="{BB962C8B-B14F-4D97-AF65-F5344CB8AC3E}">
        <p14:creationId xmlns:p14="http://schemas.microsoft.com/office/powerpoint/2010/main" val="400967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1AA4-BD8B-3FB6-DD83-AFB157182A25}"/>
              </a:ext>
            </a:extLst>
          </p:cNvPr>
          <p:cNvSpPr>
            <a:spLocks noGrp="1"/>
          </p:cNvSpPr>
          <p:nvPr>
            <p:ph type="title"/>
          </p:nvPr>
        </p:nvSpPr>
        <p:spPr/>
        <p:txBody>
          <a:bodyPr/>
          <a:lstStyle/>
          <a:p>
            <a:r>
              <a:rPr lang="en-US" b="1" dirty="0" err="1"/>
              <a:t>Órgano</a:t>
            </a:r>
            <a:r>
              <a:rPr lang="en-US" b="1" dirty="0"/>
              <a:t> </a:t>
            </a:r>
            <a:r>
              <a:rPr lang="en-US" b="1" dirty="0" err="1"/>
              <a:t>competente</a:t>
            </a:r>
            <a:r>
              <a:rPr lang="en-US" b="1" dirty="0"/>
              <a:t> para </a:t>
            </a:r>
            <a:r>
              <a:rPr lang="en-US" b="1" dirty="0" err="1"/>
              <a:t>conocer</a:t>
            </a:r>
            <a:r>
              <a:rPr lang="en-US" b="1" dirty="0"/>
              <a:t> y </a:t>
            </a:r>
            <a:r>
              <a:rPr lang="en-US" b="1" dirty="0" err="1"/>
              <a:t>aplicar</a:t>
            </a:r>
            <a:r>
              <a:rPr lang="en-US" b="1" dirty="0"/>
              <a:t> las </a:t>
            </a:r>
            <a:r>
              <a:rPr lang="en-US" b="1" dirty="0" err="1"/>
              <a:t>sanciones</a:t>
            </a:r>
            <a:endParaRPr lang="en-US" b="1" dirty="0"/>
          </a:p>
        </p:txBody>
      </p:sp>
      <p:sp>
        <p:nvSpPr>
          <p:cNvPr id="3" name="Content Placeholder 2">
            <a:extLst>
              <a:ext uri="{FF2B5EF4-FFF2-40B4-BE49-F238E27FC236}">
                <a16:creationId xmlns:a16="http://schemas.microsoft.com/office/drawing/2014/main" id="{F80E32C4-1310-3A09-863F-906DF4782228}"/>
              </a:ext>
            </a:extLst>
          </p:cNvPr>
          <p:cNvSpPr>
            <a:spLocks noGrp="1"/>
          </p:cNvSpPr>
          <p:nvPr>
            <p:ph idx="1"/>
          </p:nvPr>
        </p:nvSpPr>
        <p:spPr>
          <a:xfrm>
            <a:off x="2940131" y="2438399"/>
            <a:ext cx="10707690" cy="4299285"/>
          </a:xfrm>
        </p:spPr>
        <p:txBody>
          <a:bodyPr>
            <a:normAutofit fontScale="92500" lnSpcReduction="20000"/>
          </a:bodyPr>
          <a:lstStyle/>
          <a:p>
            <a:r>
              <a:rPr lang="en-US" dirty="0" err="1"/>
              <a:t>Suspensión</a:t>
            </a:r>
            <a:r>
              <a:rPr lang="en-US" dirty="0"/>
              <a:t> o </a:t>
            </a:r>
            <a:r>
              <a:rPr lang="en-US" dirty="0" err="1"/>
              <a:t>inhabilitación</a:t>
            </a:r>
            <a:endParaRPr lang="en-US" dirty="0"/>
          </a:p>
          <a:p>
            <a:pPr lvl="1"/>
            <a:r>
              <a:rPr lang="en-US" dirty="0" err="1"/>
              <a:t>Sanción</a:t>
            </a:r>
            <a:r>
              <a:rPr lang="en-US" dirty="0"/>
              <a:t> de </a:t>
            </a:r>
            <a:r>
              <a:rPr lang="en-US" dirty="0" err="1"/>
              <a:t>Cierre</a:t>
            </a:r>
            <a:r>
              <a:rPr lang="en-US" dirty="0"/>
              <a:t> de </a:t>
            </a:r>
            <a:r>
              <a:rPr lang="en-US" dirty="0" err="1"/>
              <a:t>negocios</a:t>
            </a:r>
            <a:r>
              <a:rPr lang="en-US" dirty="0"/>
              <a:t> (</a:t>
            </a:r>
            <a:r>
              <a:rPr lang="en-US" dirty="0" err="1"/>
              <a:t>empresas</a:t>
            </a:r>
            <a:r>
              <a:rPr lang="en-US" dirty="0"/>
              <a:t> no </a:t>
            </a:r>
            <a:r>
              <a:rPr lang="en-US" dirty="0" err="1"/>
              <a:t>auxiliares</a:t>
            </a:r>
            <a:r>
              <a:rPr lang="en-US" dirty="0"/>
              <a:t>)</a:t>
            </a:r>
          </a:p>
          <a:p>
            <a:pPr lvl="1"/>
            <a:r>
              <a:rPr lang="en-US" dirty="0" err="1"/>
              <a:t>Suspensión</a:t>
            </a:r>
            <a:r>
              <a:rPr lang="en-US" dirty="0"/>
              <a:t> o </a:t>
            </a:r>
            <a:r>
              <a:rPr lang="en-US" dirty="0" err="1"/>
              <a:t>inhabilitación</a:t>
            </a:r>
            <a:r>
              <a:rPr lang="en-US" dirty="0"/>
              <a:t> del Auxiliar de la </a:t>
            </a:r>
            <a:r>
              <a:rPr lang="en-US" dirty="0" err="1"/>
              <a:t>Función</a:t>
            </a:r>
            <a:r>
              <a:rPr lang="en-US" dirty="0"/>
              <a:t> </a:t>
            </a:r>
            <a:r>
              <a:rPr lang="en-US" dirty="0" err="1"/>
              <a:t>Pública</a:t>
            </a:r>
            <a:r>
              <a:rPr lang="en-US" dirty="0"/>
              <a:t> </a:t>
            </a:r>
            <a:r>
              <a:rPr lang="en-US" dirty="0" err="1"/>
              <a:t>Aduanera</a:t>
            </a:r>
            <a:endParaRPr lang="en-US" dirty="0"/>
          </a:p>
          <a:p>
            <a:pPr lvl="1"/>
            <a:r>
              <a:rPr lang="en-US" dirty="0" err="1"/>
              <a:t>Multa</a:t>
            </a:r>
            <a:r>
              <a:rPr lang="en-US" dirty="0"/>
              <a:t> del </a:t>
            </a:r>
            <a:r>
              <a:rPr lang="en-US" dirty="0" err="1"/>
              <a:t>artículo</a:t>
            </a:r>
            <a:r>
              <a:rPr lang="en-US" dirty="0"/>
              <a:t> 238</a:t>
            </a:r>
          </a:p>
          <a:p>
            <a:pPr lvl="1"/>
            <a:r>
              <a:rPr lang="en-US" dirty="0" err="1"/>
              <a:t>Reincidencia</a:t>
            </a:r>
            <a:r>
              <a:rPr lang="en-US" dirty="0"/>
              <a:t> (?)</a:t>
            </a:r>
          </a:p>
          <a:p>
            <a:pPr lvl="1"/>
            <a:endParaRPr lang="en-US" dirty="0"/>
          </a:p>
          <a:p>
            <a:r>
              <a:rPr lang="en-US" dirty="0" err="1"/>
              <a:t>Multas</a:t>
            </a:r>
            <a:endParaRPr lang="en-US" dirty="0"/>
          </a:p>
          <a:p>
            <a:pPr lvl="1"/>
            <a:r>
              <a:rPr lang="en-US" dirty="0"/>
              <a:t>DGA o </a:t>
            </a:r>
            <a:r>
              <a:rPr lang="en-US" dirty="0" err="1"/>
              <a:t>Aduana</a:t>
            </a:r>
            <a:r>
              <a:rPr lang="en-US" dirty="0"/>
              <a:t> que </a:t>
            </a:r>
            <a:r>
              <a:rPr lang="en-US" dirty="0" err="1"/>
              <a:t>conozca</a:t>
            </a:r>
            <a:r>
              <a:rPr lang="en-US" dirty="0"/>
              <a:t> del </a:t>
            </a:r>
            <a:r>
              <a:rPr lang="en-US" dirty="0" err="1"/>
              <a:t>respectivo</a:t>
            </a:r>
            <a:r>
              <a:rPr lang="en-US" dirty="0"/>
              <a:t> </a:t>
            </a:r>
            <a:r>
              <a:rPr lang="en-US" dirty="0" err="1"/>
              <a:t>procedimiento</a:t>
            </a:r>
            <a:r>
              <a:rPr lang="en-US" dirty="0"/>
              <a:t>.</a:t>
            </a:r>
          </a:p>
          <a:p>
            <a:pPr lvl="1"/>
            <a:r>
              <a:rPr lang="en-US" dirty="0"/>
              <a:t>COMEX para </a:t>
            </a:r>
            <a:r>
              <a:rPr lang="en-US" dirty="0" err="1"/>
              <a:t>el</a:t>
            </a:r>
            <a:r>
              <a:rPr lang="en-US" dirty="0"/>
              <a:t> </a:t>
            </a:r>
            <a:r>
              <a:rPr lang="en-US" dirty="0" err="1"/>
              <a:t>caso</a:t>
            </a:r>
            <a:r>
              <a:rPr lang="en-US" dirty="0"/>
              <a:t> del </a:t>
            </a:r>
            <a:r>
              <a:rPr lang="en-US" dirty="0" err="1"/>
              <a:t>régimen</a:t>
            </a:r>
            <a:r>
              <a:rPr lang="en-US" dirty="0"/>
              <a:t> de </a:t>
            </a:r>
            <a:r>
              <a:rPr lang="en-US" dirty="0" err="1"/>
              <a:t>perfecionamiento</a:t>
            </a:r>
            <a:r>
              <a:rPr lang="en-US" dirty="0"/>
              <a:t> </a:t>
            </a:r>
            <a:r>
              <a:rPr lang="en-US" dirty="0" err="1"/>
              <a:t>activo</a:t>
            </a:r>
            <a:r>
              <a:rPr lang="en-US" dirty="0"/>
              <a:t> (inc. </a:t>
            </a:r>
            <a:r>
              <a:rPr lang="en-US" dirty="0" err="1"/>
              <a:t>revocatoria</a:t>
            </a:r>
            <a:r>
              <a:rPr lang="en-US" dirty="0"/>
              <a:t>)</a:t>
            </a:r>
          </a:p>
          <a:p>
            <a:pPr lvl="1"/>
            <a:r>
              <a:rPr lang="en-US" dirty="0"/>
              <a:t>DGA </a:t>
            </a:r>
            <a:r>
              <a:rPr lang="en-US" dirty="0" err="1"/>
              <a:t>multa</a:t>
            </a:r>
            <a:r>
              <a:rPr lang="en-US" dirty="0"/>
              <a:t> del </a:t>
            </a:r>
            <a:r>
              <a:rPr lang="en-US" dirty="0" err="1"/>
              <a:t>artículo</a:t>
            </a:r>
            <a:r>
              <a:rPr lang="en-US" dirty="0"/>
              <a:t> 238</a:t>
            </a:r>
          </a:p>
          <a:p>
            <a:pPr lvl="1"/>
            <a:r>
              <a:rPr lang="en-US" dirty="0"/>
              <a:t>DGA </a:t>
            </a:r>
            <a:r>
              <a:rPr lang="en-US" dirty="0" err="1"/>
              <a:t>Reincidencia</a:t>
            </a:r>
            <a:r>
              <a:rPr lang="en-US" dirty="0"/>
              <a:t> (?) </a:t>
            </a:r>
          </a:p>
        </p:txBody>
      </p:sp>
    </p:spTree>
    <p:extLst>
      <p:ext uri="{BB962C8B-B14F-4D97-AF65-F5344CB8AC3E}">
        <p14:creationId xmlns:p14="http://schemas.microsoft.com/office/powerpoint/2010/main" val="2858887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84E9-A3D0-1916-B60D-5E90FBB3380E}"/>
              </a:ext>
            </a:extLst>
          </p:cNvPr>
          <p:cNvSpPr>
            <a:spLocks noGrp="1"/>
          </p:cNvSpPr>
          <p:nvPr>
            <p:ph type="title"/>
          </p:nvPr>
        </p:nvSpPr>
        <p:spPr/>
        <p:txBody>
          <a:bodyPr>
            <a:normAutofit/>
          </a:bodyPr>
          <a:lstStyle/>
          <a:p>
            <a:r>
              <a:rPr lang="en-US" b="1" dirty="0" err="1"/>
              <a:t>Sanciones</a:t>
            </a:r>
            <a:r>
              <a:rPr lang="en-US" b="1" dirty="0"/>
              <a:t> </a:t>
            </a:r>
            <a:r>
              <a:rPr lang="en-US" b="1" dirty="0" err="1"/>
              <a:t>aplicables</a:t>
            </a:r>
            <a:r>
              <a:rPr lang="en-US" b="1" dirty="0"/>
              <a:t> </a:t>
            </a:r>
            <a:r>
              <a:rPr lang="en-US" b="1" dirty="0" err="1"/>
              <a:t>en</a:t>
            </a:r>
            <a:r>
              <a:rPr lang="en-US" b="1" dirty="0"/>
              <a:t> </a:t>
            </a:r>
            <a:r>
              <a:rPr lang="en-US" b="1" dirty="0" err="1"/>
              <a:t>el</a:t>
            </a:r>
            <a:r>
              <a:rPr lang="en-US" b="1" dirty="0"/>
              <a:t> </a:t>
            </a:r>
            <a:r>
              <a:rPr lang="en-US" b="1" dirty="0" err="1"/>
              <a:t>tiempo</a:t>
            </a:r>
            <a:br>
              <a:rPr lang="en-US" b="1" dirty="0"/>
            </a:br>
            <a:r>
              <a:rPr lang="en-US" b="1" dirty="0"/>
              <a:t>e </a:t>
            </a:r>
            <a:r>
              <a:rPr lang="en-US" b="1" dirty="0" err="1"/>
              <a:t>independencia</a:t>
            </a:r>
            <a:r>
              <a:rPr lang="en-US" b="1" dirty="0"/>
              <a:t> de las </a:t>
            </a:r>
            <a:r>
              <a:rPr lang="en-US" b="1" dirty="0" err="1"/>
              <a:t>sanciones</a:t>
            </a:r>
            <a:r>
              <a:rPr lang="en-US" b="1" dirty="0"/>
              <a:t> </a:t>
            </a:r>
            <a:r>
              <a:rPr lang="en-US" b="1" dirty="0" err="1"/>
              <a:t>penales</a:t>
            </a:r>
            <a:endParaRPr lang="en-US" b="1" dirty="0"/>
          </a:p>
        </p:txBody>
      </p:sp>
      <p:sp>
        <p:nvSpPr>
          <p:cNvPr id="3" name="Content Placeholder 2">
            <a:extLst>
              <a:ext uri="{FF2B5EF4-FFF2-40B4-BE49-F238E27FC236}">
                <a16:creationId xmlns:a16="http://schemas.microsoft.com/office/drawing/2014/main" id="{EB88A13E-F494-0115-F4AA-E28A67208394}"/>
              </a:ext>
            </a:extLst>
          </p:cNvPr>
          <p:cNvSpPr>
            <a:spLocks noGrp="1"/>
          </p:cNvSpPr>
          <p:nvPr>
            <p:ph idx="1"/>
          </p:nvPr>
        </p:nvSpPr>
        <p:spPr/>
        <p:txBody>
          <a:bodyPr/>
          <a:lstStyle/>
          <a:p>
            <a:pPr algn="just"/>
            <a:r>
              <a:rPr lang="es-ES" sz="1900" dirty="0"/>
              <a:t>La aplicación de las sanciones se hará conforme a las leyes vigentes en la época de su comisión. </a:t>
            </a:r>
          </a:p>
          <a:p>
            <a:pPr algn="just"/>
            <a:r>
              <a:rPr lang="es-ES" sz="1900" dirty="0"/>
              <a:t>Si con posterioridad a la comisión de un hecho punible se promulga una nueva ley, aquel se regirá por la que sea más favorable al infractor, en el caso particular que se juzgue. </a:t>
            </a:r>
          </a:p>
          <a:p>
            <a:pPr algn="just"/>
            <a:r>
              <a:rPr lang="es-ES" sz="1900" dirty="0"/>
              <a:t>La aplicación de las sanciones administrativas estipuladas en la presente ley es independiente de las sanciones penales, cuando el hecho también constituya un delito penal.</a:t>
            </a:r>
            <a:r>
              <a:rPr lang="en-US" sz="1900" dirty="0"/>
              <a:t> </a:t>
            </a:r>
          </a:p>
        </p:txBody>
      </p:sp>
    </p:spTree>
    <p:extLst>
      <p:ext uri="{BB962C8B-B14F-4D97-AF65-F5344CB8AC3E}">
        <p14:creationId xmlns:p14="http://schemas.microsoft.com/office/powerpoint/2010/main" val="284715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DB06-26FB-1D44-928B-085E3743C6CA}"/>
              </a:ext>
            </a:extLst>
          </p:cNvPr>
          <p:cNvSpPr>
            <a:spLocks noGrp="1"/>
          </p:cNvSpPr>
          <p:nvPr>
            <p:ph type="title"/>
          </p:nvPr>
        </p:nvSpPr>
        <p:spPr/>
        <p:txBody>
          <a:bodyPr/>
          <a:lstStyle/>
          <a:p>
            <a:r>
              <a:rPr lang="en-US" b="1" dirty="0"/>
              <a:t>Fuente de las </a:t>
            </a:r>
            <a:r>
              <a:rPr lang="en-US" b="1" dirty="0" err="1"/>
              <a:t>infracciones</a:t>
            </a:r>
            <a:r>
              <a:rPr lang="en-US" b="1" dirty="0"/>
              <a:t> </a:t>
            </a:r>
            <a:r>
              <a:rPr lang="en-US" b="1" dirty="0" err="1"/>
              <a:t>administrativas</a:t>
            </a:r>
            <a:r>
              <a:rPr lang="en-US" b="1" dirty="0"/>
              <a:t> y </a:t>
            </a:r>
            <a:r>
              <a:rPr lang="en-US" b="1" dirty="0" err="1"/>
              <a:t>penales</a:t>
            </a:r>
            <a:endParaRPr lang="en-US" sz="2800" b="1" dirty="0"/>
          </a:p>
        </p:txBody>
      </p:sp>
      <p:sp>
        <p:nvSpPr>
          <p:cNvPr id="3" name="Content Placeholder 2">
            <a:extLst>
              <a:ext uri="{FF2B5EF4-FFF2-40B4-BE49-F238E27FC236}">
                <a16:creationId xmlns:a16="http://schemas.microsoft.com/office/drawing/2014/main" id="{C70ED40F-3D25-F549-BCE3-39E1C1516E2F}"/>
              </a:ext>
            </a:extLst>
          </p:cNvPr>
          <p:cNvSpPr>
            <a:spLocks noGrp="1"/>
          </p:cNvSpPr>
          <p:nvPr>
            <p:ph idx="1"/>
          </p:nvPr>
        </p:nvSpPr>
        <p:spPr>
          <a:xfrm>
            <a:off x="1484310" y="1973179"/>
            <a:ext cx="10018713" cy="4884821"/>
          </a:xfrm>
        </p:spPr>
        <p:txBody>
          <a:bodyPr>
            <a:normAutofit/>
          </a:bodyPr>
          <a:lstStyle/>
          <a:p>
            <a:pPr algn="just"/>
            <a:r>
              <a:rPr lang="en-US" dirty="0"/>
              <a:t>“Las </a:t>
            </a:r>
            <a:r>
              <a:rPr lang="en-US" dirty="0" err="1"/>
              <a:t>infracciones</a:t>
            </a:r>
            <a:r>
              <a:rPr lang="en-US" dirty="0"/>
              <a:t> de </a:t>
            </a:r>
            <a:r>
              <a:rPr lang="en-US" dirty="0" err="1"/>
              <a:t>carácter</a:t>
            </a:r>
            <a:r>
              <a:rPr lang="en-US" dirty="0"/>
              <a:t> ADMINISTRATIVO y TRIBUTARIO a la </a:t>
            </a:r>
            <a:r>
              <a:rPr lang="en-US" dirty="0" err="1"/>
              <a:t>normativa</a:t>
            </a:r>
            <a:r>
              <a:rPr lang="en-US" dirty="0"/>
              <a:t> </a:t>
            </a:r>
            <a:r>
              <a:rPr lang="en-US" dirty="0" err="1"/>
              <a:t>aduanera</a:t>
            </a:r>
            <a:r>
              <a:rPr lang="en-US" dirty="0"/>
              <a:t> CENTROAMERICANA y sus SANCIONES, se </a:t>
            </a:r>
            <a:r>
              <a:rPr lang="en-US" dirty="0" err="1"/>
              <a:t>regularán</a:t>
            </a:r>
            <a:r>
              <a:rPr lang="en-US" dirty="0"/>
              <a:t> </a:t>
            </a:r>
            <a:r>
              <a:rPr lang="en-US" dirty="0" err="1"/>
              <a:t>conforme</a:t>
            </a:r>
            <a:r>
              <a:rPr lang="en-US" dirty="0"/>
              <a:t> al </a:t>
            </a:r>
            <a:r>
              <a:rPr lang="en-US" dirty="0" err="1"/>
              <a:t>Reglamento</a:t>
            </a:r>
            <a:r>
              <a:rPr lang="en-US" dirty="0"/>
              <a:t> (RECAUCA) y la </a:t>
            </a:r>
            <a:r>
              <a:rPr lang="en-US" dirty="0" err="1"/>
              <a:t>legislación</a:t>
            </a:r>
            <a:r>
              <a:rPr lang="en-US" dirty="0"/>
              <a:t> </a:t>
            </a:r>
            <a:r>
              <a:rPr lang="en-US" dirty="0" err="1"/>
              <a:t>nacional</a:t>
            </a:r>
            <a:r>
              <a:rPr lang="en-US" dirty="0"/>
              <a:t>”. </a:t>
            </a:r>
          </a:p>
          <a:p>
            <a:pPr marL="0" indent="0">
              <a:buNone/>
            </a:pPr>
            <a:endParaRPr lang="en-US" dirty="0"/>
          </a:p>
          <a:p>
            <a:r>
              <a:rPr lang="en-US" dirty="0"/>
              <a:t>¿Y las </a:t>
            </a:r>
            <a:r>
              <a:rPr lang="en-US" dirty="0" err="1"/>
              <a:t>Infracciones</a:t>
            </a:r>
            <a:r>
              <a:rPr lang="en-US" dirty="0"/>
              <a:t> </a:t>
            </a:r>
            <a:r>
              <a:rPr lang="en-US" dirty="0" err="1"/>
              <a:t>Aduaneras</a:t>
            </a:r>
            <a:r>
              <a:rPr lang="en-US" dirty="0"/>
              <a:t> </a:t>
            </a:r>
            <a:r>
              <a:rPr lang="en-US" dirty="0" err="1"/>
              <a:t>Penales</a:t>
            </a:r>
            <a:r>
              <a:rPr lang="en-US" dirty="0"/>
              <a:t>?</a:t>
            </a:r>
          </a:p>
          <a:p>
            <a:pPr lvl="1"/>
            <a:r>
              <a:rPr lang="en-US" dirty="0" err="1"/>
              <a:t>En</a:t>
            </a:r>
            <a:r>
              <a:rPr lang="en-US" dirty="0"/>
              <a:t> </a:t>
            </a:r>
            <a:r>
              <a:rPr lang="en-US" dirty="0" err="1"/>
              <a:t>consecuencia</a:t>
            </a:r>
            <a:r>
              <a:rPr lang="en-US" dirty="0"/>
              <a:t>, los </a:t>
            </a:r>
            <a:r>
              <a:rPr lang="en-US" dirty="0" err="1"/>
              <a:t>delitos</a:t>
            </a:r>
            <a:r>
              <a:rPr lang="en-US" dirty="0"/>
              <a:t> y sus </a:t>
            </a:r>
            <a:r>
              <a:rPr lang="en-US" dirty="0" err="1"/>
              <a:t>sanciones</a:t>
            </a:r>
            <a:r>
              <a:rPr lang="en-US" dirty="0"/>
              <a:t> son </a:t>
            </a:r>
            <a:r>
              <a:rPr lang="en-US" b="1" dirty="0" err="1"/>
              <a:t>exclusivos</a:t>
            </a:r>
            <a:r>
              <a:rPr lang="en-US" b="1" dirty="0"/>
              <a:t> </a:t>
            </a:r>
            <a:r>
              <a:rPr lang="en-US" dirty="0"/>
              <a:t>de la </a:t>
            </a:r>
            <a:r>
              <a:rPr lang="en-US" dirty="0" err="1"/>
              <a:t>legislación</a:t>
            </a:r>
            <a:r>
              <a:rPr lang="en-US" dirty="0"/>
              <a:t> </a:t>
            </a:r>
            <a:r>
              <a:rPr lang="en-US" dirty="0" err="1"/>
              <a:t>nacional</a:t>
            </a:r>
            <a:r>
              <a:rPr lang="en-US" dirty="0"/>
              <a:t> y</a:t>
            </a:r>
          </a:p>
          <a:p>
            <a:pPr lvl="1"/>
            <a:r>
              <a:rPr lang="en-US" dirty="0"/>
              <a:t>las </a:t>
            </a:r>
            <a:r>
              <a:rPr lang="en-US" dirty="0" err="1"/>
              <a:t>infracciones</a:t>
            </a:r>
            <a:r>
              <a:rPr lang="en-US" dirty="0"/>
              <a:t> </a:t>
            </a:r>
            <a:r>
              <a:rPr lang="en-US" dirty="0" err="1"/>
              <a:t>administrativas</a:t>
            </a:r>
            <a:r>
              <a:rPr lang="en-US" dirty="0"/>
              <a:t> y tributaries </a:t>
            </a:r>
            <a:r>
              <a:rPr lang="en-US" dirty="0" err="1"/>
              <a:t>podrían</a:t>
            </a:r>
            <a:r>
              <a:rPr lang="en-US" dirty="0"/>
              <a:t> ser </a:t>
            </a:r>
            <a:r>
              <a:rPr lang="en-US" dirty="0" err="1"/>
              <a:t>reguladas</a:t>
            </a:r>
            <a:r>
              <a:rPr lang="en-US" dirty="0"/>
              <a:t> </a:t>
            </a:r>
            <a:r>
              <a:rPr lang="en-US" dirty="0" err="1"/>
              <a:t>en</a:t>
            </a:r>
            <a:r>
              <a:rPr lang="en-US" dirty="0"/>
              <a:t> el RECAUCA y la </a:t>
            </a:r>
            <a:r>
              <a:rPr lang="en-US" dirty="0" err="1"/>
              <a:t>legislación</a:t>
            </a:r>
            <a:r>
              <a:rPr lang="en-US" dirty="0"/>
              <a:t> </a:t>
            </a:r>
            <a:r>
              <a:rPr lang="en-US" dirty="0" err="1"/>
              <a:t>nacional</a:t>
            </a:r>
            <a:r>
              <a:rPr lang="en-US" dirty="0"/>
              <a:t>.</a:t>
            </a:r>
          </a:p>
        </p:txBody>
      </p:sp>
    </p:spTree>
    <p:extLst>
      <p:ext uri="{BB962C8B-B14F-4D97-AF65-F5344CB8AC3E}">
        <p14:creationId xmlns:p14="http://schemas.microsoft.com/office/powerpoint/2010/main" val="1165019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CCB8-07F1-EEEA-FEEA-082E3C7E3358}"/>
              </a:ext>
            </a:extLst>
          </p:cNvPr>
          <p:cNvSpPr>
            <a:spLocks noGrp="1"/>
          </p:cNvSpPr>
          <p:nvPr>
            <p:ph type="title"/>
          </p:nvPr>
        </p:nvSpPr>
        <p:spPr/>
        <p:txBody>
          <a:bodyPr/>
          <a:lstStyle/>
          <a:p>
            <a:r>
              <a:rPr lang="en-US" b="1" dirty="0" err="1"/>
              <a:t>Sanciones</a:t>
            </a:r>
            <a:r>
              <a:rPr lang="en-US" b="1" dirty="0"/>
              <a:t> </a:t>
            </a:r>
            <a:r>
              <a:rPr lang="en-US" b="1" dirty="0" err="1"/>
              <a:t>en</a:t>
            </a:r>
            <a:r>
              <a:rPr lang="en-US" b="1" dirty="0"/>
              <a:t> </a:t>
            </a:r>
            <a:r>
              <a:rPr lang="en-US" b="1" dirty="0" err="1"/>
              <a:t>el</a:t>
            </a:r>
            <a:r>
              <a:rPr lang="en-US" b="1" dirty="0"/>
              <a:t> </a:t>
            </a:r>
            <a:r>
              <a:rPr lang="en-US" b="1" dirty="0" err="1"/>
              <a:t>régimen</a:t>
            </a:r>
            <a:r>
              <a:rPr lang="en-US" b="1" dirty="0"/>
              <a:t> del </a:t>
            </a:r>
            <a:r>
              <a:rPr lang="en-US" b="1" dirty="0" err="1"/>
              <a:t>perfeccionamiento</a:t>
            </a:r>
            <a:r>
              <a:rPr lang="en-US" b="1" dirty="0"/>
              <a:t> </a:t>
            </a:r>
            <a:r>
              <a:rPr lang="en-US" b="1" dirty="0" err="1"/>
              <a:t>activo</a:t>
            </a:r>
            <a:endParaRPr lang="en-US" b="1" dirty="0"/>
          </a:p>
        </p:txBody>
      </p:sp>
      <p:sp>
        <p:nvSpPr>
          <p:cNvPr id="3" name="Content Placeholder 2">
            <a:extLst>
              <a:ext uri="{FF2B5EF4-FFF2-40B4-BE49-F238E27FC236}">
                <a16:creationId xmlns:a16="http://schemas.microsoft.com/office/drawing/2014/main" id="{4DBB74E3-8396-810D-CE0F-39A8DC5964DE}"/>
              </a:ext>
            </a:extLst>
          </p:cNvPr>
          <p:cNvSpPr>
            <a:spLocks noGrp="1"/>
          </p:cNvSpPr>
          <p:nvPr>
            <p:ph idx="1"/>
          </p:nvPr>
        </p:nvSpPr>
        <p:spPr/>
        <p:txBody>
          <a:bodyPr/>
          <a:lstStyle/>
          <a:p>
            <a:pPr algn="just"/>
            <a:r>
              <a:rPr lang="es-ES" sz="2000" b="1" dirty="0">
                <a:effectLst/>
                <a:latin typeface="Calibri" panose="020F0502020204030204" pitchFamily="34" charset="0"/>
                <a:ea typeface="Times New Roman" panose="02020603050405020304" pitchFamily="18" charset="0"/>
                <a:cs typeface="Arial" panose="020B0604020202020204" pitchFamily="34" charset="0"/>
              </a:rPr>
              <a:t>Artículo 186 bis.- Régimen sancionatorio.</a:t>
            </a:r>
            <a:r>
              <a:rPr lang="es-ES" sz="2000" dirty="0">
                <a:effectLst/>
                <a:latin typeface="Calibri" panose="020F0502020204030204" pitchFamily="34" charset="0"/>
                <a:ea typeface="Times New Roman" panose="02020603050405020304" pitchFamily="18" charset="0"/>
                <a:cs typeface="Arial" panose="020B0604020202020204" pitchFamily="34" charset="0"/>
              </a:rPr>
              <a:t> Corresponde al Ministerio de Comercio Exterior (Comex) la aplicación del régimen sancionatorio a las empresas beneficiarias del Régimen de Perfeccionamiento Activo, que incurran en infracciones a las disposiciones que lo regulan o a las obligaciones asumidas al ingresar a este, ello en ejercicio de la competencia que el artículo 2 inciso h) de la Ley 7638, Creación del Ministerio de Comercio Exterior y de la Promotora del Comercio Exterior de Costa Rica, de 30 de octubre de 1996, le otorga a ese Ministerio.</a:t>
            </a:r>
            <a:endParaRPr lang="en-US" sz="2000" dirty="0">
              <a:effectLst/>
              <a:latin typeface="Times New Roman" panose="02020603050405020304" pitchFamily="18" charset="0"/>
              <a:ea typeface="Times New Roman" panose="02020603050405020304" pitchFamily="18" charset="0"/>
            </a:endParaRPr>
          </a:p>
          <a:p>
            <a:r>
              <a:rPr lang="en-US" dirty="0"/>
              <a:t>. . .</a:t>
            </a:r>
          </a:p>
        </p:txBody>
      </p:sp>
    </p:spTree>
    <p:extLst>
      <p:ext uri="{BB962C8B-B14F-4D97-AF65-F5344CB8AC3E}">
        <p14:creationId xmlns:p14="http://schemas.microsoft.com/office/powerpoint/2010/main" val="1844225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6B865B-96CF-7DF6-E21A-B42409AE7CC4}"/>
              </a:ext>
            </a:extLst>
          </p:cNvPr>
          <p:cNvSpPr>
            <a:spLocks noGrp="1"/>
          </p:cNvSpPr>
          <p:nvPr>
            <p:ph idx="1"/>
          </p:nvPr>
        </p:nvSpPr>
        <p:spPr/>
        <p:txBody>
          <a:bodyPr>
            <a:normAutofit/>
          </a:bodyPr>
          <a:lstStyle/>
          <a:p>
            <a:pPr marL="313282" indent="-304815">
              <a:spcBef>
                <a:spcPts val="610"/>
              </a:spcBef>
              <a:buFontTx/>
              <a:buChar char="-"/>
              <a:tabLst>
                <a:tab pos="1725593" algn="l"/>
                <a:tab pos="2145984" algn="l"/>
                <a:tab pos="3682761" algn="l"/>
                <a:tab pos="4258523" algn="l"/>
                <a:tab pos="5002356" algn="l"/>
                <a:tab pos="6279194" algn="l"/>
                <a:tab pos="7180092" algn="l"/>
              </a:tabLst>
            </a:pPr>
            <a:r>
              <a:rPr lang="es-ES" sz="2000" dirty="0">
                <a:latin typeface="Calibri" panose="020F0502020204030204" pitchFamily="34" charset="0"/>
                <a:cs typeface="Arial" panose="020B0604020202020204" pitchFamily="34" charset="0"/>
              </a:rPr>
              <a:t>toda acción u omisión del régimen jurídico aduanero</a:t>
            </a:r>
          </a:p>
          <a:p>
            <a:pPr marL="313282" indent="-304815">
              <a:spcBef>
                <a:spcPts val="610"/>
              </a:spcBef>
              <a:buFontTx/>
              <a:buChar char="-"/>
              <a:tabLst>
                <a:tab pos="1725593" algn="l"/>
                <a:tab pos="2145984" algn="l"/>
                <a:tab pos="3682761" algn="l"/>
                <a:tab pos="4258523" algn="l"/>
                <a:tab pos="5002356" algn="l"/>
                <a:tab pos="6279194" algn="l"/>
                <a:tab pos="7180092" algn="l"/>
              </a:tabLst>
            </a:pPr>
            <a:r>
              <a:rPr lang="es-ES" sz="2000" dirty="0">
                <a:latin typeface="Calibri" panose="020F0502020204030204" pitchFamily="34" charset="0"/>
                <a:cs typeface="Arial" panose="020B0604020202020204" pitchFamily="34" charset="0"/>
              </a:rPr>
              <a:t>que cause un perjuicio fiscal superior a $1000</a:t>
            </a:r>
          </a:p>
          <a:p>
            <a:pPr marL="313282" indent="-304815">
              <a:spcBef>
                <a:spcPts val="610"/>
              </a:spcBef>
              <a:buFontTx/>
              <a:buChar char="-"/>
              <a:tabLst>
                <a:tab pos="1725593" algn="l"/>
                <a:tab pos="2145984" algn="l"/>
                <a:tab pos="3682761" algn="l"/>
                <a:tab pos="4258523" algn="l"/>
                <a:tab pos="5002356" algn="l"/>
                <a:tab pos="6279194" algn="l"/>
                <a:tab pos="7180092" algn="l"/>
              </a:tabLst>
            </a:pPr>
            <a:r>
              <a:rPr lang="es-ES" sz="2000" dirty="0">
                <a:latin typeface="Calibri" panose="020F0502020204030204" pitchFamily="34" charset="0"/>
                <a:cs typeface="Arial" panose="020B0604020202020204" pitchFamily="34" charset="0"/>
              </a:rPr>
              <a:t>que no constituya delito</a:t>
            </a:r>
          </a:p>
          <a:p>
            <a:pPr marL="8467" indent="-304815">
              <a:spcBef>
                <a:spcPts val="610"/>
              </a:spcBef>
              <a:buFontTx/>
              <a:buChar char="-"/>
              <a:tabLst>
                <a:tab pos="1725593" algn="l"/>
                <a:tab pos="2145984" algn="l"/>
                <a:tab pos="3682761" algn="l"/>
                <a:tab pos="4258523" algn="l"/>
                <a:tab pos="5002356" algn="l"/>
                <a:tab pos="6279194" algn="l"/>
                <a:tab pos="7180092" algn="l"/>
              </a:tabLst>
            </a:pPr>
            <a:r>
              <a:rPr lang="es-ES" sz="2000" dirty="0">
                <a:latin typeface="Calibri" panose="020F0502020204030204" pitchFamily="34" charset="0"/>
                <a:cs typeface="Arial" panose="020B0604020202020204" pitchFamily="34" charset="0"/>
              </a:rPr>
              <a:t>que no aplique sanción de suspensión de un Auxiliar</a:t>
            </a:r>
          </a:p>
          <a:p>
            <a:pPr marL="8467" indent="-304815">
              <a:spcBef>
                <a:spcPts val="610"/>
              </a:spcBef>
              <a:buFontTx/>
              <a:buChar char="-"/>
              <a:tabLst>
                <a:tab pos="1725593" algn="l"/>
                <a:tab pos="2145984" algn="l"/>
                <a:tab pos="3682761" algn="l"/>
                <a:tab pos="4258523" algn="l"/>
                <a:tab pos="5002356" algn="l"/>
                <a:tab pos="6279194" algn="l"/>
                <a:tab pos="7180092" algn="l"/>
              </a:tabLst>
            </a:pPr>
            <a:endParaRPr lang="es-ES" sz="2000" dirty="0">
              <a:latin typeface="Calibri" panose="020F0502020204030204" pitchFamily="34" charset="0"/>
              <a:cs typeface="Arial" panose="020B0604020202020204" pitchFamily="34" charset="0"/>
            </a:endParaRPr>
          </a:p>
          <a:p>
            <a:pPr marL="8467" indent="-304815">
              <a:spcBef>
                <a:spcPts val="610"/>
              </a:spcBef>
              <a:buFontTx/>
              <a:buChar char="-"/>
              <a:tabLst>
                <a:tab pos="1725593" algn="l"/>
                <a:tab pos="2145984" algn="l"/>
                <a:tab pos="3682761" algn="l"/>
                <a:tab pos="4258523" algn="l"/>
                <a:tab pos="5002356" algn="l"/>
                <a:tab pos="6279194" algn="l"/>
                <a:tab pos="7180092" algn="l"/>
              </a:tabLst>
            </a:pPr>
            <a:r>
              <a:rPr lang="es-ES" sz="2000" dirty="0">
                <a:latin typeface="Calibri" panose="020F0502020204030204" pitchFamily="34" charset="0"/>
                <a:cs typeface="Arial" panose="020B0604020202020204" pitchFamily="34" charset="0"/>
              </a:rPr>
              <a:t>MULTA =  2 veces el perjuicio fiscal</a:t>
            </a:r>
          </a:p>
          <a:p>
            <a:endParaRPr lang="en-US" dirty="0"/>
          </a:p>
        </p:txBody>
      </p:sp>
      <p:sp>
        <p:nvSpPr>
          <p:cNvPr id="6" name="object 13">
            <a:extLst>
              <a:ext uri="{FF2B5EF4-FFF2-40B4-BE49-F238E27FC236}">
                <a16:creationId xmlns:a16="http://schemas.microsoft.com/office/drawing/2014/main" id="{42A4A9E3-DE93-D2C0-1F7D-45B4B1715853}"/>
              </a:ext>
            </a:extLst>
          </p:cNvPr>
          <p:cNvSpPr txBox="1">
            <a:spLocks noGrp="1"/>
          </p:cNvSpPr>
          <p:nvPr>
            <p:ph type="title"/>
          </p:nvPr>
        </p:nvSpPr>
        <p:spPr>
          <a:prstGeom prst="rect">
            <a:avLst/>
          </a:prstGeom>
        </p:spPr>
        <p:txBody>
          <a:bodyPr vert="horz" wrap="square" lIns="0" tIns="10583" rIns="0" bIns="0" rtlCol="0" anchor="ctr">
            <a:spAutoFit/>
          </a:bodyPr>
          <a:lstStyle/>
          <a:p>
            <a:pPr marL="8467" marR="3387">
              <a:spcBef>
                <a:spcPts val="83"/>
              </a:spcBef>
            </a:pPr>
            <a:r>
              <a:rPr b="1" dirty="0"/>
              <a:t>Infracción tributaria aduanera: </a:t>
            </a:r>
            <a:br>
              <a:rPr lang="es-ES" b="1" dirty="0"/>
            </a:br>
            <a:r>
              <a:rPr b="1" dirty="0"/>
              <a:t>art. 242</a:t>
            </a:r>
            <a:r>
              <a:rPr lang="es-ES" b="1" dirty="0"/>
              <a:t> (Tipo general)</a:t>
            </a:r>
            <a:endParaRPr b="1" dirty="0"/>
          </a:p>
        </p:txBody>
      </p:sp>
    </p:spTree>
    <p:extLst>
      <p:ext uri="{BB962C8B-B14F-4D97-AF65-F5344CB8AC3E}">
        <p14:creationId xmlns:p14="http://schemas.microsoft.com/office/powerpoint/2010/main" val="2051899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C2E2-1C3E-0430-EFF3-F293EDFFC03B}"/>
              </a:ext>
            </a:extLst>
          </p:cNvPr>
          <p:cNvSpPr>
            <a:spLocks noGrp="1"/>
          </p:cNvSpPr>
          <p:nvPr>
            <p:ph type="title"/>
          </p:nvPr>
        </p:nvSpPr>
        <p:spPr/>
        <p:txBody>
          <a:bodyPr/>
          <a:lstStyle/>
          <a:p>
            <a:r>
              <a:rPr lang="en-US" b="1" dirty="0" err="1"/>
              <a:t>Infracción</a:t>
            </a:r>
            <a:r>
              <a:rPr lang="en-US" b="1" dirty="0"/>
              <a:t> </a:t>
            </a:r>
            <a:r>
              <a:rPr lang="en-US" b="1" dirty="0" err="1"/>
              <a:t>tributaria</a:t>
            </a:r>
            <a:r>
              <a:rPr lang="en-US" b="1" dirty="0"/>
              <a:t> </a:t>
            </a:r>
            <a:r>
              <a:rPr lang="en-US" b="1" dirty="0" err="1"/>
              <a:t>aduanera</a:t>
            </a:r>
            <a:r>
              <a:rPr lang="en-US" b="1" dirty="0"/>
              <a:t> del </a:t>
            </a:r>
            <a:br>
              <a:rPr lang="en-US" b="1" dirty="0"/>
            </a:br>
            <a:r>
              <a:rPr lang="en-US" b="1" dirty="0"/>
              <a:t>art. 242 bis. </a:t>
            </a:r>
            <a:r>
              <a:rPr lang="en-US" sz="2400" b="1" dirty="0"/>
              <a:t>(</a:t>
            </a:r>
            <a:r>
              <a:rPr lang="en-US" sz="2400" b="1" dirty="0" err="1"/>
              <a:t>Contrabando</a:t>
            </a:r>
            <a:r>
              <a:rPr lang="en-US" sz="2400" b="1" dirty="0"/>
              <a:t> </a:t>
            </a:r>
            <a:r>
              <a:rPr lang="en-US" sz="2400" b="1" dirty="0" err="1"/>
              <a:t>menor</a:t>
            </a:r>
            <a:r>
              <a:rPr lang="en-US" sz="2400" b="1" dirty="0"/>
              <a:t>)</a:t>
            </a:r>
            <a:endParaRPr lang="en-US" sz="2400" dirty="0"/>
          </a:p>
        </p:txBody>
      </p:sp>
      <p:sp>
        <p:nvSpPr>
          <p:cNvPr id="3" name="Content Placeholder 2">
            <a:extLst>
              <a:ext uri="{FF2B5EF4-FFF2-40B4-BE49-F238E27FC236}">
                <a16:creationId xmlns:a16="http://schemas.microsoft.com/office/drawing/2014/main" id="{19EC7C15-932D-4E65-DB76-591DEE60AF12}"/>
              </a:ext>
            </a:extLst>
          </p:cNvPr>
          <p:cNvSpPr>
            <a:spLocks noGrp="1"/>
          </p:cNvSpPr>
          <p:nvPr>
            <p:ph idx="1"/>
          </p:nvPr>
        </p:nvSpPr>
        <p:spPr>
          <a:xfrm>
            <a:off x="1484310" y="2666999"/>
            <a:ext cx="10523660" cy="4061605"/>
          </a:xfrm>
        </p:spPr>
        <p:txBody>
          <a:bodyPr>
            <a:normAutofit fontScale="92500" lnSpcReduction="20000"/>
          </a:bodyPr>
          <a:lstStyle/>
          <a:p>
            <a:pPr marL="8467">
              <a:spcBef>
                <a:spcPts val="610"/>
              </a:spcBef>
              <a:tabLst>
                <a:tab pos="1725593" algn="l"/>
                <a:tab pos="2145984" algn="l"/>
                <a:tab pos="3682761" algn="l"/>
                <a:tab pos="4258523" algn="l"/>
                <a:tab pos="5002356" algn="l"/>
                <a:tab pos="6279194" algn="l"/>
                <a:tab pos="7180092" algn="l"/>
              </a:tabLst>
            </a:pPr>
            <a:r>
              <a:rPr lang="en-US" sz="2900" dirty="0" err="1">
                <a:latin typeface="Calibri" panose="020F0502020204030204" pitchFamily="34" charset="0"/>
                <a:cs typeface="Arial" panose="020B0604020202020204" pitchFamily="34" charset="0"/>
              </a:rPr>
              <a:t>Contrabando</a:t>
            </a:r>
            <a:r>
              <a:rPr lang="en-US" sz="2900" dirty="0">
                <a:latin typeface="Calibri" panose="020F0502020204030204" pitchFamily="34" charset="0"/>
                <a:cs typeface="Arial" panose="020B0604020202020204" pitchFamily="34" charset="0"/>
              </a:rPr>
              <a:t>	de </a:t>
            </a:r>
            <a:r>
              <a:rPr lang="en-US" sz="2900" dirty="0" err="1">
                <a:latin typeface="Calibri" panose="020F0502020204030204" pitchFamily="34" charset="0"/>
                <a:cs typeface="Arial" panose="020B0604020202020204" pitchFamily="34" charset="0"/>
              </a:rPr>
              <a:t>mercancías</a:t>
            </a:r>
            <a:r>
              <a:rPr lang="en-US" sz="2900" dirty="0">
                <a:latin typeface="Calibri" panose="020F0502020204030204" pitchFamily="34" charset="0"/>
                <a:cs typeface="Arial" panose="020B0604020202020204" pitchFamily="34" charset="0"/>
              </a:rPr>
              <a:t>	con	valor </a:t>
            </a:r>
            <a:r>
              <a:rPr lang="en-US" sz="2900" dirty="0" err="1">
                <a:latin typeface="Calibri" panose="020F0502020204030204" pitchFamily="34" charset="0"/>
                <a:cs typeface="Arial" panose="020B0604020202020204" pitchFamily="34" charset="0"/>
              </a:rPr>
              <a:t>aduanero</a:t>
            </a:r>
            <a:r>
              <a:rPr lang="en-US" sz="2900" dirty="0">
                <a:latin typeface="Calibri" panose="020F0502020204030204" pitchFamily="34" charset="0"/>
                <a:cs typeface="Arial" panose="020B0604020202020204" pitchFamily="34" charset="0"/>
              </a:rPr>
              <a:t>	</a:t>
            </a:r>
            <a:r>
              <a:rPr lang="en-US" sz="2900" dirty="0" err="1">
                <a:latin typeface="Calibri" panose="020F0502020204030204" pitchFamily="34" charset="0"/>
                <a:cs typeface="Arial" panose="020B0604020202020204" pitchFamily="34" charset="0"/>
              </a:rPr>
              <a:t>menor</a:t>
            </a:r>
            <a:r>
              <a:rPr lang="en-US" sz="2900" dirty="0">
                <a:latin typeface="Calibri" panose="020F0502020204030204" pitchFamily="34" charset="0"/>
                <a:cs typeface="Arial" panose="020B0604020202020204" pitchFamily="34" charset="0"/>
              </a:rPr>
              <a:t>	a</a:t>
            </a:r>
          </a:p>
          <a:p>
            <a:pPr marL="8467" marR="6774" algn="just">
              <a:lnSpc>
                <a:spcPct val="125000"/>
              </a:lnSpc>
              <a:tabLst>
                <a:tab pos="1048226" algn="l"/>
                <a:tab pos="1698922" algn="l"/>
                <a:tab pos="2686184" algn="l"/>
                <a:tab pos="3077787" algn="l"/>
                <a:tab pos="3559565" algn="l"/>
                <a:tab pos="4262756" algn="l"/>
                <a:tab pos="4965525" algn="l"/>
                <a:tab pos="5500222" algn="l"/>
                <a:tab pos="6644549" algn="l"/>
              </a:tabLst>
            </a:pPr>
            <a:r>
              <a:rPr lang="en-US" sz="2900" dirty="0">
                <a:latin typeface="Calibri" panose="020F0502020204030204" pitchFamily="34" charset="0"/>
                <a:cs typeface="Arial" panose="020B0604020202020204" pitchFamily="34" charset="0"/>
              </a:rPr>
              <a:t>$5.000 (no </a:t>
            </a:r>
            <a:r>
              <a:rPr lang="en-US" sz="2900" dirty="0" err="1">
                <a:latin typeface="Calibri" panose="020F0502020204030204" pitchFamily="34" charset="0"/>
                <a:cs typeface="Arial" panose="020B0604020202020204" pitchFamily="34" charset="0"/>
              </a:rPr>
              <a:t>aplica</a:t>
            </a:r>
            <a:r>
              <a:rPr lang="en-US" sz="2900" dirty="0">
                <a:latin typeface="Calibri" panose="020F0502020204030204" pitchFamily="34" charset="0"/>
                <a:cs typeface="Arial" panose="020B0604020202020204" pitchFamily="34" charset="0"/>
              </a:rPr>
              <a:t> a	lo	que se </a:t>
            </a:r>
            <a:r>
              <a:rPr lang="en-US" sz="2900" dirty="0" err="1">
                <a:latin typeface="Calibri" panose="020F0502020204030204" pitchFamily="34" charset="0"/>
                <a:cs typeface="Arial" panose="020B0604020202020204" pitchFamily="34" charset="0"/>
              </a:rPr>
              <a:t>conocía</a:t>
            </a:r>
            <a:r>
              <a:rPr lang="en-US" sz="2900" dirty="0">
                <a:latin typeface="Calibri" panose="020F0502020204030204" pitchFamily="34" charset="0"/>
                <a:cs typeface="Arial" panose="020B0604020202020204" pitchFamily="34" charset="0"/>
              </a:rPr>
              <a:t> </a:t>
            </a:r>
            <a:r>
              <a:rPr lang="en-US" sz="2900" dirty="0" err="1">
                <a:latin typeface="Calibri" panose="020F0502020204030204" pitchFamily="34" charset="0"/>
                <a:cs typeface="Arial" panose="020B0604020202020204" pitchFamily="34" charset="0"/>
              </a:rPr>
              <a:t>como</a:t>
            </a:r>
            <a:r>
              <a:rPr lang="en-US" sz="2900" dirty="0">
                <a:latin typeface="Calibri" panose="020F0502020204030204" pitchFamily="34" charset="0"/>
                <a:cs typeface="Arial" panose="020B0604020202020204" pitchFamily="34" charset="0"/>
              </a:rPr>
              <a:t> </a:t>
            </a:r>
            <a:r>
              <a:rPr lang="en-US" sz="2900" dirty="0" err="1">
                <a:latin typeface="Calibri" panose="020F0502020204030204" pitchFamily="34" charset="0"/>
                <a:cs typeface="Arial" panose="020B0604020202020204" pitchFamily="34" charset="0"/>
              </a:rPr>
              <a:t>defraudación</a:t>
            </a:r>
            <a:r>
              <a:rPr lang="en-US" sz="2900" dirty="0">
                <a:latin typeface="Calibri" panose="020F0502020204030204" pitchFamily="34" charset="0"/>
                <a:cs typeface="Arial" panose="020B0604020202020204" pitchFamily="34" charset="0"/>
              </a:rPr>
              <a:t> fiscal </a:t>
            </a:r>
            <a:r>
              <a:rPr lang="en-US" sz="2900" dirty="0" err="1">
                <a:latin typeface="Calibri" panose="020F0502020204030204" pitchFamily="34" charset="0"/>
                <a:cs typeface="Arial" panose="020B0604020202020204" pitchFamily="34" charset="0"/>
              </a:rPr>
              <a:t>aduanera</a:t>
            </a:r>
            <a:r>
              <a:rPr lang="en-US" sz="2900" dirty="0">
                <a:latin typeface="Calibri" panose="020F0502020204030204" pitchFamily="34" charset="0"/>
                <a:cs typeface="Arial" panose="020B0604020202020204" pitchFamily="34" charset="0"/>
              </a:rPr>
              <a:t>)</a:t>
            </a:r>
          </a:p>
          <a:p>
            <a:pPr marL="408960" algn="just"/>
            <a:r>
              <a:rPr lang="en-US" sz="2900" dirty="0" err="1">
                <a:latin typeface="Calibri" panose="020F0502020204030204" pitchFamily="34" charset="0"/>
                <a:cs typeface="Arial" panose="020B0604020202020204" pitchFamily="34" charset="0"/>
              </a:rPr>
              <a:t>Aplica</a:t>
            </a:r>
            <a:r>
              <a:rPr lang="en-US" sz="2900" dirty="0">
                <a:latin typeface="Calibri" panose="020F0502020204030204" pitchFamily="34" charset="0"/>
                <a:cs typeface="Arial" panose="020B0604020202020204" pitchFamily="34" charset="0"/>
              </a:rPr>
              <a:t> </a:t>
            </a:r>
            <a:r>
              <a:rPr lang="en-US" sz="2900" dirty="0" err="1">
                <a:latin typeface="Calibri" panose="020F0502020204030204" pitchFamily="34" charset="0"/>
                <a:cs typeface="Arial" panose="020B0604020202020204" pitchFamily="34" charset="0"/>
              </a:rPr>
              <a:t>aunque</a:t>
            </a:r>
            <a:r>
              <a:rPr lang="en-US" sz="2900" dirty="0">
                <a:latin typeface="Calibri" panose="020F0502020204030204" pitchFamily="34" charset="0"/>
                <a:cs typeface="Arial" panose="020B0604020202020204" pitchFamily="34" charset="0"/>
              </a:rPr>
              <a:t> no </a:t>
            </a:r>
            <a:r>
              <a:rPr lang="en-US" sz="2900" dirty="0" err="1">
                <a:latin typeface="Calibri" panose="020F0502020204030204" pitchFamily="34" charset="0"/>
                <a:cs typeface="Arial" panose="020B0604020202020204" pitchFamily="34" charset="0"/>
              </a:rPr>
              <a:t>haya</a:t>
            </a:r>
            <a:r>
              <a:rPr lang="en-US" sz="2900" dirty="0">
                <a:latin typeface="Calibri" panose="020F0502020204030204" pitchFamily="34" charset="0"/>
                <a:cs typeface="Arial" panose="020B0604020202020204" pitchFamily="34" charset="0"/>
              </a:rPr>
              <a:t> </a:t>
            </a:r>
            <a:r>
              <a:rPr lang="en-US" sz="2900" dirty="0" err="1">
                <a:latin typeface="Calibri" panose="020F0502020204030204" pitchFamily="34" charset="0"/>
                <a:cs typeface="Arial" panose="020B0604020202020204" pitchFamily="34" charset="0"/>
              </a:rPr>
              <a:t>perjuicio</a:t>
            </a:r>
            <a:r>
              <a:rPr lang="en-US" sz="2900" dirty="0">
                <a:latin typeface="Calibri" panose="020F0502020204030204" pitchFamily="34" charset="0"/>
                <a:cs typeface="Arial" panose="020B0604020202020204" pitchFamily="34" charset="0"/>
              </a:rPr>
              <a:t> fiscal</a:t>
            </a:r>
          </a:p>
          <a:p>
            <a:pPr marL="408960" algn="just">
              <a:spcBef>
                <a:spcPts val="550"/>
              </a:spcBef>
            </a:pPr>
            <a:r>
              <a:rPr lang="en-US" sz="2900" dirty="0" err="1">
                <a:latin typeface="Calibri" panose="020F0502020204030204" pitchFamily="34" charset="0"/>
                <a:cs typeface="Arial" panose="020B0604020202020204" pitchFamily="34" charset="0"/>
              </a:rPr>
              <a:t>Siempre</a:t>
            </a:r>
            <a:r>
              <a:rPr lang="en-US" sz="2900" dirty="0">
                <a:latin typeface="Calibri" panose="020F0502020204030204" pitchFamily="34" charset="0"/>
                <a:cs typeface="Arial" panose="020B0604020202020204" pitchFamily="34" charset="0"/>
              </a:rPr>
              <a:t> que no configure un </a:t>
            </a:r>
            <a:r>
              <a:rPr lang="en-US" sz="2900" dirty="0" err="1">
                <a:latin typeface="Calibri" panose="020F0502020204030204" pitchFamily="34" charset="0"/>
                <a:cs typeface="Arial" panose="020B0604020202020204" pitchFamily="34" charset="0"/>
              </a:rPr>
              <a:t>contrabando</a:t>
            </a:r>
            <a:r>
              <a:rPr lang="en-US" sz="2900" dirty="0">
                <a:latin typeface="Calibri" panose="020F0502020204030204" pitchFamily="34" charset="0"/>
                <a:cs typeface="Arial" panose="020B0604020202020204" pitchFamily="34" charset="0"/>
              </a:rPr>
              <a:t> </a:t>
            </a:r>
            <a:r>
              <a:rPr lang="en-US" sz="2900" dirty="0" err="1">
                <a:latin typeface="Calibri" panose="020F0502020204030204" pitchFamily="34" charset="0"/>
                <a:cs typeface="Arial" panose="020B0604020202020204" pitchFamily="34" charset="0"/>
              </a:rPr>
              <a:t>fraccionado</a:t>
            </a:r>
            <a:endParaRPr lang="en-US" sz="2900" dirty="0">
              <a:latin typeface="Calibri" panose="020F0502020204030204" pitchFamily="34" charset="0"/>
              <a:cs typeface="Arial" panose="020B0604020202020204" pitchFamily="34" charset="0"/>
            </a:endParaRPr>
          </a:p>
          <a:p>
            <a:pPr marL="408960" marR="3387" algn="just">
              <a:lnSpc>
                <a:spcPct val="125000"/>
              </a:lnSpc>
            </a:pPr>
            <a:r>
              <a:rPr lang="en-US" sz="2900" dirty="0">
                <a:latin typeface="Calibri" panose="020F0502020204030204" pitchFamily="34" charset="0"/>
                <a:cs typeface="Arial" panose="020B0604020202020204" pitchFamily="34" charset="0"/>
              </a:rPr>
              <a:t>Si </a:t>
            </a:r>
            <a:r>
              <a:rPr lang="en-US" sz="2900" dirty="0" err="1">
                <a:latin typeface="Calibri" panose="020F0502020204030204" pitchFamily="34" charset="0"/>
                <a:cs typeface="Arial" panose="020B0604020202020204" pitchFamily="34" charset="0"/>
              </a:rPr>
              <a:t>el</a:t>
            </a:r>
            <a:r>
              <a:rPr lang="en-US" sz="2900" dirty="0">
                <a:latin typeface="Calibri" panose="020F0502020204030204" pitchFamily="34" charset="0"/>
                <a:cs typeface="Arial" panose="020B0604020202020204" pitchFamily="34" charset="0"/>
              </a:rPr>
              <a:t> </a:t>
            </a:r>
            <a:r>
              <a:rPr lang="en-US" sz="2900" dirty="0" err="1">
                <a:latin typeface="Calibri" panose="020F0502020204030204" pitchFamily="34" charset="0"/>
                <a:cs typeface="Arial" panose="020B0604020202020204" pitchFamily="34" charset="0"/>
              </a:rPr>
              <a:t>infractor</a:t>
            </a:r>
            <a:r>
              <a:rPr lang="en-US" sz="2900" dirty="0">
                <a:latin typeface="Calibri" panose="020F0502020204030204" pitchFamily="34" charset="0"/>
                <a:cs typeface="Arial" panose="020B0604020202020204" pitchFamily="34" charset="0"/>
              </a:rPr>
              <a:t> es un Auxiliar </a:t>
            </a:r>
            <a:r>
              <a:rPr lang="en-US" sz="2900" dirty="0" err="1">
                <a:latin typeface="Calibri" panose="020F0502020204030204" pitchFamily="34" charset="0"/>
                <a:cs typeface="Arial" panose="020B0604020202020204" pitchFamily="34" charset="0"/>
              </a:rPr>
              <a:t>reincidente</a:t>
            </a:r>
            <a:r>
              <a:rPr lang="en-US" sz="2900" dirty="0">
                <a:latin typeface="Calibri" panose="020F0502020204030204" pitchFamily="34" charset="0"/>
                <a:cs typeface="Arial" panose="020B0604020202020204" pitchFamily="34" charset="0"/>
              </a:rPr>
              <a:t> + </a:t>
            </a:r>
            <a:r>
              <a:rPr lang="en-US" sz="2900" dirty="0" err="1">
                <a:latin typeface="Calibri" panose="020F0502020204030204" pitchFamily="34" charset="0"/>
                <a:cs typeface="Arial" panose="020B0604020202020204" pitchFamily="34" charset="0"/>
              </a:rPr>
              <a:t>suspensión</a:t>
            </a:r>
            <a:r>
              <a:rPr lang="en-US" sz="2900" dirty="0">
                <a:latin typeface="Calibri" panose="020F0502020204030204" pitchFamily="34" charset="0"/>
                <a:cs typeface="Arial" panose="020B0604020202020204" pitchFamily="34" charset="0"/>
              </a:rPr>
              <a:t> de 10 días </a:t>
            </a:r>
            <a:r>
              <a:rPr lang="en-US" sz="2900" dirty="0" err="1">
                <a:latin typeface="Calibri" panose="020F0502020204030204" pitchFamily="34" charset="0"/>
                <a:cs typeface="Arial" panose="020B0604020202020204" pitchFamily="34" charset="0"/>
              </a:rPr>
              <a:t>hábiles</a:t>
            </a:r>
            <a:r>
              <a:rPr lang="en-US" sz="2900" dirty="0">
                <a:latin typeface="Calibri" panose="020F0502020204030204" pitchFamily="34" charset="0"/>
                <a:cs typeface="Arial" panose="020B0604020202020204" pitchFamily="34" charset="0"/>
              </a:rPr>
              <a:t>.  (</a:t>
            </a:r>
            <a:r>
              <a:rPr lang="en-US" sz="2900" dirty="0" err="1">
                <a:latin typeface="Calibri" panose="020F0502020204030204" pitchFamily="34" charset="0"/>
                <a:cs typeface="Arial" panose="020B0604020202020204" pitchFamily="34" charset="0"/>
              </a:rPr>
              <a:t>Reincidencia</a:t>
            </a:r>
            <a:r>
              <a:rPr lang="en-US" sz="2900" dirty="0">
                <a:latin typeface="Calibri" panose="020F0502020204030204" pitchFamily="34" charset="0"/>
                <a:cs typeface="Arial" panose="020B0604020202020204" pitchFamily="34" charset="0"/>
              </a:rPr>
              <a:t> 2 </a:t>
            </a:r>
            <a:r>
              <a:rPr lang="en-US" sz="2900" dirty="0" err="1">
                <a:latin typeface="Calibri" panose="020F0502020204030204" pitchFamily="34" charset="0"/>
                <a:cs typeface="Arial" panose="020B0604020202020204" pitchFamily="34" charset="0"/>
              </a:rPr>
              <a:t>veces</a:t>
            </a:r>
            <a:r>
              <a:rPr lang="en-US" sz="2900" dirty="0">
                <a:latin typeface="Calibri" panose="020F0502020204030204" pitchFamily="34" charset="0"/>
                <a:cs typeface="Arial" panose="020B0604020202020204" pitchFamily="34" charset="0"/>
              </a:rPr>
              <a:t> </a:t>
            </a:r>
            <a:r>
              <a:rPr lang="en-US" sz="2900" dirty="0" err="1">
                <a:latin typeface="Calibri" panose="020F0502020204030204" pitchFamily="34" charset="0"/>
                <a:cs typeface="Arial" panose="020B0604020202020204" pitchFamily="34" charset="0"/>
              </a:rPr>
              <a:t>en</a:t>
            </a:r>
            <a:r>
              <a:rPr lang="en-US" sz="2900" dirty="0">
                <a:latin typeface="Calibri" panose="020F0502020204030204" pitchFamily="34" charset="0"/>
                <a:cs typeface="Arial" panose="020B0604020202020204" pitchFamily="34" charset="0"/>
              </a:rPr>
              <a:t> 4 </a:t>
            </a:r>
            <a:r>
              <a:rPr lang="en-US" sz="2900" dirty="0" err="1">
                <a:latin typeface="Calibri" panose="020F0502020204030204" pitchFamily="34" charset="0"/>
                <a:cs typeface="Arial" panose="020B0604020202020204" pitchFamily="34" charset="0"/>
              </a:rPr>
              <a:t>años</a:t>
            </a:r>
            <a:r>
              <a:rPr lang="en-US" sz="2900" dirty="0">
                <a:latin typeface="Calibri" panose="020F0502020204030204" pitchFamily="34" charset="0"/>
                <a:cs typeface="Arial" panose="020B0604020202020204" pitchFamily="34" charset="0"/>
              </a:rPr>
              <a:t>)</a:t>
            </a:r>
          </a:p>
          <a:p>
            <a:pPr marL="408960" algn="just">
              <a:spcBef>
                <a:spcPts val="550"/>
              </a:spcBef>
            </a:pPr>
            <a:r>
              <a:rPr lang="en-US" sz="2900" dirty="0" err="1">
                <a:latin typeface="Calibri" panose="020F0502020204030204" pitchFamily="34" charset="0"/>
                <a:cs typeface="Arial" panose="020B0604020202020204" pitchFamily="34" charset="0"/>
              </a:rPr>
              <a:t>Multa</a:t>
            </a:r>
            <a:r>
              <a:rPr lang="en-US" sz="2900" dirty="0">
                <a:latin typeface="Calibri" panose="020F0502020204030204" pitchFamily="34" charset="0"/>
                <a:cs typeface="Arial" panose="020B0604020202020204" pitchFamily="34" charset="0"/>
              </a:rPr>
              <a:t> = Valor </a:t>
            </a:r>
            <a:r>
              <a:rPr lang="en-US" sz="2900" dirty="0" err="1">
                <a:latin typeface="Calibri" panose="020F0502020204030204" pitchFamily="34" charset="0"/>
                <a:cs typeface="Arial" panose="020B0604020202020204" pitchFamily="34" charset="0"/>
              </a:rPr>
              <a:t>Aduanero</a:t>
            </a:r>
            <a:r>
              <a:rPr lang="en-US" sz="2900" dirty="0">
                <a:latin typeface="Calibri" panose="020F0502020204030204" pitchFamily="34" charset="0"/>
                <a:cs typeface="Arial" panose="020B0604020202020204" pitchFamily="34" charset="0"/>
              </a:rPr>
              <a:t> de las </a:t>
            </a:r>
            <a:r>
              <a:rPr lang="en-US" sz="2900" dirty="0" err="1">
                <a:latin typeface="Calibri" panose="020F0502020204030204" pitchFamily="34" charset="0"/>
                <a:cs typeface="Arial" panose="020B0604020202020204" pitchFamily="34" charset="0"/>
              </a:rPr>
              <a:t>Mercancías</a:t>
            </a:r>
            <a:r>
              <a:rPr lang="en-US" sz="2900" dirty="0">
                <a:latin typeface="Calibri" panose="020F0502020204030204" pitchFamily="34" charset="0"/>
                <a:cs typeface="Arial" panose="020B0604020202020204" pitchFamily="34" charset="0"/>
              </a:rPr>
              <a:t> (CIF)</a:t>
            </a:r>
          </a:p>
          <a:p>
            <a:endParaRPr lang="en-US" dirty="0"/>
          </a:p>
        </p:txBody>
      </p:sp>
    </p:spTree>
    <p:extLst>
      <p:ext uri="{BB962C8B-B14F-4D97-AF65-F5344CB8AC3E}">
        <p14:creationId xmlns:p14="http://schemas.microsoft.com/office/powerpoint/2010/main" val="1443421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1162-9EE4-0A21-CAC8-AD48CBA77BE5}"/>
              </a:ext>
            </a:extLst>
          </p:cNvPr>
          <p:cNvSpPr>
            <a:spLocks noGrp="1"/>
          </p:cNvSpPr>
          <p:nvPr>
            <p:ph type="title"/>
          </p:nvPr>
        </p:nvSpPr>
        <p:spPr/>
        <p:txBody>
          <a:bodyPr>
            <a:normAutofit/>
          </a:bodyPr>
          <a:lstStyle/>
          <a:p>
            <a:r>
              <a:rPr lang="en-US" b="1" dirty="0" err="1"/>
              <a:t>Infracción</a:t>
            </a:r>
            <a:r>
              <a:rPr lang="en-US" b="1" dirty="0"/>
              <a:t> </a:t>
            </a:r>
            <a:r>
              <a:rPr lang="en-US" b="1" dirty="0" err="1"/>
              <a:t>tributaria</a:t>
            </a:r>
            <a:r>
              <a:rPr lang="en-US" b="1" dirty="0"/>
              <a:t> </a:t>
            </a:r>
            <a:r>
              <a:rPr lang="en-US" b="1" dirty="0" err="1"/>
              <a:t>aduanera</a:t>
            </a:r>
            <a:r>
              <a:rPr lang="en-US" b="1" dirty="0"/>
              <a:t>:</a:t>
            </a:r>
            <a:br>
              <a:rPr lang="en-US" b="1" dirty="0"/>
            </a:br>
            <a:r>
              <a:rPr lang="en-US" b="1" dirty="0"/>
              <a:t>242 </a:t>
            </a:r>
            <a:r>
              <a:rPr lang="en-US" b="1" dirty="0" err="1"/>
              <a:t>quáter</a:t>
            </a:r>
            <a:r>
              <a:rPr lang="en-US" b="1" dirty="0"/>
              <a:t>  </a:t>
            </a:r>
            <a:br>
              <a:rPr lang="en-US" b="1" dirty="0"/>
            </a:br>
            <a:r>
              <a:rPr lang="en-US" sz="2700" b="1" dirty="0"/>
              <a:t>(No </a:t>
            </a:r>
            <a:r>
              <a:rPr lang="en-US" sz="2700" b="1" dirty="0" err="1"/>
              <a:t>justificación</a:t>
            </a:r>
            <a:r>
              <a:rPr lang="en-US" sz="2700" b="1" dirty="0"/>
              <a:t> de </a:t>
            </a:r>
            <a:r>
              <a:rPr lang="en-US" sz="2700" b="1" dirty="0" err="1"/>
              <a:t>sobrantes</a:t>
            </a:r>
            <a:r>
              <a:rPr lang="en-US" sz="2700" b="1" dirty="0"/>
              <a:t> y </a:t>
            </a:r>
            <a:r>
              <a:rPr lang="en-US" sz="2700" b="1" dirty="0" err="1"/>
              <a:t>faltantes</a:t>
            </a:r>
            <a:r>
              <a:rPr lang="en-US" sz="2700" b="1" dirty="0"/>
              <a:t>)</a:t>
            </a:r>
          </a:p>
        </p:txBody>
      </p:sp>
      <p:sp>
        <p:nvSpPr>
          <p:cNvPr id="4" name="object 9">
            <a:extLst>
              <a:ext uri="{FF2B5EF4-FFF2-40B4-BE49-F238E27FC236}">
                <a16:creationId xmlns:a16="http://schemas.microsoft.com/office/drawing/2014/main" id="{8FA06589-39AF-E986-3535-0D610392D195}"/>
              </a:ext>
            </a:extLst>
          </p:cNvPr>
          <p:cNvSpPr txBox="1"/>
          <p:nvPr/>
        </p:nvSpPr>
        <p:spPr>
          <a:xfrm>
            <a:off x="1676478" y="2566554"/>
            <a:ext cx="10314239" cy="1327286"/>
          </a:xfrm>
          <a:prstGeom prst="rect">
            <a:avLst/>
          </a:prstGeom>
        </p:spPr>
        <p:txBody>
          <a:bodyPr vert="horz" wrap="square" lIns="0" tIns="44450" rIns="0" bIns="0" rtlCol="0">
            <a:spAutoFit/>
          </a:bodyPr>
          <a:lstStyle/>
          <a:p>
            <a:pPr marL="8467" algn="just">
              <a:spcBef>
                <a:spcPts val="350"/>
              </a:spcBef>
            </a:pPr>
            <a:r>
              <a:rPr sz="2000" dirty="0">
                <a:latin typeface="Calibri" panose="020F0502020204030204" pitchFamily="34" charset="0"/>
                <a:cs typeface="Arial" panose="020B0604020202020204" pitchFamily="34" charset="0"/>
              </a:rPr>
              <a:t>¿Qué son sobrantes o </a:t>
            </a:r>
            <a:r>
              <a:rPr sz="2000" dirty="0" err="1">
                <a:latin typeface="Calibri" panose="020F0502020204030204" pitchFamily="34" charset="0"/>
                <a:cs typeface="Arial" panose="020B0604020202020204" pitchFamily="34" charset="0"/>
              </a:rPr>
              <a:t>faltantes</a:t>
            </a:r>
            <a:r>
              <a:rPr sz="2000" dirty="0">
                <a:latin typeface="Calibri" panose="020F0502020204030204" pitchFamily="34" charset="0"/>
                <a:cs typeface="Arial" panose="020B0604020202020204" pitchFamily="34" charset="0"/>
              </a:rPr>
              <a:t>?</a:t>
            </a:r>
            <a:endParaRPr lang="es-ES" sz="2000" dirty="0">
              <a:latin typeface="Calibri" panose="020F0502020204030204" pitchFamily="34" charset="0"/>
              <a:cs typeface="Arial" panose="020B0604020202020204" pitchFamily="34" charset="0"/>
            </a:endParaRPr>
          </a:p>
          <a:p>
            <a:pPr marL="8467" algn="just">
              <a:spcBef>
                <a:spcPts val="350"/>
              </a:spcBef>
            </a:pPr>
            <a:r>
              <a:rPr lang="es-ES" sz="2000" dirty="0">
                <a:latin typeface="Calibri" panose="020F0502020204030204" pitchFamily="34" charset="0"/>
                <a:cs typeface="Arial" panose="020B0604020202020204" pitchFamily="34" charset="0"/>
              </a:rPr>
              <a:t>	</a:t>
            </a:r>
            <a:r>
              <a:rPr sz="2000" dirty="0">
                <a:latin typeface="Calibri" panose="020F0502020204030204" pitchFamily="34" charset="0"/>
                <a:cs typeface="Arial" panose="020B0604020202020204" pitchFamily="34" charset="0"/>
              </a:rPr>
              <a:t>Las diferencias entre: lo EFECTIVAMENTE DESCARGADO en el puerto de arribo o en “otro </a:t>
            </a:r>
            <a:r>
              <a:rPr sz="2000" dirty="0" err="1">
                <a:latin typeface="Calibri" panose="020F0502020204030204" pitchFamily="34" charset="0"/>
                <a:cs typeface="Arial" panose="020B0604020202020204" pitchFamily="34" charset="0"/>
              </a:rPr>
              <a:t>lugar</a:t>
            </a:r>
            <a:r>
              <a:rPr sz="2000" dirty="0">
                <a:latin typeface="Calibri" panose="020F0502020204030204" pitchFamily="34" charset="0"/>
                <a:cs typeface="Arial" panose="020B0604020202020204" pitchFamily="34" charset="0"/>
              </a:rPr>
              <a:t> </a:t>
            </a:r>
            <a:r>
              <a:rPr lang="es-ES" sz="2000" dirty="0">
                <a:latin typeface="Calibri" panose="020F0502020204030204" pitchFamily="34" charset="0"/>
                <a:cs typeface="Arial" panose="020B0604020202020204" pitchFamily="34" charset="0"/>
              </a:rPr>
              <a:t>	</a:t>
            </a:r>
            <a:r>
              <a:rPr sz="2000" dirty="0" err="1">
                <a:latin typeface="Calibri" panose="020F0502020204030204" pitchFamily="34" charset="0"/>
                <a:cs typeface="Arial" panose="020B0604020202020204" pitchFamily="34" charset="0"/>
              </a:rPr>
              <a:t>habilitado</a:t>
            </a:r>
            <a:r>
              <a:rPr sz="2000" dirty="0">
                <a:latin typeface="Calibri" panose="020F0502020204030204" pitchFamily="34" charset="0"/>
                <a:cs typeface="Arial" panose="020B0604020202020204" pitchFamily="34" charset="0"/>
              </a:rPr>
              <a:t> para la recepción de la carga”, y lo declarado en </a:t>
            </a:r>
            <a:r>
              <a:rPr sz="2000" dirty="0" err="1">
                <a:latin typeface="Calibri" panose="020F0502020204030204" pitchFamily="34" charset="0"/>
                <a:cs typeface="Arial" panose="020B0604020202020204" pitchFamily="34" charset="0"/>
              </a:rPr>
              <a:t>el</a:t>
            </a:r>
            <a:r>
              <a:rPr sz="2000" dirty="0">
                <a:latin typeface="Calibri" panose="020F0502020204030204" pitchFamily="34" charset="0"/>
                <a:cs typeface="Arial" panose="020B0604020202020204" pitchFamily="34" charset="0"/>
              </a:rPr>
              <a:t> MANIFIESTO</a:t>
            </a:r>
            <a:r>
              <a:rPr lang="es-ES" sz="2000" dirty="0">
                <a:latin typeface="Calibri" panose="020F0502020204030204" pitchFamily="34" charset="0"/>
                <a:cs typeface="Arial" panose="020B0604020202020204" pitchFamily="34" charset="0"/>
              </a:rPr>
              <a:t>, B/L</a:t>
            </a:r>
            <a:r>
              <a:rPr sz="2000" dirty="0">
                <a:latin typeface="Calibri" panose="020F0502020204030204" pitchFamily="34" charset="0"/>
                <a:cs typeface="Arial" panose="020B0604020202020204" pitchFamily="34" charset="0"/>
              </a:rPr>
              <a:t> o DOCUMENTO </a:t>
            </a:r>
            <a:r>
              <a:rPr lang="es-ES" sz="2000" dirty="0">
                <a:latin typeface="Calibri" panose="020F0502020204030204" pitchFamily="34" charset="0"/>
                <a:cs typeface="Arial" panose="020B0604020202020204" pitchFamily="34" charset="0"/>
              </a:rPr>
              <a:t>	</a:t>
            </a:r>
            <a:r>
              <a:rPr sz="2000" dirty="0">
                <a:latin typeface="Calibri" panose="020F0502020204030204" pitchFamily="34" charset="0"/>
                <a:cs typeface="Arial" panose="020B0604020202020204" pitchFamily="34" charset="0"/>
              </a:rPr>
              <a:t>EQUIVALENTE</a:t>
            </a:r>
          </a:p>
        </p:txBody>
      </p:sp>
      <p:sp>
        <p:nvSpPr>
          <p:cNvPr id="5" name="object 10">
            <a:extLst>
              <a:ext uri="{FF2B5EF4-FFF2-40B4-BE49-F238E27FC236}">
                <a16:creationId xmlns:a16="http://schemas.microsoft.com/office/drawing/2014/main" id="{441395E5-828F-AF42-BEB0-4826B08D3F83}"/>
              </a:ext>
            </a:extLst>
          </p:cNvPr>
          <p:cNvSpPr txBox="1"/>
          <p:nvPr/>
        </p:nvSpPr>
        <p:spPr>
          <a:xfrm>
            <a:off x="1676478" y="4225957"/>
            <a:ext cx="10843326" cy="2265492"/>
          </a:xfrm>
          <a:prstGeom prst="rect">
            <a:avLst/>
          </a:prstGeom>
        </p:spPr>
        <p:txBody>
          <a:bodyPr vert="horz" wrap="square" lIns="0" tIns="44450" rIns="0" bIns="0" rtlCol="0">
            <a:spAutoFit/>
          </a:bodyPr>
          <a:lstStyle/>
          <a:p>
            <a:pPr marL="8467">
              <a:spcBef>
                <a:spcPts val="350"/>
              </a:spcBef>
            </a:pPr>
            <a:r>
              <a:rPr sz="2000" dirty="0">
                <a:latin typeface="Calibri" panose="020F0502020204030204" pitchFamily="34" charset="0"/>
                <a:cs typeface="Arial" panose="020B0604020202020204" pitchFamily="34" charset="0"/>
              </a:rPr>
              <a:t>¿A quién </a:t>
            </a:r>
            <a:r>
              <a:rPr sz="2000" dirty="0" err="1">
                <a:latin typeface="Calibri" panose="020F0502020204030204" pitchFamily="34" charset="0"/>
                <a:cs typeface="Arial" panose="020B0604020202020204" pitchFamily="34" charset="0"/>
              </a:rPr>
              <a:t>aplica</a:t>
            </a:r>
            <a:r>
              <a:rPr sz="2000" dirty="0">
                <a:latin typeface="Calibri" panose="020F0502020204030204" pitchFamily="34" charset="0"/>
                <a:cs typeface="Arial" panose="020B0604020202020204" pitchFamily="34" charset="0"/>
              </a:rPr>
              <a:t>?</a:t>
            </a:r>
            <a:r>
              <a:rPr lang="es-ES" sz="2000" dirty="0">
                <a:latin typeface="Calibri" panose="020F0502020204030204" pitchFamily="34" charset="0"/>
                <a:cs typeface="Arial" panose="020B0604020202020204" pitchFamily="34" charset="0"/>
              </a:rPr>
              <a:t> </a:t>
            </a:r>
            <a:r>
              <a:rPr sz="2000" dirty="0">
                <a:latin typeface="Calibri" panose="020F0502020204030204" pitchFamily="34" charset="0"/>
                <a:cs typeface="Arial" panose="020B0604020202020204" pitchFamily="34" charset="0"/>
              </a:rPr>
              <a:t>Al responsable de justificar los sobrantes o los faltantes que no </a:t>
            </a:r>
            <a:r>
              <a:rPr sz="2000" dirty="0" err="1">
                <a:latin typeface="Calibri" panose="020F0502020204030204" pitchFamily="34" charset="0"/>
                <a:cs typeface="Arial" panose="020B0604020202020204" pitchFamily="34" charset="0"/>
              </a:rPr>
              <a:t>los</a:t>
            </a:r>
            <a:r>
              <a:rPr sz="2000" dirty="0">
                <a:latin typeface="Calibri" panose="020F0502020204030204" pitchFamily="34" charset="0"/>
                <a:cs typeface="Arial" panose="020B0604020202020204" pitchFamily="34" charset="0"/>
              </a:rPr>
              <a:t> </a:t>
            </a:r>
            <a:r>
              <a:rPr sz="2000" dirty="0" err="1">
                <a:latin typeface="Calibri" panose="020F0502020204030204" pitchFamily="34" charset="0"/>
                <a:cs typeface="Arial" panose="020B0604020202020204" pitchFamily="34" charset="0"/>
              </a:rPr>
              <a:t>justifique</a:t>
            </a:r>
            <a:r>
              <a:rPr lang="es-ES" sz="2000" dirty="0">
                <a:latin typeface="Calibri" panose="020F0502020204030204" pitchFamily="34" charset="0"/>
                <a:cs typeface="Arial" panose="020B0604020202020204" pitchFamily="34" charset="0"/>
              </a:rPr>
              <a:t>.</a:t>
            </a:r>
          </a:p>
          <a:p>
            <a:pPr>
              <a:spcBef>
                <a:spcPts val="33"/>
              </a:spcBef>
            </a:pPr>
            <a:endParaRPr sz="2000" dirty="0">
              <a:latin typeface="Calibri" panose="020F0502020204030204" pitchFamily="34" charset="0"/>
              <a:cs typeface="Arial" panose="020B0604020202020204" pitchFamily="34" charset="0"/>
            </a:endParaRPr>
          </a:p>
          <a:p>
            <a:pPr marL="8467"/>
            <a:r>
              <a:rPr sz="2000" dirty="0">
                <a:latin typeface="Calibri" panose="020F0502020204030204" pitchFamily="34" charset="0"/>
                <a:cs typeface="Arial" panose="020B0604020202020204" pitchFamily="34" charset="0"/>
              </a:rPr>
              <a:t>¿Requiere perjuicio fiscal? </a:t>
            </a:r>
            <a:r>
              <a:rPr lang="es-ES" sz="2000" dirty="0">
                <a:latin typeface="Calibri" panose="020F0502020204030204" pitchFamily="34" charset="0"/>
                <a:cs typeface="Arial" panose="020B0604020202020204" pitchFamily="34" charset="0"/>
              </a:rPr>
              <a:t> </a:t>
            </a:r>
            <a:r>
              <a:rPr sz="2000" dirty="0">
                <a:latin typeface="Calibri" panose="020F0502020204030204" pitchFamily="34" charset="0"/>
                <a:cs typeface="Arial" panose="020B0604020202020204" pitchFamily="34" charset="0"/>
              </a:rPr>
              <a:t>NO</a:t>
            </a:r>
          </a:p>
          <a:p>
            <a:pPr>
              <a:spcBef>
                <a:spcPts val="33"/>
              </a:spcBef>
            </a:pPr>
            <a:endParaRPr sz="2000" dirty="0">
              <a:latin typeface="Calibri" panose="020F0502020204030204" pitchFamily="34" charset="0"/>
              <a:cs typeface="Arial" panose="020B0604020202020204" pitchFamily="34" charset="0"/>
            </a:endParaRPr>
          </a:p>
          <a:p>
            <a:pPr marL="8467"/>
            <a:r>
              <a:rPr sz="2000" dirty="0">
                <a:latin typeface="Calibri" panose="020F0502020204030204" pitchFamily="34" charset="0"/>
                <a:cs typeface="Arial" panose="020B0604020202020204" pitchFamily="34" charset="0"/>
              </a:rPr>
              <a:t>¿</a:t>
            </a:r>
            <a:r>
              <a:rPr lang="es-ES" sz="2000" dirty="0">
                <a:latin typeface="Calibri" panose="020F0502020204030204" pitchFamily="34" charset="0"/>
                <a:cs typeface="Arial" panose="020B0604020202020204" pitchFamily="34" charset="0"/>
              </a:rPr>
              <a:t>Monto de las multas</a:t>
            </a:r>
            <a:r>
              <a:rPr sz="2000" dirty="0">
                <a:latin typeface="Calibri" panose="020F0502020204030204" pitchFamily="34" charset="0"/>
                <a:cs typeface="Arial" panose="020B0604020202020204" pitchFamily="34" charset="0"/>
              </a:rPr>
              <a:t>?</a:t>
            </a:r>
          </a:p>
          <a:p>
            <a:pPr marL="8467">
              <a:spcBef>
                <a:spcPts val="287"/>
              </a:spcBef>
            </a:pPr>
            <a:r>
              <a:rPr lang="es-ES" sz="2000" dirty="0">
                <a:latin typeface="Calibri" panose="020F0502020204030204" pitchFamily="34" charset="0"/>
                <a:cs typeface="Arial" panose="020B0604020202020204" pitchFamily="34" charset="0"/>
              </a:rPr>
              <a:t>	1</a:t>
            </a:r>
            <a:r>
              <a:rPr sz="2000" dirty="0">
                <a:latin typeface="Calibri" panose="020F0502020204030204" pitchFamily="34" charset="0"/>
                <a:cs typeface="Arial" panose="020B0604020202020204" pitchFamily="34" charset="0"/>
              </a:rPr>
              <a:t> vez = Valor Aduanero de las Mercancías Sobrantes o Faltantes (CIF)</a:t>
            </a:r>
          </a:p>
          <a:p>
            <a:pPr marL="8467" marR="3387">
              <a:lnSpc>
                <a:spcPct val="116300"/>
              </a:lnSpc>
            </a:pPr>
            <a:r>
              <a:rPr lang="es-ES" sz="2000" dirty="0">
                <a:latin typeface="Calibri" panose="020F0502020204030204" pitchFamily="34" charset="0"/>
                <a:cs typeface="Arial" panose="020B0604020202020204" pitchFamily="34" charset="0"/>
              </a:rPr>
              <a:t>	</a:t>
            </a:r>
            <a:r>
              <a:rPr lang="en-US" sz="2000" dirty="0">
                <a:latin typeface="Calibri" panose="020F0502020204030204" pitchFamily="34" charset="0"/>
                <a:cs typeface="Arial" panose="020B0604020202020204" pitchFamily="34" charset="0"/>
              </a:rPr>
              <a:t>3</a:t>
            </a:r>
            <a:r>
              <a:rPr sz="2000" dirty="0">
                <a:latin typeface="Calibri" panose="020F0502020204030204" pitchFamily="34" charset="0"/>
                <a:cs typeface="Arial" panose="020B0604020202020204" pitchFamily="34" charset="0"/>
              </a:rPr>
              <a:t> </a:t>
            </a:r>
            <a:r>
              <a:rPr lang="es-ES" sz="2000" dirty="0">
                <a:latin typeface="Calibri" panose="020F0502020204030204" pitchFamily="34" charset="0"/>
                <a:cs typeface="Arial" panose="020B0604020202020204" pitchFamily="34" charset="0"/>
              </a:rPr>
              <a:t>vez </a:t>
            </a:r>
            <a:r>
              <a:rPr sz="2000" dirty="0" err="1">
                <a:latin typeface="Calibri" panose="020F0502020204030204" pitchFamily="34" charset="0"/>
                <a:cs typeface="Arial" panose="020B0604020202020204" pitchFamily="34" charset="0"/>
              </a:rPr>
              <a:t>en</a:t>
            </a:r>
            <a:r>
              <a:rPr sz="2000" dirty="0">
                <a:latin typeface="Calibri" panose="020F0502020204030204" pitchFamily="34" charset="0"/>
                <a:cs typeface="Arial" panose="020B0604020202020204" pitchFamily="34" charset="0"/>
              </a:rPr>
              <a:t> 4 </a:t>
            </a:r>
            <a:r>
              <a:rPr sz="2000" dirty="0" err="1">
                <a:latin typeface="Calibri" panose="020F0502020204030204" pitchFamily="34" charset="0"/>
                <a:cs typeface="Arial" panose="020B0604020202020204" pitchFamily="34" charset="0"/>
              </a:rPr>
              <a:t>años</a:t>
            </a:r>
            <a:r>
              <a:rPr sz="2000" dirty="0">
                <a:latin typeface="Calibri" panose="020F0502020204030204" pitchFamily="34" charset="0"/>
                <a:cs typeface="Arial" panose="020B0604020202020204" pitchFamily="34" charset="0"/>
              </a:rPr>
              <a:t> = 2 veces el Valor </a:t>
            </a:r>
            <a:r>
              <a:rPr sz="2000" dirty="0" err="1">
                <a:latin typeface="Calibri" panose="020F0502020204030204" pitchFamily="34" charset="0"/>
                <a:cs typeface="Arial" panose="020B0604020202020204" pitchFamily="34" charset="0"/>
              </a:rPr>
              <a:t>Aduanero</a:t>
            </a:r>
            <a:r>
              <a:rPr lang="es-ES" sz="2000" dirty="0">
                <a:latin typeface="Calibri" panose="020F0502020204030204" pitchFamily="34" charset="0"/>
                <a:cs typeface="Arial" panose="020B0604020202020204" pitchFamily="34" charset="0"/>
              </a:rPr>
              <a:t> (2 x CIF)</a:t>
            </a:r>
            <a:endParaRPr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2125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3609-DABF-1A25-1AAF-6DEAABB77E44}"/>
              </a:ext>
            </a:extLst>
          </p:cNvPr>
          <p:cNvSpPr>
            <a:spLocks noGrp="1"/>
          </p:cNvSpPr>
          <p:nvPr>
            <p:ph type="title"/>
          </p:nvPr>
        </p:nvSpPr>
        <p:spPr/>
        <p:txBody>
          <a:bodyPr/>
          <a:lstStyle/>
          <a:p>
            <a:r>
              <a:rPr lang="en-US" b="1" dirty="0" err="1"/>
              <a:t>Cierre</a:t>
            </a:r>
            <a:r>
              <a:rPr lang="en-US" b="1" dirty="0"/>
              <a:t> de </a:t>
            </a:r>
            <a:r>
              <a:rPr lang="en-US" b="1" dirty="0" err="1"/>
              <a:t>negocios</a:t>
            </a:r>
            <a:r>
              <a:rPr lang="en-US" b="1" dirty="0"/>
              <a:t>: Un </a:t>
            </a:r>
            <a:r>
              <a:rPr lang="en-US" b="1" dirty="0" err="1"/>
              <a:t>cambio</a:t>
            </a:r>
            <a:r>
              <a:rPr lang="en-US" b="1" dirty="0"/>
              <a:t> de </a:t>
            </a:r>
            <a:r>
              <a:rPr lang="en-US" b="1" dirty="0" err="1"/>
              <a:t>paradigma</a:t>
            </a:r>
            <a:br>
              <a:rPr lang="en-US" b="1" dirty="0"/>
            </a:br>
            <a:r>
              <a:rPr lang="en-US" b="1" dirty="0"/>
              <a:t>242 ter. </a:t>
            </a:r>
          </a:p>
        </p:txBody>
      </p:sp>
      <p:sp>
        <p:nvSpPr>
          <p:cNvPr id="3" name="Content Placeholder 2">
            <a:extLst>
              <a:ext uri="{FF2B5EF4-FFF2-40B4-BE49-F238E27FC236}">
                <a16:creationId xmlns:a16="http://schemas.microsoft.com/office/drawing/2014/main" id="{002DCD6F-B393-2C29-6095-801DD9B3788E}"/>
              </a:ext>
            </a:extLst>
          </p:cNvPr>
          <p:cNvSpPr>
            <a:spLocks noGrp="1"/>
          </p:cNvSpPr>
          <p:nvPr>
            <p:ph idx="1"/>
          </p:nvPr>
        </p:nvSpPr>
        <p:spPr>
          <a:xfrm>
            <a:off x="1240463" y="2259403"/>
            <a:ext cx="10951537" cy="4320397"/>
          </a:xfrm>
        </p:spPr>
        <p:txBody>
          <a:bodyPr>
            <a:normAutofit/>
          </a:bodyPr>
          <a:lstStyle/>
          <a:p>
            <a:pPr algn="just"/>
            <a:r>
              <a:rPr lang="en-US" b="1" dirty="0"/>
              <a:t>A </a:t>
            </a:r>
            <a:r>
              <a:rPr lang="en-US" b="1" dirty="0" err="1"/>
              <a:t>quién</a:t>
            </a:r>
            <a:r>
              <a:rPr lang="en-US" b="1" dirty="0"/>
              <a:t> </a:t>
            </a:r>
            <a:r>
              <a:rPr lang="en-US" b="1" dirty="0" err="1"/>
              <a:t>aplica</a:t>
            </a:r>
            <a:r>
              <a:rPr lang="en-US" b="1" dirty="0"/>
              <a:t>? </a:t>
            </a:r>
            <a:r>
              <a:rPr lang="en-US" dirty="0" err="1"/>
              <a:t>Cualquier</a:t>
            </a:r>
            <a:r>
              <a:rPr lang="en-US" dirty="0"/>
              <a:t> persona o </a:t>
            </a:r>
            <a:r>
              <a:rPr lang="en-US" dirty="0" err="1"/>
              <a:t>empresa</a:t>
            </a:r>
            <a:r>
              <a:rPr lang="en-US" dirty="0"/>
              <a:t> que </a:t>
            </a:r>
            <a:r>
              <a:rPr lang="en-US" dirty="0" err="1"/>
              <a:t>mantenga</a:t>
            </a:r>
            <a:r>
              <a:rPr lang="en-US" dirty="0"/>
              <a:t> </a:t>
            </a:r>
            <a:r>
              <a:rPr lang="en-US" dirty="0" err="1"/>
              <a:t>inventario</a:t>
            </a:r>
            <a:r>
              <a:rPr lang="en-US" dirty="0"/>
              <a:t> de </a:t>
            </a:r>
            <a:r>
              <a:rPr lang="en-US" dirty="0" err="1"/>
              <a:t>mercancías</a:t>
            </a:r>
            <a:r>
              <a:rPr lang="en-US" dirty="0"/>
              <a:t> EXTRANJERAS para la </a:t>
            </a:r>
            <a:r>
              <a:rPr lang="en-US" dirty="0" err="1"/>
              <a:t>venta</a:t>
            </a:r>
            <a:r>
              <a:rPr lang="en-US" dirty="0"/>
              <a:t>, </a:t>
            </a:r>
            <a:r>
              <a:rPr lang="en-US" dirty="0" err="1"/>
              <a:t>distribución</a:t>
            </a:r>
            <a:r>
              <a:rPr lang="en-US" dirty="0"/>
              <a:t> o </a:t>
            </a:r>
            <a:r>
              <a:rPr lang="en-US" dirty="0" err="1"/>
              <a:t>comercialización</a:t>
            </a:r>
            <a:r>
              <a:rPr lang="en-US" dirty="0"/>
              <a:t>, </a:t>
            </a:r>
            <a:r>
              <a:rPr lang="en-US" dirty="0" err="1"/>
              <a:t>ubicadas</a:t>
            </a:r>
            <a:r>
              <a:rPr lang="en-US" dirty="0"/>
              <a:t> </a:t>
            </a:r>
            <a:r>
              <a:rPr lang="en-US" dirty="0" err="1"/>
              <a:t>en</a:t>
            </a:r>
            <a:r>
              <a:rPr lang="en-US" dirty="0"/>
              <a:t> </a:t>
            </a:r>
            <a:r>
              <a:rPr lang="en-US" dirty="0" err="1"/>
              <a:t>su</a:t>
            </a:r>
            <a:r>
              <a:rPr lang="en-US" dirty="0"/>
              <a:t> local, </a:t>
            </a:r>
            <a:r>
              <a:rPr lang="en-US" dirty="0" err="1"/>
              <a:t>establecimiento</a:t>
            </a:r>
            <a:r>
              <a:rPr lang="en-US" dirty="0"/>
              <a:t> o </a:t>
            </a:r>
            <a:r>
              <a:rPr lang="en-US" dirty="0" err="1"/>
              <a:t>negocio</a:t>
            </a:r>
            <a:r>
              <a:rPr lang="en-US" dirty="0"/>
              <a:t> commercial.  </a:t>
            </a:r>
          </a:p>
          <a:p>
            <a:pPr algn="just"/>
            <a:r>
              <a:rPr lang="en-US" b="1" dirty="0" err="1"/>
              <a:t>En</a:t>
            </a:r>
            <a:r>
              <a:rPr lang="en-US" b="1" dirty="0"/>
              <a:t> </a:t>
            </a:r>
            <a:r>
              <a:rPr lang="en-US" b="1" dirty="0" err="1"/>
              <a:t>qué</a:t>
            </a:r>
            <a:r>
              <a:rPr lang="en-US" b="1" dirty="0"/>
              <a:t> </a:t>
            </a:r>
            <a:r>
              <a:rPr lang="en-US" b="1" dirty="0" err="1"/>
              <a:t>condiciones</a:t>
            </a:r>
            <a:r>
              <a:rPr lang="en-US" b="1" dirty="0"/>
              <a:t>? </a:t>
            </a:r>
            <a:r>
              <a:rPr lang="en-US" dirty="0" err="1"/>
              <a:t>Cuando</a:t>
            </a:r>
            <a:r>
              <a:rPr lang="en-US" dirty="0"/>
              <a:t> no </a:t>
            </a:r>
            <a:r>
              <a:rPr lang="en-US" dirty="0" err="1"/>
              <a:t>cuente</a:t>
            </a:r>
            <a:r>
              <a:rPr lang="en-US" dirty="0"/>
              <a:t> con DOCUMENTO ADUANERO o DOCUMENTO IDONEO LEGAL QUE DEMUESTRE SU ADQUISICION EN EL MERCADO LOCAL.</a:t>
            </a:r>
          </a:p>
          <a:p>
            <a:pPr algn="just"/>
            <a:r>
              <a:rPr lang="en-US" b="1" dirty="0" err="1"/>
              <a:t>Cuál</a:t>
            </a:r>
            <a:r>
              <a:rPr lang="en-US" b="1" dirty="0"/>
              <a:t> es la </a:t>
            </a:r>
            <a:r>
              <a:rPr lang="en-US" b="1" dirty="0" err="1"/>
              <a:t>sanción</a:t>
            </a:r>
            <a:r>
              <a:rPr lang="en-US" b="1" dirty="0"/>
              <a:t>? </a:t>
            </a:r>
            <a:r>
              <a:rPr lang="en-US" dirty="0"/>
              <a:t>Una </a:t>
            </a:r>
            <a:r>
              <a:rPr lang="en-US" dirty="0" err="1"/>
              <a:t>multa</a:t>
            </a:r>
            <a:r>
              <a:rPr lang="en-US" dirty="0"/>
              <a:t> </a:t>
            </a:r>
            <a:r>
              <a:rPr lang="en-US" dirty="0" err="1"/>
              <a:t>igual</a:t>
            </a:r>
            <a:r>
              <a:rPr lang="en-US" dirty="0"/>
              <a:t> al valor </a:t>
            </a:r>
            <a:r>
              <a:rPr lang="en-US" dirty="0" err="1"/>
              <a:t>aduanero</a:t>
            </a:r>
            <a:r>
              <a:rPr lang="en-US" dirty="0"/>
              <a:t> (CIF) </a:t>
            </a:r>
            <a:r>
              <a:rPr lang="en-US" b="1" dirty="0"/>
              <a:t>+</a:t>
            </a:r>
            <a:r>
              <a:rPr lang="en-US" dirty="0"/>
              <a:t> </a:t>
            </a:r>
            <a:r>
              <a:rPr lang="en-US" dirty="0" err="1"/>
              <a:t>cierre</a:t>
            </a:r>
            <a:r>
              <a:rPr lang="en-US" dirty="0"/>
              <a:t> temporal del local, </a:t>
            </a:r>
            <a:r>
              <a:rPr lang="en-US" dirty="0" err="1"/>
              <a:t>establecimiento</a:t>
            </a:r>
            <a:r>
              <a:rPr lang="en-US" dirty="0"/>
              <a:t> o </a:t>
            </a:r>
            <a:r>
              <a:rPr lang="en-US" dirty="0" err="1"/>
              <a:t>negocio</a:t>
            </a:r>
            <a:r>
              <a:rPr lang="en-US" dirty="0"/>
              <a:t> commercial </a:t>
            </a:r>
            <a:r>
              <a:rPr lang="en-US" dirty="0" err="1"/>
              <a:t>por</a:t>
            </a:r>
            <a:r>
              <a:rPr lang="en-US" dirty="0"/>
              <a:t> 15 días naturales.</a:t>
            </a:r>
          </a:p>
        </p:txBody>
      </p:sp>
    </p:spTree>
    <p:extLst>
      <p:ext uri="{BB962C8B-B14F-4D97-AF65-F5344CB8AC3E}">
        <p14:creationId xmlns:p14="http://schemas.microsoft.com/office/powerpoint/2010/main" val="3206254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DC8D-BA71-3A29-32AA-533772CB3D14}"/>
              </a:ext>
            </a:extLst>
          </p:cNvPr>
          <p:cNvSpPr>
            <a:spLocks noGrp="1"/>
          </p:cNvSpPr>
          <p:nvPr>
            <p:ph type="title"/>
          </p:nvPr>
        </p:nvSpPr>
        <p:spPr/>
        <p:txBody>
          <a:bodyPr/>
          <a:lstStyle/>
          <a:p>
            <a:r>
              <a:rPr lang="en-US" b="1" dirty="0" err="1"/>
              <a:t>Cierre</a:t>
            </a:r>
            <a:r>
              <a:rPr lang="en-US" b="1" dirty="0"/>
              <a:t> de </a:t>
            </a:r>
            <a:r>
              <a:rPr lang="en-US" b="1" dirty="0" err="1"/>
              <a:t>negocios</a:t>
            </a:r>
            <a:r>
              <a:rPr lang="en-US" b="1" dirty="0"/>
              <a:t>: Un </a:t>
            </a:r>
            <a:r>
              <a:rPr lang="en-US" b="1" dirty="0" err="1"/>
              <a:t>cambio</a:t>
            </a:r>
            <a:r>
              <a:rPr lang="en-US" b="1" dirty="0"/>
              <a:t> de </a:t>
            </a:r>
            <a:r>
              <a:rPr lang="en-US" b="1" dirty="0" err="1"/>
              <a:t>paradigma</a:t>
            </a:r>
            <a:br>
              <a:rPr lang="en-US" b="1" dirty="0"/>
            </a:br>
            <a:r>
              <a:rPr lang="en-US" b="1" dirty="0"/>
              <a:t>242 ter. </a:t>
            </a:r>
            <a:endParaRPr lang="en-US" dirty="0"/>
          </a:p>
        </p:txBody>
      </p:sp>
      <p:sp>
        <p:nvSpPr>
          <p:cNvPr id="3" name="Content Placeholder 2">
            <a:extLst>
              <a:ext uri="{FF2B5EF4-FFF2-40B4-BE49-F238E27FC236}">
                <a16:creationId xmlns:a16="http://schemas.microsoft.com/office/drawing/2014/main" id="{E117D3E8-F04A-B44F-49D3-A03012A132D0}"/>
              </a:ext>
            </a:extLst>
          </p:cNvPr>
          <p:cNvSpPr>
            <a:spLocks noGrp="1"/>
          </p:cNvSpPr>
          <p:nvPr>
            <p:ph idx="1"/>
          </p:nvPr>
        </p:nvSpPr>
        <p:spPr>
          <a:xfrm>
            <a:off x="1708597" y="2666999"/>
            <a:ext cx="10351132" cy="4191001"/>
          </a:xfrm>
        </p:spPr>
        <p:txBody>
          <a:bodyPr>
            <a:normAutofit fontScale="70000" lnSpcReduction="20000"/>
          </a:bodyPr>
          <a:lstStyle/>
          <a:p>
            <a:pPr marL="0" indent="0">
              <a:buNone/>
            </a:pPr>
            <a:r>
              <a:rPr lang="es-ES" sz="4000" b="1" dirty="0">
                <a:latin typeface="Arial"/>
                <a:cs typeface="Arial"/>
              </a:rPr>
              <a:t>Confrontar con:</a:t>
            </a:r>
          </a:p>
          <a:p>
            <a:pPr marL="0" indent="0" algn="just">
              <a:buNone/>
            </a:pPr>
            <a:r>
              <a:rPr lang="es-ES" sz="3100" b="1" spc="67" dirty="0">
                <a:latin typeface="Arial"/>
                <a:cs typeface="Arial"/>
              </a:rPr>
              <a:t>“Artículo 211.- Contrabando. </a:t>
            </a:r>
            <a:r>
              <a:rPr lang="es-ES" sz="3100" spc="67" dirty="0">
                <a:latin typeface="Arial"/>
                <a:cs typeface="Arial"/>
              </a:rPr>
              <a:t>Será sancionado con una pena de prisión de tres a cinco años y una multa de tres veces el monto del valor aduanero de las mercancías objeto de contrabando, siempre que el valor aduanero de las mercancías </a:t>
            </a:r>
            <a:r>
              <a:rPr lang="es-ES" sz="3100" b="1" spc="67" dirty="0">
                <a:latin typeface="Arial"/>
                <a:cs typeface="Arial"/>
              </a:rPr>
              <a:t>exceda los cinco mil pesos centroamericanos</a:t>
            </a:r>
            <a:r>
              <a:rPr lang="es-ES" sz="3100" spc="67" dirty="0">
                <a:latin typeface="Arial"/>
                <a:cs typeface="Arial"/>
              </a:rPr>
              <a:t>, aunque con ello no cause perjuicio fiscal, quien:   ...</a:t>
            </a:r>
          </a:p>
          <a:p>
            <a:pPr marL="0" indent="0" algn="just">
              <a:buNone/>
            </a:pPr>
            <a:r>
              <a:rPr lang="es-ES" sz="3100" spc="67" dirty="0">
                <a:latin typeface="Arial"/>
                <a:cs typeface="Arial"/>
              </a:rPr>
              <a:t> </a:t>
            </a:r>
            <a:endParaRPr lang="en-US" sz="3100" spc="67" dirty="0">
              <a:latin typeface="Arial"/>
              <a:cs typeface="Arial"/>
            </a:endParaRPr>
          </a:p>
          <a:p>
            <a:pPr marL="0" indent="0" algn="just">
              <a:buNone/>
            </a:pPr>
            <a:r>
              <a:rPr lang="es-ES" sz="3100" spc="67" dirty="0">
                <a:latin typeface="Arial"/>
                <a:cs typeface="Arial"/>
              </a:rPr>
              <a:t>f) Mantenga en inventario para la venta, distribución o comercialización, mercancías extranjeras, en su local, establecimiento o negocio comercial, </a:t>
            </a:r>
            <a:r>
              <a:rPr lang="es-ES" sz="3100" b="1" spc="67" dirty="0">
                <a:latin typeface="Arial"/>
                <a:cs typeface="Arial"/>
              </a:rPr>
              <a:t>sin contar con los documentos aduaneros correspondientes para su introducción al territorio nacional</a:t>
            </a:r>
            <a:r>
              <a:rPr lang="es-ES" sz="3100" spc="67" dirty="0">
                <a:latin typeface="Arial"/>
                <a:cs typeface="Arial"/>
              </a:rPr>
              <a:t>, o </a:t>
            </a:r>
            <a:r>
              <a:rPr lang="es-ES" sz="3100" b="1" spc="67" dirty="0">
                <a:latin typeface="Arial"/>
                <a:cs typeface="Arial"/>
              </a:rPr>
              <a:t>el documento idóneo legal que demuestre su adquisición en el mercado local.”</a:t>
            </a:r>
            <a:endParaRPr lang="en-US" sz="3100" b="1" spc="67" dirty="0">
              <a:latin typeface="Arial"/>
              <a:cs typeface="Arial"/>
            </a:endParaRPr>
          </a:p>
          <a:p>
            <a:endParaRPr lang="en-US" dirty="0"/>
          </a:p>
        </p:txBody>
      </p:sp>
    </p:spTree>
    <p:extLst>
      <p:ext uri="{BB962C8B-B14F-4D97-AF65-F5344CB8AC3E}">
        <p14:creationId xmlns:p14="http://schemas.microsoft.com/office/powerpoint/2010/main" val="2279140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C26F2461-62B2-470B-9BA1-615B1DA379F6}"/>
              </a:ext>
            </a:extLst>
          </p:cNvPr>
          <p:cNvGrpSpPr/>
          <p:nvPr/>
        </p:nvGrpSpPr>
        <p:grpSpPr>
          <a:xfrm>
            <a:off x="2494382" y="703898"/>
            <a:ext cx="8570612" cy="2078146"/>
            <a:chOff x="0" y="-9525"/>
            <a:chExt cx="17141224" cy="4156291"/>
          </a:xfrm>
        </p:grpSpPr>
        <p:sp>
          <p:nvSpPr>
            <p:cNvPr id="3" name="TextBox 7">
              <a:extLst>
                <a:ext uri="{FF2B5EF4-FFF2-40B4-BE49-F238E27FC236}">
                  <a16:creationId xmlns:a16="http://schemas.microsoft.com/office/drawing/2014/main" id="{A54551CC-F236-C022-381F-BE9366722A82}"/>
                </a:ext>
              </a:extLst>
            </p:cNvPr>
            <p:cNvSpPr txBox="1"/>
            <p:nvPr/>
          </p:nvSpPr>
          <p:spPr>
            <a:xfrm>
              <a:off x="1996" y="-9525"/>
              <a:ext cx="17139228" cy="3143423"/>
            </a:xfrm>
            <a:prstGeom prst="rect">
              <a:avLst/>
            </a:prstGeom>
          </p:spPr>
          <p:txBody>
            <a:bodyPr lIns="0" tIns="0" rIns="0" bIns="0" rtlCol="0" anchor="t">
              <a:spAutoFit/>
            </a:bodyPr>
            <a:lstStyle/>
            <a:p>
              <a:pPr algn="ctr">
                <a:lnSpc>
                  <a:spcPts val="6400"/>
                </a:lnSpc>
              </a:pPr>
              <a:r>
                <a:rPr lang="en-US" sz="4000" b="1" dirty="0">
                  <a:ln w="3175" cmpd="sng">
                    <a:noFill/>
                  </a:ln>
                  <a:latin typeface="+mj-lt"/>
                  <a:ea typeface="+mj-ea"/>
                  <a:cs typeface="+mj-cs"/>
                </a:rPr>
                <a:t>El </a:t>
              </a:r>
              <a:r>
                <a:rPr lang="en-US" sz="4000" b="1" dirty="0" err="1">
                  <a:ln w="3175" cmpd="sng">
                    <a:noFill/>
                  </a:ln>
                  <a:latin typeface="+mj-lt"/>
                  <a:ea typeface="+mj-ea"/>
                  <a:cs typeface="+mj-cs"/>
                </a:rPr>
                <a:t>Operador</a:t>
              </a:r>
              <a:r>
                <a:rPr lang="en-US" sz="4000" b="1" dirty="0">
                  <a:ln w="3175" cmpd="sng">
                    <a:noFill/>
                  </a:ln>
                  <a:latin typeface="+mj-lt"/>
                  <a:ea typeface="+mj-ea"/>
                  <a:cs typeface="+mj-cs"/>
                </a:rPr>
                <a:t> </a:t>
              </a:r>
              <a:r>
                <a:rPr lang="en-US" sz="4000" b="1" dirty="0" err="1">
                  <a:ln w="3175" cmpd="sng">
                    <a:noFill/>
                  </a:ln>
                  <a:latin typeface="+mj-lt"/>
                  <a:ea typeface="+mj-ea"/>
                  <a:cs typeface="+mj-cs"/>
                </a:rPr>
                <a:t>Económico</a:t>
              </a:r>
              <a:r>
                <a:rPr lang="en-US" sz="4000" b="1" dirty="0">
                  <a:ln w="3175" cmpd="sng">
                    <a:noFill/>
                  </a:ln>
                  <a:latin typeface="+mj-lt"/>
                  <a:ea typeface="+mj-ea"/>
                  <a:cs typeface="+mj-cs"/>
                </a:rPr>
                <a:t> </a:t>
              </a:r>
              <a:r>
                <a:rPr lang="en-US" sz="4000" b="1" dirty="0" err="1">
                  <a:ln w="3175" cmpd="sng">
                    <a:noFill/>
                  </a:ln>
                  <a:latin typeface="+mj-lt"/>
                  <a:ea typeface="+mj-ea"/>
                  <a:cs typeface="+mj-cs"/>
                </a:rPr>
                <a:t>Autorizado</a:t>
              </a:r>
              <a:r>
                <a:rPr lang="en-US" sz="4000" b="1" dirty="0">
                  <a:ln w="3175" cmpd="sng">
                    <a:noFill/>
                  </a:ln>
                  <a:latin typeface="+mj-lt"/>
                  <a:ea typeface="+mj-ea"/>
                  <a:cs typeface="+mj-cs"/>
                </a:rPr>
                <a:t> (OEA)</a:t>
              </a:r>
            </a:p>
          </p:txBody>
        </p:sp>
        <p:sp>
          <p:nvSpPr>
            <p:cNvPr id="4" name="TextBox 8">
              <a:extLst>
                <a:ext uri="{FF2B5EF4-FFF2-40B4-BE49-F238E27FC236}">
                  <a16:creationId xmlns:a16="http://schemas.microsoft.com/office/drawing/2014/main" id="{5122C640-162D-6107-0409-37B1FBF7D903}"/>
                </a:ext>
              </a:extLst>
            </p:cNvPr>
            <p:cNvSpPr txBox="1"/>
            <p:nvPr/>
          </p:nvSpPr>
          <p:spPr>
            <a:xfrm>
              <a:off x="0" y="3569300"/>
              <a:ext cx="17141220" cy="577466"/>
            </a:xfrm>
            <a:prstGeom prst="rect">
              <a:avLst/>
            </a:prstGeom>
          </p:spPr>
          <p:txBody>
            <a:bodyPr lIns="0" tIns="0" rIns="0" bIns="0" rtlCol="0" anchor="t">
              <a:spAutoFit/>
            </a:bodyPr>
            <a:lstStyle/>
            <a:p>
              <a:pPr>
                <a:lnSpc>
                  <a:spcPts val="2396"/>
                </a:lnSpc>
              </a:pPr>
              <a:r>
                <a:rPr lang="en-US" sz="1711" spc="119" dirty="0">
                  <a:solidFill>
                    <a:srgbClr val="002060"/>
                  </a:solidFill>
                  <a:latin typeface="Montserrat Classic"/>
                </a:rPr>
                <a:t>ART. 266-269 BIS</a:t>
              </a:r>
            </a:p>
          </p:txBody>
        </p:sp>
      </p:grpSp>
      <p:sp>
        <p:nvSpPr>
          <p:cNvPr id="5" name="TextBox 9">
            <a:extLst>
              <a:ext uri="{FF2B5EF4-FFF2-40B4-BE49-F238E27FC236}">
                <a16:creationId xmlns:a16="http://schemas.microsoft.com/office/drawing/2014/main" id="{78D47352-92DE-6DC5-FF54-BD259BEED2AB}"/>
              </a:ext>
            </a:extLst>
          </p:cNvPr>
          <p:cNvSpPr txBox="1"/>
          <p:nvPr/>
        </p:nvSpPr>
        <p:spPr>
          <a:xfrm>
            <a:off x="2494382" y="3429000"/>
            <a:ext cx="8912158" cy="2545953"/>
          </a:xfrm>
          <a:prstGeom prst="rect">
            <a:avLst/>
          </a:prstGeom>
        </p:spPr>
        <p:txBody>
          <a:bodyPr lIns="0" tIns="0" rIns="0" bIns="0" rtlCol="0" anchor="t">
            <a:spAutoFit/>
          </a:bodyPr>
          <a:lstStyle/>
          <a:p>
            <a:pPr>
              <a:lnSpc>
                <a:spcPts val="2535"/>
              </a:lnSpc>
            </a:pPr>
            <a:r>
              <a:rPr lang="en-US" sz="1811" dirty="0">
                <a:solidFill>
                  <a:srgbClr val="EE3B33"/>
                </a:solidFill>
                <a:latin typeface="Open Sans Light Bold"/>
              </a:rPr>
              <a:t>¿</a:t>
            </a:r>
            <a:r>
              <a:rPr lang="en-US" sz="1811" dirty="0" err="1">
                <a:solidFill>
                  <a:srgbClr val="EE3B33"/>
                </a:solidFill>
                <a:latin typeface="Open Sans Light Bold"/>
              </a:rPr>
              <a:t>Qué</a:t>
            </a:r>
            <a:r>
              <a:rPr lang="en-US" sz="1811" dirty="0">
                <a:solidFill>
                  <a:srgbClr val="EE3B33"/>
                </a:solidFill>
                <a:latin typeface="Open Sans Light Bold"/>
              </a:rPr>
              <a:t> es un OEA?</a:t>
            </a:r>
            <a:r>
              <a:rPr lang="en-US" sz="1811" dirty="0">
                <a:solidFill>
                  <a:srgbClr val="053D57"/>
                </a:solidFill>
                <a:latin typeface="Open Sans Light Bold"/>
              </a:rPr>
              <a:t> </a:t>
            </a:r>
          </a:p>
          <a:p>
            <a:pPr>
              <a:lnSpc>
                <a:spcPts val="2535"/>
              </a:lnSpc>
            </a:pPr>
            <a:endParaRPr lang="en-US" sz="1811" dirty="0">
              <a:solidFill>
                <a:srgbClr val="053D57"/>
              </a:solidFill>
              <a:latin typeface="Open Sans Light Bold"/>
            </a:endParaRPr>
          </a:p>
          <a:p>
            <a:pPr>
              <a:lnSpc>
                <a:spcPts val="2535"/>
              </a:lnSpc>
            </a:pPr>
            <a:r>
              <a:rPr lang="en-US" sz="1811" dirty="0">
                <a:solidFill>
                  <a:srgbClr val="000000"/>
                </a:solidFill>
                <a:latin typeface="Open Sans Light"/>
              </a:rPr>
              <a:t>Un </a:t>
            </a:r>
            <a:r>
              <a:rPr lang="en-US" sz="1811" dirty="0" err="1">
                <a:solidFill>
                  <a:srgbClr val="000000"/>
                </a:solidFill>
                <a:latin typeface="Open Sans Light"/>
              </a:rPr>
              <a:t>perador</a:t>
            </a:r>
            <a:r>
              <a:rPr lang="en-US" sz="1811" dirty="0">
                <a:solidFill>
                  <a:srgbClr val="000000"/>
                </a:solidFill>
                <a:latin typeface="Open Sans Light"/>
              </a:rPr>
              <a:t> de </a:t>
            </a:r>
            <a:r>
              <a:rPr lang="en-US" sz="1811" dirty="0" err="1">
                <a:solidFill>
                  <a:srgbClr val="000000"/>
                </a:solidFill>
                <a:latin typeface="Open Sans Light"/>
              </a:rPr>
              <a:t>comercio</a:t>
            </a:r>
            <a:r>
              <a:rPr lang="en-US" sz="1811" dirty="0">
                <a:solidFill>
                  <a:srgbClr val="000000"/>
                </a:solidFill>
                <a:latin typeface="Open Sans Light"/>
              </a:rPr>
              <a:t> </a:t>
            </a:r>
            <a:r>
              <a:rPr lang="en-US" sz="1811" dirty="0" err="1">
                <a:solidFill>
                  <a:srgbClr val="000000"/>
                </a:solidFill>
                <a:latin typeface="Open Sans Light"/>
              </a:rPr>
              <a:t>certificado</a:t>
            </a:r>
            <a:r>
              <a:rPr lang="en-US" sz="1811" dirty="0">
                <a:solidFill>
                  <a:srgbClr val="000000"/>
                </a:solidFill>
                <a:latin typeface="Open Sans Light"/>
              </a:rPr>
              <a:t> </a:t>
            </a:r>
            <a:r>
              <a:rPr lang="en-US" sz="1811" dirty="0" err="1">
                <a:solidFill>
                  <a:srgbClr val="000000"/>
                </a:solidFill>
                <a:latin typeface="Open Sans Light"/>
              </a:rPr>
              <a:t>por</a:t>
            </a:r>
            <a:r>
              <a:rPr lang="en-US" sz="1811" dirty="0">
                <a:solidFill>
                  <a:srgbClr val="000000"/>
                </a:solidFill>
                <a:latin typeface="Open Sans Light"/>
              </a:rPr>
              <a:t> DGA que </a:t>
            </a:r>
            <a:r>
              <a:rPr lang="en-US" sz="1811" dirty="0" err="1">
                <a:solidFill>
                  <a:srgbClr val="000000"/>
                </a:solidFill>
                <a:latin typeface="Open Sans Light"/>
              </a:rPr>
              <a:t>acepta</a:t>
            </a:r>
            <a:r>
              <a:rPr lang="en-US" sz="1811" dirty="0">
                <a:solidFill>
                  <a:srgbClr val="000000"/>
                </a:solidFill>
                <a:latin typeface="Open Sans Light"/>
              </a:rPr>
              <a:t> </a:t>
            </a:r>
            <a:r>
              <a:rPr lang="en-US" sz="1811" dirty="0" err="1">
                <a:solidFill>
                  <a:srgbClr val="000000"/>
                </a:solidFill>
                <a:latin typeface="Open Sans Light"/>
              </a:rPr>
              <a:t>someterse</a:t>
            </a:r>
            <a:r>
              <a:rPr lang="en-US" sz="1811" dirty="0">
                <a:solidFill>
                  <a:srgbClr val="000000"/>
                </a:solidFill>
                <a:latin typeface="Open Sans Light"/>
              </a:rPr>
              <a:t> </a:t>
            </a:r>
            <a:r>
              <a:rPr lang="en-US" sz="1811" dirty="0" err="1">
                <a:solidFill>
                  <a:srgbClr val="000000"/>
                </a:solidFill>
                <a:latin typeface="Open Sans Light"/>
              </a:rPr>
              <a:t>voluntariamente</a:t>
            </a:r>
            <a:r>
              <a:rPr lang="en-US" sz="1811" dirty="0">
                <a:solidFill>
                  <a:srgbClr val="000000"/>
                </a:solidFill>
                <a:latin typeface="Open Sans Light"/>
              </a:rPr>
              <a:t> al </a:t>
            </a:r>
            <a:r>
              <a:rPr lang="en-US" sz="1811" dirty="0" err="1">
                <a:solidFill>
                  <a:srgbClr val="000000"/>
                </a:solidFill>
                <a:latin typeface="Open Sans Light"/>
              </a:rPr>
              <a:t>cumplimiento</a:t>
            </a:r>
            <a:r>
              <a:rPr lang="en-US" sz="1811" dirty="0">
                <a:solidFill>
                  <a:srgbClr val="000000"/>
                </a:solidFill>
                <a:latin typeface="Open Sans Light"/>
              </a:rPr>
              <a:t> de </a:t>
            </a:r>
            <a:r>
              <a:rPr lang="en-US" sz="1811" dirty="0" err="1">
                <a:solidFill>
                  <a:srgbClr val="000000"/>
                </a:solidFill>
                <a:latin typeface="Open Sans Light"/>
              </a:rPr>
              <a:t>los</a:t>
            </a:r>
            <a:r>
              <a:rPr lang="en-US" sz="1811" dirty="0">
                <a:solidFill>
                  <a:srgbClr val="000000"/>
                </a:solidFill>
                <a:latin typeface="Open Sans Light"/>
              </a:rPr>
              <a:t> </a:t>
            </a:r>
            <a:r>
              <a:rPr lang="en-US" sz="1811" dirty="0" err="1">
                <a:solidFill>
                  <a:srgbClr val="000000"/>
                </a:solidFill>
                <a:latin typeface="Open Sans Light"/>
              </a:rPr>
              <a:t>requisitos</a:t>
            </a:r>
            <a:r>
              <a:rPr lang="en-US" sz="1811" dirty="0">
                <a:solidFill>
                  <a:srgbClr val="000000"/>
                </a:solidFill>
                <a:latin typeface="Open Sans Light"/>
              </a:rPr>
              <a:t> y </a:t>
            </a:r>
            <a:r>
              <a:rPr lang="en-US" sz="1811" dirty="0" err="1">
                <a:solidFill>
                  <a:srgbClr val="000000"/>
                </a:solidFill>
                <a:latin typeface="Open Sans Light"/>
              </a:rPr>
              <a:t>condiciones</a:t>
            </a:r>
            <a:r>
              <a:rPr lang="en-US" sz="1811" dirty="0">
                <a:solidFill>
                  <a:srgbClr val="000000"/>
                </a:solidFill>
                <a:latin typeface="Open Sans Light"/>
              </a:rPr>
              <a:t> del </a:t>
            </a:r>
            <a:r>
              <a:rPr lang="en-US" sz="1811" dirty="0" err="1">
                <a:solidFill>
                  <a:srgbClr val="000000"/>
                </a:solidFill>
                <a:latin typeface="Open Sans Light"/>
              </a:rPr>
              <a:t>Reglamento</a:t>
            </a:r>
            <a:r>
              <a:rPr lang="en-US" sz="1811" dirty="0">
                <a:solidFill>
                  <a:srgbClr val="000000"/>
                </a:solidFill>
                <a:latin typeface="Open Sans Light"/>
              </a:rPr>
              <a:t> y </a:t>
            </a:r>
            <a:r>
              <a:rPr lang="en-US" sz="1811" dirty="0" err="1">
                <a:solidFill>
                  <a:srgbClr val="000000"/>
                </a:solidFill>
                <a:latin typeface="Open Sans Light"/>
              </a:rPr>
              <a:t>disposiciones</a:t>
            </a:r>
            <a:r>
              <a:rPr lang="en-US" sz="1811" dirty="0">
                <a:solidFill>
                  <a:srgbClr val="000000"/>
                </a:solidFill>
                <a:latin typeface="Open Sans Light"/>
              </a:rPr>
              <a:t> de la DGA, para la </a:t>
            </a:r>
            <a:r>
              <a:rPr lang="en-US" sz="1811" dirty="0" err="1">
                <a:solidFill>
                  <a:srgbClr val="000000"/>
                </a:solidFill>
                <a:latin typeface="Open Sans Light"/>
              </a:rPr>
              <a:t>aplicación</a:t>
            </a:r>
            <a:r>
              <a:rPr lang="en-US" sz="1811" dirty="0">
                <a:solidFill>
                  <a:srgbClr val="000000"/>
                </a:solidFill>
                <a:latin typeface="Open Sans Light"/>
              </a:rPr>
              <a:t> de las </a:t>
            </a:r>
            <a:r>
              <a:rPr lang="en-US" sz="1811" dirty="0" err="1">
                <a:solidFill>
                  <a:srgbClr val="000000"/>
                </a:solidFill>
                <a:latin typeface="Open Sans Light"/>
              </a:rPr>
              <a:t>medidas</a:t>
            </a:r>
            <a:r>
              <a:rPr lang="en-US" sz="1811" dirty="0">
                <a:solidFill>
                  <a:srgbClr val="000000"/>
                </a:solidFill>
                <a:latin typeface="Open Sans Light"/>
              </a:rPr>
              <a:t> de </a:t>
            </a:r>
            <a:r>
              <a:rPr lang="en-US" sz="1811" dirty="0" err="1">
                <a:solidFill>
                  <a:srgbClr val="000000"/>
                </a:solidFill>
                <a:latin typeface="Open Sans Light"/>
              </a:rPr>
              <a:t>aseguramiento</a:t>
            </a:r>
            <a:r>
              <a:rPr lang="en-US" sz="1811" dirty="0">
                <a:solidFill>
                  <a:srgbClr val="000000"/>
                </a:solidFill>
                <a:latin typeface="Open Sans Light"/>
              </a:rPr>
              <a:t> de la </a:t>
            </a:r>
            <a:r>
              <a:rPr lang="en-US" sz="1811" dirty="0" err="1">
                <a:solidFill>
                  <a:srgbClr val="000000"/>
                </a:solidFill>
                <a:latin typeface="Open Sans Light"/>
              </a:rPr>
              <a:t>cadena</a:t>
            </a:r>
            <a:r>
              <a:rPr lang="en-US" sz="1811" dirty="0">
                <a:solidFill>
                  <a:srgbClr val="000000"/>
                </a:solidFill>
                <a:latin typeface="Open Sans Light"/>
              </a:rPr>
              <a:t> </a:t>
            </a:r>
            <a:r>
              <a:rPr lang="en-US" sz="1811" dirty="0" err="1">
                <a:solidFill>
                  <a:srgbClr val="000000"/>
                </a:solidFill>
                <a:latin typeface="Open Sans Light"/>
              </a:rPr>
              <a:t>logística</a:t>
            </a:r>
            <a:r>
              <a:rPr lang="en-US" sz="1811" dirty="0">
                <a:solidFill>
                  <a:srgbClr val="000000"/>
                </a:solidFill>
                <a:latin typeface="Open Sans Light"/>
              </a:rPr>
              <a:t> de las </a:t>
            </a:r>
            <a:r>
              <a:rPr lang="en-US" sz="1811" dirty="0" err="1">
                <a:solidFill>
                  <a:srgbClr val="000000"/>
                </a:solidFill>
                <a:latin typeface="Open Sans Light"/>
              </a:rPr>
              <a:t>mercancías</a:t>
            </a:r>
            <a:r>
              <a:rPr lang="en-US" sz="1811" dirty="0">
                <a:solidFill>
                  <a:srgbClr val="000000"/>
                </a:solidFill>
                <a:latin typeface="Open Sans Light"/>
              </a:rPr>
              <a:t>, </a:t>
            </a:r>
            <a:r>
              <a:rPr lang="en-US" sz="1811" dirty="0" err="1">
                <a:solidFill>
                  <a:srgbClr val="000000"/>
                </a:solidFill>
                <a:latin typeface="Open Sans Light"/>
              </a:rPr>
              <a:t>el</a:t>
            </a:r>
            <a:r>
              <a:rPr lang="en-US" sz="1811" dirty="0">
                <a:solidFill>
                  <a:srgbClr val="000000"/>
                </a:solidFill>
                <a:latin typeface="Open Sans Light"/>
              </a:rPr>
              <a:t> control, la </a:t>
            </a:r>
            <a:r>
              <a:rPr lang="en-US" sz="1811" dirty="0" err="1">
                <a:solidFill>
                  <a:srgbClr val="000000"/>
                </a:solidFill>
                <a:latin typeface="Open Sans Light"/>
              </a:rPr>
              <a:t>agilización</a:t>
            </a:r>
            <a:r>
              <a:rPr lang="en-US" sz="1811" dirty="0">
                <a:solidFill>
                  <a:srgbClr val="000000"/>
                </a:solidFill>
                <a:latin typeface="Open Sans Light"/>
              </a:rPr>
              <a:t> y la </a:t>
            </a:r>
            <a:r>
              <a:rPr lang="en-US" sz="1811" dirty="0" err="1">
                <a:solidFill>
                  <a:srgbClr val="000000"/>
                </a:solidFill>
                <a:latin typeface="Open Sans Light"/>
              </a:rPr>
              <a:t>facilitación</a:t>
            </a:r>
            <a:r>
              <a:rPr lang="en-US" sz="1811" dirty="0">
                <a:solidFill>
                  <a:srgbClr val="000000"/>
                </a:solidFill>
                <a:latin typeface="Open Sans Light"/>
              </a:rPr>
              <a:t> del </a:t>
            </a:r>
            <a:r>
              <a:rPr lang="en-US" sz="1811" dirty="0" err="1">
                <a:solidFill>
                  <a:srgbClr val="000000"/>
                </a:solidFill>
                <a:latin typeface="Open Sans Light"/>
              </a:rPr>
              <a:t>comercio</a:t>
            </a:r>
            <a:r>
              <a:rPr lang="en-US" sz="1811" dirty="0">
                <a:solidFill>
                  <a:srgbClr val="000000"/>
                </a:solidFill>
                <a:latin typeface="Open Sans Light"/>
              </a:rPr>
              <a:t> </a:t>
            </a:r>
          </a:p>
          <a:p>
            <a:pPr>
              <a:lnSpc>
                <a:spcPts val="2535"/>
              </a:lnSpc>
            </a:pPr>
            <a:endParaRPr lang="en-US" sz="1811" dirty="0">
              <a:solidFill>
                <a:srgbClr val="000000"/>
              </a:solidFill>
              <a:latin typeface="Open Sans Light"/>
            </a:endParaRPr>
          </a:p>
          <a:p>
            <a:pPr>
              <a:lnSpc>
                <a:spcPts val="2535"/>
              </a:lnSpc>
            </a:pPr>
            <a:r>
              <a:rPr lang="en-US" sz="1811" dirty="0">
                <a:solidFill>
                  <a:srgbClr val="EE3B33"/>
                </a:solidFill>
                <a:latin typeface="Open Sans Light Bold"/>
              </a:rPr>
              <a:t>No es un auxiliar de la </a:t>
            </a:r>
            <a:r>
              <a:rPr lang="en-US" sz="1811" dirty="0" err="1">
                <a:solidFill>
                  <a:srgbClr val="EE3B33"/>
                </a:solidFill>
                <a:latin typeface="Open Sans Light Bold"/>
              </a:rPr>
              <a:t>función</a:t>
            </a:r>
            <a:r>
              <a:rPr lang="en-US" sz="1811" dirty="0">
                <a:solidFill>
                  <a:srgbClr val="EE3B33"/>
                </a:solidFill>
                <a:latin typeface="Open Sans Light Bold"/>
              </a:rPr>
              <a:t> </a:t>
            </a:r>
            <a:r>
              <a:rPr lang="en-US" sz="1811" dirty="0" err="1">
                <a:solidFill>
                  <a:srgbClr val="EE3B33"/>
                </a:solidFill>
                <a:latin typeface="Open Sans Light Bold"/>
              </a:rPr>
              <a:t>pública</a:t>
            </a:r>
            <a:r>
              <a:rPr lang="en-US" sz="1811" dirty="0">
                <a:solidFill>
                  <a:srgbClr val="EE3B33"/>
                </a:solidFill>
                <a:latin typeface="Open Sans Light Bold"/>
              </a:rPr>
              <a:t> </a:t>
            </a:r>
            <a:r>
              <a:rPr lang="en-US" sz="1811" dirty="0" err="1">
                <a:solidFill>
                  <a:srgbClr val="EE3B33"/>
                </a:solidFill>
                <a:latin typeface="Open Sans Light Bold"/>
              </a:rPr>
              <a:t>aduanera</a:t>
            </a:r>
            <a:endParaRPr lang="en-US" sz="1811" dirty="0">
              <a:solidFill>
                <a:srgbClr val="EE3B33"/>
              </a:solidFill>
              <a:latin typeface="Open Sans Light Bold"/>
            </a:endParaRPr>
          </a:p>
        </p:txBody>
      </p:sp>
    </p:spTree>
    <p:extLst>
      <p:ext uri="{BB962C8B-B14F-4D97-AF65-F5344CB8AC3E}">
        <p14:creationId xmlns:p14="http://schemas.microsoft.com/office/powerpoint/2010/main" val="3873910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E6BF2DC4-3695-C2EF-40B0-FBE2CCF72F43}"/>
              </a:ext>
            </a:extLst>
          </p:cNvPr>
          <p:cNvGrpSpPr/>
          <p:nvPr/>
        </p:nvGrpSpPr>
        <p:grpSpPr>
          <a:xfrm>
            <a:off x="1366737" y="1397000"/>
            <a:ext cx="5027083" cy="4064000"/>
            <a:chOff x="0" y="0"/>
            <a:chExt cx="5570452" cy="4503271"/>
          </a:xfrm>
        </p:grpSpPr>
        <p:sp>
          <p:nvSpPr>
            <p:cNvPr id="3" name="Freeform 4">
              <a:extLst>
                <a:ext uri="{FF2B5EF4-FFF2-40B4-BE49-F238E27FC236}">
                  <a16:creationId xmlns:a16="http://schemas.microsoft.com/office/drawing/2014/main" id="{2464BCA8-9062-075B-FFC5-1CD48C744BA1}"/>
                </a:ext>
              </a:extLst>
            </p:cNvPr>
            <p:cNvSpPr/>
            <p:nvPr/>
          </p:nvSpPr>
          <p:spPr>
            <a:xfrm>
              <a:off x="0" y="0"/>
              <a:ext cx="5570452" cy="4503270"/>
            </a:xfrm>
            <a:custGeom>
              <a:avLst/>
              <a:gdLst/>
              <a:ahLst/>
              <a:cxnLst/>
              <a:rect l="l" t="t" r="r" b="b"/>
              <a:pathLst>
                <a:path w="5570452" h="4503270">
                  <a:moveTo>
                    <a:pt x="0" y="0"/>
                  </a:moveTo>
                  <a:lnTo>
                    <a:pt x="0" y="4503270"/>
                  </a:lnTo>
                  <a:lnTo>
                    <a:pt x="5570452" y="4503270"/>
                  </a:lnTo>
                  <a:lnTo>
                    <a:pt x="5570452" y="0"/>
                  </a:lnTo>
                  <a:lnTo>
                    <a:pt x="0" y="0"/>
                  </a:lnTo>
                  <a:close/>
                  <a:moveTo>
                    <a:pt x="5509492" y="4442311"/>
                  </a:moveTo>
                  <a:lnTo>
                    <a:pt x="59690" y="4442311"/>
                  </a:lnTo>
                  <a:lnTo>
                    <a:pt x="59690" y="59690"/>
                  </a:lnTo>
                  <a:lnTo>
                    <a:pt x="5509492" y="59690"/>
                  </a:lnTo>
                  <a:lnTo>
                    <a:pt x="5509492" y="4442311"/>
                  </a:lnTo>
                  <a:close/>
                </a:path>
              </a:pathLst>
            </a:custGeom>
            <a:solidFill>
              <a:srgbClr val="C63932"/>
            </a:solidFill>
          </p:spPr>
          <p:txBody>
            <a:bodyPr/>
            <a:lstStyle/>
            <a:p>
              <a:endParaRPr lang="en-CR"/>
            </a:p>
          </p:txBody>
        </p:sp>
      </p:grpSp>
      <p:grpSp>
        <p:nvGrpSpPr>
          <p:cNvPr id="4" name="Group 5">
            <a:extLst>
              <a:ext uri="{FF2B5EF4-FFF2-40B4-BE49-F238E27FC236}">
                <a16:creationId xmlns:a16="http://schemas.microsoft.com/office/drawing/2014/main" id="{C6406A34-CD18-8174-401D-A5C66442DA71}"/>
              </a:ext>
            </a:extLst>
          </p:cNvPr>
          <p:cNvGrpSpPr/>
          <p:nvPr/>
        </p:nvGrpSpPr>
        <p:grpSpPr>
          <a:xfrm>
            <a:off x="6706643" y="1384300"/>
            <a:ext cx="5485357" cy="4064000"/>
            <a:chOff x="0" y="0"/>
            <a:chExt cx="6078260" cy="4503271"/>
          </a:xfrm>
        </p:grpSpPr>
        <p:sp>
          <p:nvSpPr>
            <p:cNvPr id="5" name="Freeform 6">
              <a:extLst>
                <a:ext uri="{FF2B5EF4-FFF2-40B4-BE49-F238E27FC236}">
                  <a16:creationId xmlns:a16="http://schemas.microsoft.com/office/drawing/2014/main" id="{EEEE1A3F-9329-FBC5-4B26-6D24A26C9AEF}"/>
                </a:ext>
              </a:extLst>
            </p:cNvPr>
            <p:cNvSpPr/>
            <p:nvPr/>
          </p:nvSpPr>
          <p:spPr>
            <a:xfrm>
              <a:off x="0" y="0"/>
              <a:ext cx="6078260" cy="4503270"/>
            </a:xfrm>
            <a:custGeom>
              <a:avLst/>
              <a:gdLst/>
              <a:ahLst/>
              <a:cxnLst/>
              <a:rect l="l" t="t" r="r" b="b"/>
              <a:pathLst>
                <a:path w="6078260" h="4503270">
                  <a:moveTo>
                    <a:pt x="0" y="0"/>
                  </a:moveTo>
                  <a:lnTo>
                    <a:pt x="0" y="4503270"/>
                  </a:lnTo>
                  <a:lnTo>
                    <a:pt x="6078260" y="4503270"/>
                  </a:lnTo>
                  <a:lnTo>
                    <a:pt x="6078260" y="0"/>
                  </a:lnTo>
                  <a:lnTo>
                    <a:pt x="0" y="0"/>
                  </a:lnTo>
                  <a:close/>
                  <a:moveTo>
                    <a:pt x="6017299" y="4442311"/>
                  </a:moveTo>
                  <a:lnTo>
                    <a:pt x="59690" y="4442311"/>
                  </a:lnTo>
                  <a:lnTo>
                    <a:pt x="59690" y="59690"/>
                  </a:lnTo>
                  <a:lnTo>
                    <a:pt x="6017299" y="59690"/>
                  </a:lnTo>
                  <a:lnTo>
                    <a:pt x="6017299" y="4442311"/>
                  </a:lnTo>
                  <a:close/>
                </a:path>
              </a:pathLst>
            </a:custGeom>
            <a:solidFill>
              <a:srgbClr val="C63932"/>
            </a:solidFill>
          </p:spPr>
          <p:txBody>
            <a:bodyPr/>
            <a:lstStyle/>
            <a:p>
              <a:endParaRPr lang="en-CR"/>
            </a:p>
          </p:txBody>
        </p:sp>
      </p:grpSp>
      <p:sp>
        <p:nvSpPr>
          <p:cNvPr id="6" name="TextBox 9">
            <a:extLst>
              <a:ext uri="{FF2B5EF4-FFF2-40B4-BE49-F238E27FC236}">
                <a16:creationId xmlns:a16="http://schemas.microsoft.com/office/drawing/2014/main" id="{FB4212EE-084A-7815-1685-FE24B920B099}"/>
              </a:ext>
            </a:extLst>
          </p:cNvPr>
          <p:cNvSpPr txBox="1"/>
          <p:nvPr/>
        </p:nvSpPr>
        <p:spPr>
          <a:xfrm>
            <a:off x="1684975" y="1595537"/>
            <a:ext cx="2733529" cy="518604"/>
          </a:xfrm>
          <a:prstGeom prst="rect">
            <a:avLst/>
          </a:prstGeom>
        </p:spPr>
        <p:txBody>
          <a:bodyPr lIns="0" tIns="0" rIns="0" bIns="0" rtlCol="0" anchor="t">
            <a:spAutoFit/>
          </a:bodyPr>
          <a:lstStyle/>
          <a:p>
            <a:pPr algn="ctr">
              <a:lnSpc>
                <a:spcPts val="4343"/>
              </a:lnSpc>
            </a:pPr>
            <a:r>
              <a:rPr lang="en-US" sz="3101" spc="217">
                <a:solidFill>
                  <a:srgbClr val="C63932"/>
                </a:solidFill>
                <a:latin typeface="Montserrat Classic"/>
              </a:rPr>
              <a:t>BENEFICIOS</a:t>
            </a:r>
          </a:p>
        </p:txBody>
      </p:sp>
      <p:sp>
        <p:nvSpPr>
          <p:cNvPr id="7" name="TextBox 10">
            <a:extLst>
              <a:ext uri="{FF2B5EF4-FFF2-40B4-BE49-F238E27FC236}">
                <a16:creationId xmlns:a16="http://schemas.microsoft.com/office/drawing/2014/main" id="{C109825E-34FD-3418-2FED-A99FDB6422B2}"/>
              </a:ext>
            </a:extLst>
          </p:cNvPr>
          <p:cNvSpPr txBox="1"/>
          <p:nvPr/>
        </p:nvSpPr>
        <p:spPr>
          <a:xfrm>
            <a:off x="1586601" y="2174869"/>
            <a:ext cx="4512771" cy="3209084"/>
          </a:xfrm>
          <a:prstGeom prst="rect">
            <a:avLst/>
          </a:prstGeom>
        </p:spPr>
        <p:txBody>
          <a:bodyPr lIns="0" tIns="0" rIns="0" bIns="0" rtlCol="0" anchor="t">
            <a:spAutoFit/>
          </a:bodyPr>
          <a:lstStyle/>
          <a:p>
            <a:pPr marL="305069" lvl="1" indent="-152534" algn="just">
              <a:lnSpc>
                <a:spcPts val="2119"/>
              </a:lnSpc>
              <a:buFont typeface="Arial"/>
              <a:buChar char="•"/>
            </a:pPr>
            <a:r>
              <a:rPr lang="en-US" sz="1413" spc="14">
                <a:solidFill>
                  <a:srgbClr val="000000"/>
                </a:solidFill>
                <a:latin typeface="Montserrat Light"/>
              </a:rPr>
              <a:t>Pago diferido de la obligación tributaria aduanera sin rendición de garantía</a:t>
            </a:r>
          </a:p>
          <a:p>
            <a:pPr marL="305069" lvl="1" indent="-152534" algn="just">
              <a:lnSpc>
                <a:spcPts val="2119"/>
              </a:lnSpc>
              <a:buFont typeface="Arial"/>
              <a:buChar char="•"/>
            </a:pPr>
            <a:r>
              <a:rPr lang="en-US" sz="1413" spc="14">
                <a:solidFill>
                  <a:srgbClr val="000000"/>
                </a:solidFill>
                <a:latin typeface="Montserrat Light"/>
              </a:rPr>
              <a:t>Declaración acumulada de mercancías, sin necesidad de un mínimo de importaciones mensuales</a:t>
            </a:r>
          </a:p>
          <a:p>
            <a:pPr marL="305069" lvl="1" indent="-152534" algn="just">
              <a:lnSpc>
                <a:spcPts val="2119"/>
              </a:lnSpc>
              <a:buFont typeface="Arial"/>
              <a:buChar char="•"/>
            </a:pPr>
            <a:r>
              <a:rPr lang="en-US" sz="1413" spc="14">
                <a:solidFill>
                  <a:srgbClr val="000000"/>
                </a:solidFill>
                <a:latin typeface="Montserrat Light"/>
              </a:rPr>
              <a:t>Autorización para la recepción y verificación física de sus mercancías en sus instalaciones, cuando corresponda</a:t>
            </a:r>
          </a:p>
          <a:p>
            <a:pPr marL="305069" lvl="1" indent="-152534" algn="just">
              <a:lnSpc>
                <a:spcPts val="2119"/>
              </a:lnSpc>
              <a:buFont typeface="Arial"/>
              <a:buChar char="•"/>
            </a:pPr>
            <a:r>
              <a:rPr lang="en-US" sz="1413" spc="14">
                <a:solidFill>
                  <a:srgbClr val="000000"/>
                </a:solidFill>
                <a:latin typeface="Montserrat Light"/>
              </a:rPr>
              <a:t>Reconocimiento internacional de los OEA mediante Acuerdo o Arreglo de Reconocimiento Mutuo </a:t>
            </a:r>
          </a:p>
          <a:p>
            <a:pPr algn="just">
              <a:lnSpc>
                <a:spcPts val="2119"/>
              </a:lnSpc>
            </a:pPr>
            <a:endParaRPr lang="en-US" sz="1413" spc="14">
              <a:solidFill>
                <a:srgbClr val="000000"/>
              </a:solidFill>
              <a:latin typeface="Montserrat Light"/>
            </a:endParaRPr>
          </a:p>
        </p:txBody>
      </p:sp>
      <p:sp>
        <p:nvSpPr>
          <p:cNvPr id="8" name="TextBox 11">
            <a:extLst>
              <a:ext uri="{FF2B5EF4-FFF2-40B4-BE49-F238E27FC236}">
                <a16:creationId xmlns:a16="http://schemas.microsoft.com/office/drawing/2014/main" id="{634E2958-F169-0410-4F35-BB5798B9B9B1}"/>
              </a:ext>
            </a:extLst>
          </p:cNvPr>
          <p:cNvSpPr txBox="1"/>
          <p:nvPr/>
        </p:nvSpPr>
        <p:spPr>
          <a:xfrm>
            <a:off x="7012700" y="1577866"/>
            <a:ext cx="3387513" cy="518604"/>
          </a:xfrm>
          <a:prstGeom prst="rect">
            <a:avLst/>
          </a:prstGeom>
        </p:spPr>
        <p:txBody>
          <a:bodyPr lIns="0" tIns="0" rIns="0" bIns="0" rtlCol="0" anchor="t">
            <a:spAutoFit/>
          </a:bodyPr>
          <a:lstStyle/>
          <a:p>
            <a:pPr algn="ctr">
              <a:lnSpc>
                <a:spcPts val="4343"/>
              </a:lnSpc>
            </a:pPr>
            <a:r>
              <a:rPr lang="en-US" sz="3101" spc="217">
                <a:solidFill>
                  <a:srgbClr val="C63932"/>
                </a:solidFill>
                <a:latin typeface="Montserrat Classic"/>
              </a:rPr>
              <a:t>OBLIGACIONES</a:t>
            </a:r>
          </a:p>
        </p:txBody>
      </p:sp>
      <p:sp>
        <p:nvSpPr>
          <p:cNvPr id="9" name="TextBox 12">
            <a:extLst>
              <a:ext uri="{FF2B5EF4-FFF2-40B4-BE49-F238E27FC236}">
                <a16:creationId xmlns:a16="http://schemas.microsoft.com/office/drawing/2014/main" id="{1FDBF2D1-4B0E-41F2-7F50-5B5087BEF1AE}"/>
              </a:ext>
            </a:extLst>
          </p:cNvPr>
          <p:cNvSpPr txBox="1"/>
          <p:nvPr/>
        </p:nvSpPr>
        <p:spPr>
          <a:xfrm>
            <a:off x="7168410" y="2308213"/>
            <a:ext cx="4512771" cy="2939779"/>
          </a:xfrm>
          <a:prstGeom prst="rect">
            <a:avLst/>
          </a:prstGeom>
        </p:spPr>
        <p:txBody>
          <a:bodyPr lIns="0" tIns="0" rIns="0" bIns="0" rtlCol="0" anchor="t">
            <a:spAutoFit/>
          </a:bodyPr>
          <a:lstStyle/>
          <a:p>
            <a:pPr marL="305069" lvl="1" indent="-152534" algn="just">
              <a:lnSpc>
                <a:spcPts val="2119"/>
              </a:lnSpc>
              <a:buFont typeface="Arial"/>
              <a:buChar char="•"/>
            </a:pPr>
            <a:r>
              <a:rPr lang="en-US" sz="1413" spc="14">
                <a:solidFill>
                  <a:srgbClr val="000000"/>
                </a:solidFill>
                <a:latin typeface="Montserrat Light"/>
              </a:rPr>
              <a:t>Dar acceso y colaboración a la autoridad aduanera para efectuar control aduanero</a:t>
            </a:r>
          </a:p>
          <a:p>
            <a:pPr marL="305069" lvl="1" indent="-152534" algn="just">
              <a:lnSpc>
                <a:spcPts val="2119"/>
              </a:lnSpc>
              <a:buFont typeface="Arial"/>
              <a:buChar char="•"/>
            </a:pPr>
            <a:r>
              <a:rPr lang="en-US" sz="1413" spc="14">
                <a:solidFill>
                  <a:srgbClr val="000000"/>
                </a:solidFill>
                <a:latin typeface="Montserrat Light"/>
              </a:rPr>
              <a:t>Informar de forma inmediata a la autoridad sobre situaciones que afecten el cumplimiento de los requisitos como OEA</a:t>
            </a:r>
          </a:p>
          <a:p>
            <a:pPr marL="305069" lvl="1" indent="-152534" algn="just">
              <a:lnSpc>
                <a:spcPts val="2119"/>
              </a:lnSpc>
              <a:buFont typeface="Arial"/>
              <a:buChar char="•"/>
            </a:pPr>
            <a:r>
              <a:rPr lang="en-US" sz="1413" spc="14">
                <a:solidFill>
                  <a:srgbClr val="000000"/>
                </a:solidFill>
                <a:latin typeface="Montserrat Light"/>
              </a:rPr>
              <a:t>Presentar autoevaluación en el plazo definido</a:t>
            </a:r>
          </a:p>
          <a:p>
            <a:pPr marL="305069" lvl="1" indent="-152534" algn="just">
              <a:lnSpc>
                <a:spcPts val="2119"/>
              </a:lnSpc>
              <a:buFont typeface="Arial"/>
              <a:buChar char="•"/>
            </a:pPr>
            <a:r>
              <a:rPr lang="en-US" sz="1413" spc="14">
                <a:solidFill>
                  <a:srgbClr val="000000"/>
                </a:solidFill>
                <a:latin typeface="Montserrat Light"/>
              </a:rPr>
              <a:t>Transmitir cuando corresponda los DUAs</a:t>
            </a:r>
          </a:p>
          <a:p>
            <a:pPr marL="305069" lvl="1" indent="-152534" algn="just">
              <a:lnSpc>
                <a:spcPts val="2119"/>
              </a:lnSpc>
              <a:buFont typeface="Arial"/>
              <a:buChar char="•"/>
            </a:pPr>
            <a:r>
              <a:rPr lang="en-US" sz="1413" spc="14">
                <a:solidFill>
                  <a:srgbClr val="000000"/>
                </a:solidFill>
                <a:latin typeface="Montserrat Light"/>
              </a:rPr>
              <a:t>Al día en pago de obligaciones aduaneras, tributarias y obrero patronales, multas, intereses</a:t>
            </a:r>
          </a:p>
          <a:p>
            <a:pPr algn="just">
              <a:lnSpc>
                <a:spcPts val="2119"/>
              </a:lnSpc>
            </a:pPr>
            <a:endParaRPr lang="en-US" sz="1413" spc="14">
              <a:solidFill>
                <a:srgbClr val="000000"/>
              </a:solidFill>
              <a:latin typeface="Montserrat Light"/>
            </a:endParaRPr>
          </a:p>
        </p:txBody>
      </p:sp>
    </p:spTree>
    <p:extLst>
      <p:ext uri="{BB962C8B-B14F-4D97-AF65-F5344CB8AC3E}">
        <p14:creationId xmlns:p14="http://schemas.microsoft.com/office/powerpoint/2010/main" val="40289523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a:extLst>
              <a:ext uri="{FF2B5EF4-FFF2-40B4-BE49-F238E27FC236}">
                <a16:creationId xmlns:a16="http://schemas.microsoft.com/office/drawing/2014/main" id="{72C747F6-9D28-C7F4-B5BB-7EC603374C07}"/>
              </a:ext>
            </a:extLst>
          </p:cNvPr>
          <p:cNvSpPr txBox="1"/>
          <p:nvPr/>
        </p:nvSpPr>
        <p:spPr>
          <a:xfrm>
            <a:off x="1600200" y="1165622"/>
            <a:ext cx="10468448" cy="1539909"/>
          </a:xfrm>
          <a:prstGeom prst="rect">
            <a:avLst/>
          </a:prstGeom>
        </p:spPr>
        <p:txBody>
          <a:bodyPr wrap="square" lIns="0" tIns="0" rIns="0" bIns="0" rtlCol="0" anchor="t">
            <a:spAutoFit/>
          </a:bodyPr>
          <a:lstStyle/>
          <a:p>
            <a:pPr algn="just">
              <a:lnSpc>
                <a:spcPts val="2173"/>
              </a:lnSpc>
            </a:pPr>
            <a:r>
              <a:rPr lang="en-US" sz="1810" spc="90" dirty="0" err="1">
                <a:solidFill>
                  <a:srgbClr val="EE3B33"/>
                </a:solidFill>
                <a:latin typeface="Montserrat Light Bold"/>
              </a:rPr>
              <a:t>Suspensión</a:t>
            </a:r>
            <a:endParaRPr lang="en-US" sz="1810" spc="90" dirty="0">
              <a:solidFill>
                <a:srgbClr val="EE3B33"/>
              </a:solidFill>
              <a:latin typeface="Montserrat Light Bold"/>
            </a:endParaRPr>
          </a:p>
          <a:p>
            <a:pPr algn="just">
              <a:lnSpc>
                <a:spcPts val="1525"/>
              </a:lnSpc>
            </a:pPr>
            <a:r>
              <a:rPr lang="en-US" sz="1271" spc="63" dirty="0">
                <a:solidFill>
                  <a:srgbClr val="04448C"/>
                </a:solidFill>
                <a:latin typeface="Montserrat Light Bold"/>
              </a:rPr>
              <a:t> </a:t>
            </a:r>
          </a:p>
          <a:p>
            <a:pPr algn="just">
              <a:lnSpc>
                <a:spcPts val="1741"/>
              </a:lnSpc>
            </a:pPr>
            <a:r>
              <a:rPr lang="en-US" sz="1451" spc="72" dirty="0">
                <a:solidFill>
                  <a:srgbClr val="000000"/>
                </a:solidFill>
                <a:latin typeface="Montserrat Light Bold"/>
              </a:rPr>
              <a:t>- </a:t>
            </a:r>
            <a:r>
              <a:rPr lang="en-US" sz="1451" spc="72" dirty="0">
                <a:solidFill>
                  <a:srgbClr val="000000"/>
                </a:solidFill>
                <a:latin typeface="Montserrat Light"/>
              </a:rPr>
              <a:t>Por </a:t>
            </a:r>
            <a:r>
              <a:rPr lang="en-US" sz="1451" spc="72" dirty="0">
                <a:solidFill>
                  <a:srgbClr val="000000"/>
                </a:solidFill>
                <a:latin typeface="Montserrat Light Bold"/>
              </a:rPr>
              <a:t>3 meses</a:t>
            </a:r>
            <a:r>
              <a:rPr lang="en-US" sz="1451" spc="72" dirty="0">
                <a:solidFill>
                  <a:srgbClr val="000000"/>
                </a:solidFill>
                <a:latin typeface="Montserrat Light"/>
              </a:rPr>
              <a:t> </a:t>
            </a:r>
            <a:r>
              <a:rPr lang="en-US" sz="1451" spc="72" dirty="0" err="1">
                <a:solidFill>
                  <a:srgbClr val="000000"/>
                </a:solidFill>
                <a:latin typeface="Montserrat Light"/>
              </a:rPr>
              <a:t>cuando</a:t>
            </a:r>
            <a:r>
              <a:rPr lang="en-US" sz="1451" spc="72" dirty="0">
                <a:solidFill>
                  <a:srgbClr val="000000"/>
                </a:solidFill>
                <a:latin typeface="Montserrat Light"/>
              </a:rPr>
              <a:t> DGA </a:t>
            </a:r>
            <a:r>
              <a:rPr lang="en-US" sz="1451" spc="72" dirty="0" err="1">
                <a:solidFill>
                  <a:srgbClr val="000000"/>
                </a:solidFill>
                <a:latin typeface="Montserrat Light"/>
              </a:rPr>
              <a:t>compruebe</a:t>
            </a:r>
            <a:r>
              <a:rPr lang="en-US" sz="1451" spc="72" dirty="0">
                <a:solidFill>
                  <a:srgbClr val="000000"/>
                </a:solidFill>
                <a:latin typeface="Montserrat Light"/>
              </a:rPr>
              <a:t> </a:t>
            </a:r>
            <a:r>
              <a:rPr lang="en-US" sz="1451" spc="72" dirty="0" err="1">
                <a:solidFill>
                  <a:srgbClr val="000000"/>
                </a:solidFill>
                <a:latin typeface="Montserrat Light"/>
              </a:rPr>
              <a:t>el</a:t>
            </a:r>
            <a:r>
              <a:rPr lang="en-US" sz="1451" spc="72" dirty="0">
                <a:solidFill>
                  <a:srgbClr val="000000"/>
                </a:solidFill>
                <a:latin typeface="Montserrat Light"/>
              </a:rPr>
              <a:t> </a:t>
            </a:r>
            <a:r>
              <a:rPr lang="en-US" sz="1451" spc="72" dirty="0" err="1">
                <a:solidFill>
                  <a:srgbClr val="000000"/>
                </a:solidFill>
                <a:latin typeface="Montserrat Light"/>
              </a:rPr>
              <a:t>incumplimiento</a:t>
            </a:r>
            <a:r>
              <a:rPr lang="en-US" sz="1451" spc="72" dirty="0">
                <a:solidFill>
                  <a:srgbClr val="000000"/>
                </a:solidFill>
                <a:latin typeface="Montserrat Light"/>
              </a:rPr>
              <a:t> de </a:t>
            </a:r>
            <a:r>
              <a:rPr lang="en-US" sz="1451" spc="72" dirty="0">
                <a:solidFill>
                  <a:srgbClr val="000000"/>
                </a:solidFill>
                <a:latin typeface="Montserrat Light Bold"/>
              </a:rPr>
              <a:t>al </a:t>
            </a:r>
            <a:r>
              <a:rPr lang="en-US" sz="1451" spc="72" dirty="0" err="1">
                <a:solidFill>
                  <a:srgbClr val="000000"/>
                </a:solidFill>
                <a:latin typeface="Montserrat Light Bold"/>
              </a:rPr>
              <a:t>menos</a:t>
            </a:r>
            <a:r>
              <a:rPr lang="en-US" sz="1451" spc="72" dirty="0">
                <a:solidFill>
                  <a:srgbClr val="000000"/>
                </a:solidFill>
                <a:latin typeface="Montserrat Light Bold"/>
              </a:rPr>
              <a:t> uno</a:t>
            </a:r>
            <a:r>
              <a:rPr lang="en-US" sz="1451" spc="72" dirty="0">
                <a:solidFill>
                  <a:srgbClr val="000000"/>
                </a:solidFill>
                <a:latin typeface="Montserrat Light"/>
              </a:rPr>
              <a:t> de </a:t>
            </a:r>
            <a:r>
              <a:rPr lang="en-US" sz="1451" spc="72" dirty="0" err="1">
                <a:solidFill>
                  <a:srgbClr val="000000"/>
                </a:solidFill>
                <a:latin typeface="Montserrat Light"/>
              </a:rPr>
              <a:t>los</a:t>
            </a:r>
            <a:r>
              <a:rPr lang="en-US" sz="1451" spc="72" dirty="0">
                <a:solidFill>
                  <a:srgbClr val="000000"/>
                </a:solidFill>
                <a:latin typeface="Montserrat Light"/>
              </a:rPr>
              <a:t> </a:t>
            </a:r>
            <a:r>
              <a:rPr lang="en-US" sz="1451" spc="72" dirty="0" err="1">
                <a:solidFill>
                  <a:srgbClr val="000000"/>
                </a:solidFill>
                <a:latin typeface="Montserrat Light"/>
              </a:rPr>
              <a:t>requisitos</a:t>
            </a:r>
            <a:endParaRPr lang="en-US" sz="1451" spc="72" dirty="0">
              <a:solidFill>
                <a:srgbClr val="000000"/>
              </a:solidFill>
              <a:latin typeface="Montserrat Light"/>
            </a:endParaRPr>
          </a:p>
          <a:p>
            <a:pPr algn="just">
              <a:lnSpc>
                <a:spcPts val="1741"/>
              </a:lnSpc>
            </a:pPr>
            <a:endParaRPr lang="en-US" sz="1451" spc="72" dirty="0">
              <a:solidFill>
                <a:srgbClr val="000000"/>
              </a:solidFill>
              <a:latin typeface="Montserrat Light"/>
            </a:endParaRPr>
          </a:p>
          <a:p>
            <a:pPr algn="just">
              <a:lnSpc>
                <a:spcPts val="1741"/>
              </a:lnSpc>
            </a:pPr>
            <a:r>
              <a:rPr lang="en-US" sz="1451" spc="72" dirty="0">
                <a:solidFill>
                  <a:srgbClr val="000000"/>
                </a:solidFill>
                <a:latin typeface="Montserrat Light"/>
              </a:rPr>
              <a:t>- </a:t>
            </a:r>
            <a:r>
              <a:rPr lang="en-US" sz="1451" spc="72" dirty="0" err="1">
                <a:solidFill>
                  <a:srgbClr val="000000"/>
                </a:solidFill>
                <a:latin typeface="Montserrat Light"/>
              </a:rPr>
              <a:t>Cuando</a:t>
            </a:r>
            <a:r>
              <a:rPr lang="en-US" sz="1451" spc="72" dirty="0">
                <a:solidFill>
                  <a:srgbClr val="000000"/>
                </a:solidFill>
                <a:latin typeface="Montserrat Light"/>
              </a:rPr>
              <a:t> OEA </a:t>
            </a:r>
            <a:r>
              <a:rPr lang="en-US" sz="1451" spc="72" dirty="0" err="1">
                <a:solidFill>
                  <a:srgbClr val="000000"/>
                </a:solidFill>
                <a:latin typeface="Montserrat Light"/>
              </a:rPr>
              <a:t>demuestre</a:t>
            </a:r>
            <a:r>
              <a:rPr lang="en-US" sz="1451" spc="72" dirty="0">
                <a:solidFill>
                  <a:srgbClr val="000000"/>
                </a:solidFill>
                <a:latin typeface="Montserrat Light"/>
              </a:rPr>
              <a:t> </a:t>
            </a:r>
            <a:r>
              <a:rPr lang="en-US" sz="1451" spc="72" dirty="0" err="1">
                <a:solidFill>
                  <a:srgbClr val="000000"/>
                </a:solidFill>
                <a:latin typeface="Montserrat Light"/>
              </a:rPr>
              <a:t>haber</a:t>
            </a:r>
            <a:r>
              <a:rPr lang="en-US" sz="1451" spc="72" dirty="0">
                <a:solidFill>
                  <a:srgbClr val="000000"/>
                </a:solidFill>
                <a:latin typeface="Montserrat Light"/>
              </a:rPr>
              <a:t> </a:t>
            </a:r>
            <a:r>
              <a:rPr lang="en-US" sz="1451" spc="72" dirty="0" err="1">
                <a:solidFill>
                  <a:srgbClr val="000000"/>
                </a:solidFill>
                <a:latin typeface="Montserrat Light"/>
              </a:rPr>
              <a:t>subsanado</a:t>
            </a:r>
            <a:r>
              <a:rPr lang="en-US" sz="1451" spc="72" dirty="0">
                <a:solidFill>
                  <a:srgbClr val="000000"/>
                </a:solidFill>
                <a:latin typeface="Montserrat Light"/>
              </a:rPr>
              <a:t> </a:t>
            </a:r>
            <a:r>
              <a:rPr lang="en-US" sz="1451" spc="72" dirty="0" err="1">
                <a:solidFill>
                  <a:srgbClr val="000000"/>
                </a:solidFill>
                <a:latin typeface="Montserrat Light"/>
              </a:rPr>
              <a:t>el</a:t>
            </a:r>
            <a:r>
              <a:rPr lang="en-US" sz="1451" spc="72" dirty="0">
                <a:solidFill>
                  <a:srgbClr val="000000"/>
                </a:solidFill>
                <a:latin typeface="Montserrat Light"/>
              </a:rPr>
              <a:t> </a:t>
            </a:r>
            <a:r>
              <a:rPr lang="en-US" sz="1451" spc="72" dirty="0" err="1">
                <a:solidFill>
                  <a:srgbClr val="000000"/>
                </a:solidFill>
                <a:latin typeface="Montserrat Light"/>
              </a:rPr>
              <a:t>incumplimiento</a:t>
            </a:r>
            <a:r>
              <a:rPr lang="en-US" sz="1451" spc="72" dirty="0">
                <a:solidFill>
                  <a:srgbClr val="000000"/>
                </a:solidFill>
                <a:latin typeface="Montserrat Light"/>
              </a:rPr>
              <a:t> </a:t>
            </a:r>
            <a:r>
              <a:rPr lang="en-US" sz="1451" spc="72" dirty="0" err="1">
                <a:solidFill>
                  <a:srgbClr val="000000"/>
                </a:solidFill>
                <a:latin typeface="Montserrat Light"/>
              </a:rPr>
              <a:t>dentro</a:t>
            </a:r>
            <a:r>
              <a:rPr lang="en-US" sz="1451" spc="72" dirty="0">
                <a:solidFill>
                  <a:srgbClr val="000000"/>
                </a:solidFill>
                <a:latin typeface="Montserrat Light"/>
              </a:rPr>
              <a:t> del </a:t>
            </a:r>
            <a:r>
              <a:rPr lang="en-US" sz="1451" spc="72" dirty="0" err="1">
                <a:solidFill>
                  <a:srgbClr val="000000"/>
                </a:solidFill>
                <a:latin typeface="Montserrat Light"/>
              </a:rPr>
              <a:t>plazo</a:t>
            </a:r>
            <a:r>
              <a:rPr lang="en-US" sz="1451" spc="72" dirty="0">
                <a:solidFill>
                  <a:srgbClr val="000000"/>
                </a:solidFill>
                <a:latin typeface="Montserrat Light"/>
              </a:rPr>
              <a:t> de la </a:t>
            </a:r>
            <a:r>
              <a:rPr lang="en-US" sz="1451" spc="72" dirty="0" err="1">
                <a:solidFill>
                  <a:srgbClr val="000000"/>
                </a:solidFill>
                <a:latin typeface="Montserrat Light"/>
              </a:rPr>
              <a:t>suspensión</a:t>
            </a:r>
            <a:r>
              <a:rPr lang="en-US" sz="1451" spc="72" dirty="0">
                <a:solidFill>
                  <a:srgbClr val="000000"/>
                </a:solidFill>
                <a:latin typeface="Montserrat Light"/>
              </a:rPr>
              <a:t>, </a:t>
            </a:r>
            <a:r>
              <a:rPr lang="en-US" sz="1451" spc="72" dirty="0" err="1">
                <a:solidFill>
                  <a:srgbClr val="000000"/>
                </a:solidFill>
                <a:latin typeface="Montserrat Light"/>
              </a:rPr>
              <a:t>dicha</a:t>
            </a:r>
            <a:r>
              <a:rPr lang="en-US" sz="1451" spc="72" dirty="0">
                <a:solidFill>
                  <a:srgbClr val="000000"/>
                </a:solidFill>
                <a:latin typeface="Montserrat Light"/>
              </a:rPr>
              <a:t> </a:t>
            </a:r>
            <a:r>
              <a:rPr lang="en-US" sz="1451" spc="72" dirty="0" err="1">
                <a:solidFill>
                  <a:srgbClr val="000000"/>
                </a:solidFill>
                <a:latin typeface="Montserrat Light"/>
              </a:rPr>
              <a:t>medida</a:t>
            </a:r>
            <a:r>
              <a:rPr lang="en-US" sz="1451" spc="72" dirty="0">
                <a:solidFill>
                  <a:srgbClr val="000000"/>
                </a:solidFill>
                <a:latin typeface="Montserrat Light"/>
              </a:rPr>
              <a:t> </a:t>
            </a:r>
            <a:r>
              <a:rPr lang="en-US" sz="1451" spc="72" dirty="0">
                <a:solidFill>
                  <a:srgbClr val="000000"/>
                </a:solidFill>
                <a:latin typeface="Montserrat Light Bold"/>
              </a:rPr>
              <a:t>se </a:t>
            </a:r>
            <a:r>
              <a:rPr lang="en-US" sz="1451" spc="72" dirty="0" err="1">
                <a:solidFill>
                  <a:srgbClr val="000000"/>
                </a:solidFill>
                <a:latin typeface="Montserrat Light Bold"/>
              </a:rPr>
              <a:t>levantará</a:t>
            </a:r>
            <a:r>
              <a:rPr lang="en-US" sz="1451" spc="72" dirty="0">
                <a:solidFill>
                  <a:srgbClr val="000000"/>
                </a:solidFill>
                <a:latin typeface="Montserrat Light Bold"/>
              </a:rPr>
              <a:t> de forma </a:t>
            </a:r>
            <a:r>
              <a:rPr lang="en-US" sz="1451" spc="72" dirty="0" err="1">
                <a:solidFill>
                  <a:srgbClr val="000000"/>
                </a:solidFill>
                <a:latin typeface="Montserrat Light Bold"/>
              </a:rPr>
              <a:t>inmediata</a:t>
            </a:r>
            <a:endParaRPr lang="en-US" sz="1451" spc="72" dirty="0">
              <a:solidFill>
                <a:srgbClr val="000000"/>
              </a:solidFill>
              <a:latin typeface="Montserrat Light Bold"/>
            </a:endParaRPr>
          </a:p>
          <a:p>
            <a:pPr algn="just">
              <a:lnSpc>
                <a:spcPts val="1525"/>
              </a:lnSpc>
            </a:pPr>
            <a:endParaRPr lang="en-US" sz="1451" spc="72" dirty="0">
              <a:solidFill>
                <a:srgbClr val="000000"/>
              </a:solidFill>
              <a:latin typeface="Montserrat Light Bold"/>
            </a:endParaRPr>
          </a:p>
        </p:txBody>
      </p:sp>
      <p:sp>
        <p:nvSpPr>
          <p:cNvPr id="3" name="TextBox 18">
            <a:extLst>
              <a:ext uri="{FF2B5EF4-FFF2-40B4-BE49-F238E27FC236}">
                <a16:creationId xmlns:a16="http://schemas.microsoft.com/office/drawing/2014/main" id="{8DC328AC-CEC9-E4F0-E459-3B047B4671A9}"/>
              </a:ext>
            </a:extLst>
          </p:cNvPr>
          <p:cNvSpPr txBox="1"/>
          <p:nvPr/>
        </p:nvSpPr>
        <p:spPr>
          <a:xfrm>
            <a:off x="1965960" y="3699852"/>
            <a:ext cx="10102688" cy="2065758"/>
          </a:xfrm>
          <a:prstGeom prst="rect">
            <a:avLst/>
          </a:prstGeom>
        </p:spPr>
        <p:txBody>
          <a:bodyPr wrap="square" lIns="0" tIns="0" rIns="0" bIns="0" rtlCol="0" anchor="t">
            <a:spAutoFit/>
          </a:bodyPr>
          <a:lstStyle/>
          <a:p>
            <a:pPr algn="just">
              <a:lnSpc>
                <a:spcPts val="1755"/>
              </a:lnSpc>
            </a:pPr>
            <a:r>
              <a:rPr lang="en-US" sz="1451" spc="72" dirty="0">
                <a:solidFill>
                  <a:srgbClr val="000000"/>
                </a:solidFill>
                <a:latin typeface="Montserrat Light"/>
              </a:rPr>
              <a:t>- </a:t>
            </a:r>
            <a:r>
              <a:rPr lang="en-US" sz="1451" spc="72" dirty="0" err="1">
                <a:solidFill>
                  <a:srgbClr val="000000"/>
                </a:solidFill>
                <a:latin typeface="Montserrat Light"/>
              </a:rPr>
              <a:t>Suspendido</a:t>
            </a:r>
            <a:r>
              <a:rPr lang="en-US" sz="1451" spc="72" dirty="0">
                <a:solidFill>
                  <a:srgbClr val="000000"/>
                </a:solidFill>
                <a:latin typeface="Montserrat Light"/>
              </a:rPr>
              <a:t> y no </a:t>
            </a:r>
            <a:r>
              <a:rPr lang="en-US" sz="1451" spc="72" dirty="0" err="1">
                <a:solidFill>
                  <a:srgbClr val="000000"/>
                </a:solidFill>
                <a:latin typeface="Montserrat Light"/>
              </a:rPr>
              <a:t>subsane</a:t>
            </a:r>
            <a:r>
              <a:rPr lang="en-US" sz="1451" spc="72" dirty="0">
                <a:solidFill>
                  <a:srgbClr val="000000"/>
                </a:solidFill>
                <a:latin typeface="Montserrat Light"/>
              </a:rPr>
              <a:t> </a:t>
            </a:r>
            <a:r>
              <a:rPr lang="en-US" sz="1451" spc="72" dirty="0" err="1">
                <a:solidFill>
                  <a:srgbClr val="000000"/>
                </a:solidFill>
                <a:latin typeface="Montserrat Light"/>
              </a:rPr>
              <a:t>los</a:t>
            </a:r>
            <a:r>
              <a:rPr lang="en-US" sz="1451" spc="72" dirty="0">
                <a:solidFill>
                  <a:srgbClr val="000000"/>
                </a:solidFill>
                <a:latin typeface="Montserrat Light"/>
              </a:rPr>
              <a:t> </a:t>
            </a:r>
            <a:r>
              <a:rPr lang="en-US" sz="1451" spc="72" dirty="0" err="1">
                <a:solidFill>
                  <a:srgbClr val="000000"/>
                </a:solidFill>
                <a:latin typeface="Montserrat Light"/>
              </a:rPr>
              <a:t>incumplimientos</a:t>
            </a:r>
            <a:r>
              <a:rPr lang="en-US" sz="1451" spc="72" dirty="0">
                <a:solidFill>
                  <a:srgbClr val="000000"/>
                </a:solidFill>
                <a:latin typeface="Montserrat Light"/>
              </a:rPr>
              <a:t> </a:t>
            </a:r>
            <a:r>
              <a:rPr lang="en-US" sz="1451" spc="72" dirty="0" err="1">
                <a:solidFill>
                  <a:srgbClr val="000000"/>
                </a:solidFill>
                <a:latin typeface="Montserrat Light"/>
              </a:rPr>
              <a:t>en</a:t>
            </a:r>
            <a:r>
              <a:rPr lang="en-US" sz="1451" spc="72" dirty="0">
                <a:solidFill>
                  <a:srgbClr val="000000"/>
                </a:solidFill>
                <a:latin typeface="Montserrat Light"/>
              </a:rPr>
              <a:t> </a:t>
            </a:r>
            <a:r>
              <a:rPr lang="en-US" sz="1451" spc="72" dirty="0" err="1">
                <a:solidFill>
                  <a:srgbClr val="000000"/>
                </a:solidFill>
                <a:latin typeface="Montserrat Light"/>
              </a:rPr>
              <a:t>plazo</a:t>
            </a:r>
            <a:r>
              <a:rPr lang="en-US" sz="1451" spc="72" dirty="0">
                <a:solidFill>
                  <a:srgbClr val="000000"/>
                </a:solidFill>
                <a:latin typeface="Montserrat Light"/>
              </a:rPr>
              <a:t> </a:t>
            </a:r>
            <a:r>
              <a:rPr lang="en-US" sz="1451" spc="72" dirty="0" err="1">
                <a:solidFill>
                  <a:srgbClr val="000000"/>
                </a:solidFill>
                <a:latin typeface="Montserrat Light"/>
              </a:rPr>
              <a:t>otorgado</a:t>
            </a:r>
            <a:r>
              <a:rPr lang="en-US" sz="1451" spc="72" dirty="0">
                <a:solidFill>
                  <a:srgbClr val="000000"/>
                </a:solidFill>
                <a:latin typeface="Montserrat Light"/>
              </a:rPr>
              <a:t> </a:t>
            </a:r>
          </a:p>
          <a:p>
            <a:pPr algn="just">
              <a:lnSpc>
                <a:spcPts val="1755"/>
              </a:lnSpc>
            </a:pPr>
            <a:r>
              <a:rPr lang="en-US" sz="1451" spc="72" dirty="0">
                <a:solidFill>
                  <a:srgbClr val="000000"/>
                </a:solidFill>
                <a:latin typeface="Montserrat Light"/>
              </a:rPr>
              <a:t>- </a:t>
            </a:r>
            <a:r>
              <a:rPr lang="en-US" sz="1451" spc="72" dirty="0" err="1">
                <a:solidFill>
                  <a:srgbClr val="000000"/>
                </a:solidFill>
                <a:latin typeface="Montserrat Light"/>
              </a:rPr>
              <a:t>Suspendido</a:t>
            </a:r>
            <a:r>
              <a:rPr lang="en-US" sz="1451" spc="72" dirty="0">
                <a:solidFill>
                  <a:srgbClr val="000000"/>
                </a:solidFill>
                <a:latin typeface="Montserrat Light"/>
              </a:rPr>
              <a:t> </a:t>
            </a:r>
            <a:r>
              <a:rPr lang="en-US" sz="1451" spc="72" dirty="0" err="1">
                <a:solidFill>
                  <a:srgbClr val="000000"/>
                </a:solidFill>
                <a:latin typeface="Montserrat Light"/>
              </a:rPr>
              <a:t>por</a:t>
            </a:r>
            <a:r>
              <a:rPr lang="en-US" sz="1451" spc="72" dirty="0">
                <a:solidFill>
                  <a:srgbClr val="000000"/>
                </a:solidFill>
                <a:latin typeface="Montserrat Light"/>
              </a:rPr>
              <a:t> </a:t>
            </a:r>
            <a:r>
              <a:rPr lang="en-US" sz="1451" spc="72" dirty="0" err="1">
                <a:solidFill>
                  <a:srgbClr val="000000"/>
                </a:solidFill>
                <a:latin typeface="Montserrat Light"/>
              </a:rPr>
              <a:t>más</a:t>
            </a:r>
            <a:r>
              <a:rPr lang="en-US" sz="1451" spc="72" dirty="0">
                <a:solidFill>
                  <a:srgbClr val="000000"/>
                </a:solidFill>
                <a:latin typeface="Montserrat Light"/>
              </a:rPr>
              <a:t> de dos </a:t>
            </a:r>
            <a:r>
              <a:rPr lang="en-US" sz="1451" spc="72" dirty="0" err="1">
                <a:solidFill>
                  <a:srgbClr val="000000"/>
                </a:solidFill>
                <a:latin typeface="Montserrat Light"/>
              </a:rPr>
              <a:t>ocasiones</a:t>
            </a:r>
            <a:r>
              <a:rPr lang="en-US" sz="1451" spc="72" dirty="0">
                <a:solidFill>
                  <a:srgbClr val="000000"/>
                </a:solidFill>
                <a:latin typeface="Montserrat Light"/>
              </a:rPr>
              <a:t>, </a:t>
            </a:r>
            <a:r>
              <a:rPr lang="en-US" sz="1451" spc="72" dirty="0" err="1">
                <a:solidFill>
                  <a:srgbClr val="000000"/>
                </a:solidFill>
                <a:latin typeface="Montserrat Light"/>
              </a:rPr>
              <a:t>durante</a:t>
            </a:r>
            <a:r>
              <a:rPr lang="en-US" sz="1451" spc="72" dirty="0">
                <a:solidFill>
                  <a:srgbClr val="000000"/>
                </a:solidFill>
                <a:latin typeface="Montserrat Light"/>
              </a:rPr>
              <a:t> </a:t>
            </a:r>
            <a:r>
              <a:rPr lang="en-US" sz="1451" spc="72" dirty="0" err="1">
                <a:solidFill>
                  <a:srgbClr val="000000"/>
                </a:solidFill>
                <a:latin typeface="Montserrat Light"/>
              </a:rPr>
              <a:t>el</a:t>
            </a:r>
            <a:r>
              <a:rPr lang="en-US" sz="1451" spc="72" dirty="0">
                <a:solidFill>
                  <a:srgbClr val="000000"/>
                </a:solidFill>
                <a:latin typeface="Montserrat Light"/>
              </a:rPr>
              <a:t> </a:t>
            </a:r>
            <a:r>
              <a:rPr lang="en-US" sz="1451" spc="72" dirty="0" err="1">
                <a:solidFill>
                  <a:srgbClr val="000000"/>
                </a:solidFill>
                <a:latin typeface="Montserrat Light"/>
              </a:rPr>
              <a:t>periodo</a:t>
            </a:r>
            <a:r>
              <a:rPr lang="en-US" sz="1451" spc="72" dirty="0">
                <a:solidFill>
                  <a:srgbClr val="000000"/>
                </a:solidFill>
                <a:latin typeface="Montserrat Light"/>
              </a:rPr>
              <a:t> de </a:t>
            </a:r>
            <a:r>
              <a:rPr lang="en-US" sz="1451" spc="72" dirty="0" err="1">
                <a:solidFill>
                  <a:srgbClr val="000000"/>
                </a:solidFill>
                <a:latin typeface="Montserrat Light"/>
              </a:rPr>
              <a:t>vigencia</a:t>
            </a:r>
            <a:r>
              <a:rPr lang="en-US" sz="1451" spc="72" dirty="0">
                <a:solidFill>
                  <a:srgbClr val="000000"/>
                </a:solidFill>
                <a:latin typeface="Montserrat Light"/>
              </a:rPr>
              <a:t> de la </a:t>
            </a:r>
            <a:r>
              <a:rPr lang="en-US" sz="1451" spc="72" dirty="0" err="1">
                <a:solidFill>
                  <a:srgbClr val="000000"/>
                </a:solidFill>
                <a:latin typeface="Montserrat Light"/>
              </a:rPr>
              <a:t>certificación</a:t>
            </a:r>
            <a:endParaRPr lang="en-US" sz="1451" spc="72" dirty="0">
              <a:solidFill>
                <a:srgbClr val="000000"/>
              </a:solidFill>
              <a:latin typeface="Montserrat Light"/>
            </a:endParaRPr>
          </a:p>
          <a:p>
            <a:pPr algn="just">
              <a:lnSpc>
                <a:spcPts val="1755"/>
              </a:lnSpc>
            </a:pPr>
            <a:endParaRPr lang="en-US" sz="1451" spc="72" dirty="0">
              <a:solidFill>
                <a:srgbClr val="000000"/>
              </a:solidFill>
              <a:latin typeface="Montserrat Light"/>
            </a:endParaRPr>
          </a:p>
          <a:p>
            <a:pPr algn="just">
              <a:lnSpc>
                <a:spcPts val="1755"/>
              </a:lnSpc>
            </a:pPr>
            <a:r>
              <a:rPr lang="en-US" sz="1451" spc="72" dirty="0">
                <a:solidFill>
                  <a:srgbClr val="000000"/>
                </a:solidFill>
                <a:latin typeface="Montserrat Light"/>
              </a:rPr>
              <a:t>- Sea </a:t>
            </a:r>
            <a:r>
              <a:rPr lang="en-US" sz="1451" spc="72" dirty="0" err="1">
                <a:solidFill>
                  <a:srgbClr val="000000"/>
                </a:solidFill>
                <a:latin typeface="Montserrat Light"/>
              </a:rPr>
              <a:t>sancionado</a:t>
            </a:r>
            <a:r>
              <a:rPr lang="en-US" sz="1451" spc="72" dirty="0">
                <a:solidFill>
                  <a:srgbClr val="000000"/>
                </a:solidFill>
                <a:latin typeface="Montserrat Light"/>
              </a:rPr>
              <a:t> </a:t>
            </a:r>
            <a:r>
              <a:rPr lang="en-US" sz="1451" spc="72" dirty="0" err="1">
                <a:solidFill>
                  <a:srgbClr val="000000"/>
                </a:solidFill>
                <a:latin typeface="Montserrat Light"/>
              </a:rPr>
              <a:t>en</a:t>
            </a:r>
            <a:r>
              <a:rPr lang="en-US" sz="1451" spc="72" dirty="0">
                <a:solidFill>
                  <a:srgbClr val="000000"/>
                </a:solidFill>
                <a:latin typeface="Montserrat Light"/>
              </a:rPr>
              <a:t> </a:t>
            </a:r>
            <a:r>
              <a:rPr lang="en-US" sz="1451" spc="72" dirty="0" err="1">
                <a:solidFill>
                  <a:srgbClr val="000000"/>
                </a:solidFill>
                <a:latin typeface="Montserrat Light"/>
              </a:rPr>
              <a:t>firme</a:t>
            </a:r>
            <a:r>
              <a:rPr lang="en-US" sz="1451" spc="72" dirty="0">
                <a:solidFill>
                  <a:srgbClr val="000000"/>
                </a:solidFill>
                <a:latin typeface="Montserrat Light"/>
              </a:rPr>
              <a:t>, </a:t>
            </a:r>
            <a:r>
              <a:rPr lang="en-US" sz="1451" spc="72" dirty="0" err="1">
                <a:solidFill>
                  <a:srgbClr val="000000"/>
                </a:solidFill>
                <a:latin typeface="Montserrat Light"/>
              </a:rPr>
              <a:t>por</a:t>
            </a:r>
            <a:r>
              <a:rPr lang="en-US" sz="1451" spc="72" dirty="0">
                <a:solidFill>
                  <a:srgbClr val="000000"/>
                </a:solidFill>
                <a:latin typeface="Montserrat Light"/>
              </a:rPr>
              <a:t> </a:t>
            </a:r>
            <a:r>
              <a:rPr lang="en-US" sz="1451" spc="72" dirty="0" err="1">
                <a:solidFill>
                  <a:srgbClr val="000000"/>
                </a:solidFill>
                <a:latin typeface="Montserrat Light"/>
              </a:rPr>
              <a:t>infracciones</a:t>
            </a:r>
            <a:r>
              <a:rPr lang="en-US" sz="1451" spc="72" dirty="0">
                <a:solidFill>
                  <a:srgbClr val="000000"/>
                </a:solidFill>
                <a:latin typeface="Montserrat Light"/>
              </a:rPr>
              <a:t> </a:t>
            </a:r>
            <a:r>
              <a:rPr lang="en-US" sz="1451" spc="72" dirty="0" err="1">
                <a:solidFill>
                  <a:srgbClr val="000000"/>
                </a:solidFill>
                <a:latin typeface="Montserrat Light"/>
              </a:rPr>
              <a:t>administrativas</a:t>
            </a:r>
            <a:r>
              <a:rPr lang="en-US" sz="1451" spc="72" dirty="0">
                <a:solidFill>
                  <a:srgbClr val="000000"/>
                </a:solidFill>
                <a:latin typeface="Montserrat Light"/>
              </a:rPr>
              <a:t>, </a:t>
            </a:r>
            <a:r>
              <a:rPr lang="en-US" sz="1451" spc="72" dirty="0" err="1">
                <a:solidFill>
                  <a:srgbClr val="000000"/>
                </a:solidFill>
                <a:latin typeface="Montserrat Light"/>
              </a:rPr>
              <a:t>tributarias</a:t>
            </a:r>
            <a:r>
              <a:rPr lang="en-US" sz="1451" spc="72" dirty="0">
                <a:solidFill>
                  <a:srgbClr val="000000"/>
                </a:solidFill>
                <a:latin typeface="Montserrat Light"/>
              </a:rPr>
              <a:t> </a:t>
            </a:r>
            <a:r>
              <a:rPr lang="en-US" sz="1451" spc="72" dirty="0" err="1">
                <a:solidFill>
                  <a:srgbClr val="000000"/>
                </a:solidFill>
                <a:latin typeface="Montserrat Light"/>
              </a:rPr>
              <a:t>aduaneras</a:t>
            </a:r>
            <a:r>
              <a:rPr lang="en-US" sz="1451" spc="72" dirty="0">
                <a:solidFill>
                  <a:srgbClr val="000000"/>
                </a:solidFill>
                <a:latin typeface="Montserrat Light"/>
              </a:rPr>
              <a:t>, </a:t>
            </a:r>
            <a:r>
              <a:rPr lang="en-US" sz="1451" spc="72" dirty="0" err="1">
                <a:solidFill>
                  <a:srgbClr val="000000"/>
                </a:solidFill>
                <a:latin typeface="Montserrat Light"/>
              </a:rPr>
              <a:t>delitos</a:t>
            </a:r>
            <a:r>
              <a:rPr lang="en-US" sz="1451" spc="72" dirty="0">
                <a:solidFill>
                  <a:srgbClr val="000000"/>
                </a:solidFill>
                <a:latin typeface="Montserrat Light"/>
              </a:rPr>
              <a:t>, o </a:t>
            </a:r>
            <a:r>
              <a:rPr lang="en-US" sz="1451" spc="72" dirty="0" err="1">
                <a:solidFill>
                  <a:srgbClr val="000000"/>
                </a:solidFill>
                <a:latin typeface="Montserrat Light"/>
              </a:rPr>
              <a:t>presente</a:t>
            </a:r>
            <a:r>
              <a:rPr lang="en-US" sz="1451" spc="72" dirty="0">
                <a:solidFill>
                  <a:srgbClr val="000000"/>
                </a:solidFill>
                <a:latin typeface="Montserrat Light"/>
              </a:rPr>
              <a:t> </a:t>
            </a:r>
            <a:r>
              <a:rPr lang="en-US" sz="1451" spc="72" dirty="0" err="1">
                <a:solidFill>
                  <a:srgbClr val="000000"/>
                </a:solidFill>
                <a:latin typeface="Montserrat Light"/>
              </a:rPr>
              <a:t>adeudos</a:t>
            </a:r>
            <a:r>
              <a:rPr lang="en-US" sz="1451" spc="72" dirty="0">
                <a:solidFill>
                  <a:srgbClr val="000000"/>
                </a:solidFill>
                <a:latin typeface="Montserrat Light"/>
              </a:rPr>
              <a:t> </a:t>
            </a:r>
            <a:r>
              <a:rPr lang="en-US" sz="1451" spc="72" dirty="0" err="1">
                <a:solidFill>
                  <a:srgbClr val="000000"/>
                </a:solidFill>
                <a:latin typeface="Montserrat Light"/>
              </a:rPr>
              <a:t>tributarios</a:t>
            </a:r>
            <a:r>
              <a:rPr lang="en-US" sz="1451" spc="72" dirty="0">
                <a:solidFill>
                  <a:srgbClr val="000000"/>
                </a:solidFill>
                <a:latin typeface="Montserrat Light"/>
              </a:rPr>
              <a:t> o </a:t>
            </a:r>
            <a:r>
              <a:rPr lang="en-US" sz="1451" spc="72" dirty="0" err="1">
                <a:solidFill>
                  <a:srgbClr val="000000"/>
                </a:solidFill>
                <a:latin typeface="Montserrat Light"/>
              </a:rPr>
              <a:t>aduaneros</a:t>
            </a:r>
            <a:r>
              <a:rPr lang="en-US" sz="1451" spc="72" dirty="0">
                <a:solidFill>
                  <a:srgbClr val="000000"/>
                </a:solidFill>
                <a:latin typeface="Montserrat Light"/>
              </a:rPr>
              <a:t>, </a:t>
            </a:r>
            <a:r>
              <a:rPr lang="en-US" sz="1451" spc="72" dirty="0" err="1">
                <a:solidFill>
                  <a:srgbClr val="000000"/>
                </a:solidFill>
                <a:latin typeface="Montserrat Light"/>
              </a:rPr>
              <a:t>en</a:t>
            </a:r>
            <a:r>
              <a:rPr lang="en-US" sz="1451" spc="72" dirty="0">
                <a:solidFill>
                  <a:srgbClr val="000000"/>
                </a:solidFill>
                <a:latin typeface="Montserrat Light"/>
              </a:rPr>
              <a:t> </a:t>
            </a:r>
            <a:r>
              <a:rPr lang="en-US" sz="1451" spc="72" dirty="0" err="1">
                <a:solidFill>
                  <a:srgbClr val="000000"/>
                </a:solidFill>
                <a:latin typeface="Montserrat Light"/>
              </a:rPr>
              <a:t>los</a:t>
            </a:r>
            <a:r>
              <a:rPr lang="en-US" sz="1451" spc="72" dirty="0">
                <a:solidFill>
                  <a:srgbClr val="000000"/>
                </a:solidFill>
                <a:latin typeface="Montserrat Light"/>
              </a:rPr>
              <a:t> </a:t>
            </a:r>
            <a:r>
              <a:rPr lang="en-US" sz="1451" spc="72" dirty="0" err="1">
                <a:solidFill>
                  <a:srgbClr val="000000"/>
                </a:solidFill>
                <a:latin typeface="Montserrat Light"/>
              </a:rPr>
              <a:t>términos</a:t>
            </a:r>
            <a:r>
              <a:rPr lang="en-US" sz="1451" spc="72" dirty="0">
                <a:solidFill>
                  <a:srgbClr val="000000"/>
                </a:solidFill>
                <a:latin typeface="Montserrat Light"/>
              </a:rPr>
              <a:t> </a:t>
            </a:r>
            <a:r>
              <a:rPr lang="en-US" sz="1451" spc="72" dirty="0" err="1">
                <a:solidFill>
                  <a:srgbClr val="000000"/>
                </a:solidFill>
                <a:latin typeface="Montserrat Light"/>
              </a:rPr>
              <a:t>desarrollados</a:t>
            </a:r>
            <a:r>
              <a:rPr lang="en-US" sz="1451" spc="72" dirty="0">
                <a:solidFill>
                  <a:srgbClr val="000000"/>
                </a:solidFill>
                <a:latin typeface="Montserrat Light"/>
              </a:rPr>
              <a:t> </a:t>
            </a:r>
            <a:r>
              <a:rPr lang="en-US" sz="1451" spc="72" dirty="0" err="1">
                <a:solidFill>
                  <a:srgbClr val="000000"/>
                </a:solidFill>
                <a:latin typeface="Montserrat Light"/>
              </a:rPr>
              <a:t>en</a:t>
            </a:r>
            <a:r>
              <a:rPr lang="en-US" sz="1451" spc="72" dirty="0">
                <a:solidFill>
                  <a:srgbClr val="000000"/>
                </a:solidFill>
                <a:latin typeface="Montserrat Light"/>
              </a:rPr>
              <a:t> </a:t>
            </a:r>
            <a:r>
              <a:rPr lang="en-US" sz="1451" spc="72" dirty="0" err="1">
                <a:solidFill>
                  <a:srgbClr val="000000"/>
                </a:solidFill>
                <a:latin typeface="Montserrat Light"/>
              </a:rPr>
              <a:t>el</a:t>
            </a:r>
            <a:r>
              <a:rPr lang="en-US" sz="1451" spc="72" dirty="0">
                <a:solidFill>
                  <a:srgbClr val="000000"/>
                </a:solidFill>
                <a:latin typeface="Montserrat Light"/>
              </a:rPr>
              <a:t> </a:t>
            </a:r>
            <a:r>
              <a:rPr lang="en-US" sz="1451" spc="72" dirty="0" err="1">
                <a:solidFill>
                  <a:srgbClr val="000000"/>
                </a:solidFill>
                <a:latin typeface="Montserrat Light"/>
              </a:rPr>
              <a:t>Reglamento</a:t>
            </a:r>
            <a:r>
              <a:rPr lang="en-US" sz="1451" spc="72" dirty="0">
                <a:solidFill>
                  <a:srgbClr val="000000"/>
                </a:solidFill>
                <a:latin typeface="Montserrat Light"/>
              </a:rPr>
              <a:t> o </a:t>
            </a:r>
            <a:r>
              <a:rPr lang="en-US" sz="1451" spc="72" dirty="0" err="1">
                <a:solidFill>
                  <a:srgbClr val="000000"/>
                </a:solidFill>
                <a:latin typeface="Montserrat Light"/>
              </a:rPr>
              <a:t>disposición</a:t>
            </a:r>
            <a:r>
              <a:rPr lang="en-US" sz="1451" spc="72" dirty="0">
                <a:solidFill>
                  <a:srgbClr val="000000"/>
                </a:solidFill>
                <a:latin typeface="Montserrat Light"/>
              </a:rPr>
              <a:t> </a:t>
            </a:r>
            <a:r>
              <a:rPr lang="en-US" sz="1451" spc="72" dirty="0" err="1">
                <a:solidFill>
                  <a:srgbClr val="000000"/>
                </a:solidFill>
                <a:latin typeface="Montserrat Light"/>
              </a:rPr>
              <a:t>administrativa</a:t>
            </a:r>
            <a:endParaRPr lang="en-US" sz="1451" spc="72" dirty="0">
              <a:solidFill>
                <a:srgbClr val="000000"/>
              </a:solidFill>
              <a:latin typeface="Montserrat Light"/>
            </a:endParaRPr>
          </a:p>
          <a:p>
            <a:pPr algn="just">
              <a:lnSpc>
                <a:spcPts val="1755"/>
              </a:lnSpc>
            </a:pPr>
            <a:endParaRPr lang="en-US" sz="1451" spc="72" dirty="0">
              <a:solidFill>
                <a:srgbClr val="000000"/>
              </a:solidFill>
              <a:latin typeface="Montserrat Light"/>
            </a:endParaRPr>
          </a:p>
          <a:p>
            <a:pPr algn="just">
              <a:lnSpc>
                <a:spcPts val="1755"/>
              </a:lnSpc>
            </a:pPr>
            <a:r>
              <a:rPr lang="en-US" sz="1451" spc="72" dirty="0">
                <a:solidFill>
                  <a:srgbClr val="000000"/>
                </a:solidFill>
                <a:latin typeface="Montserrat Light"/>
              </a:rPr>
              <a:t>- </a:t>
            </a:r>
            <a:r>
              <a:rPr lang="en-US" sz="1451" spc="72" dirty="0" err="1">
                <a:solidFill>
                  <a:srgbClr val="000000"/>
                </a:solidFill>
                <a:latin typeface="Montserrat Light"/>
              </a:rPr>
              <a:t>Delito</a:t>
            </a:r>
            <a:r>
              <a:rPr lang="en-US" sz="1451" spc="72" dirty="0">
                <a:solidFill>
                  <a:srgbClr val="000000"/>
                </a:solidFill>
                <a:latin typeface="Montserrat Light"/>
              </a:rPr>
              <a:t> penal </a:t>
            </a:r>
            <a:r>
              <a:rPr lang="en-US" sz="1451" spc="72" dirty="0" err="1">
                <a:solidFill>
                  <a:srgbClr val="000000"/>
                </a:solidFill>
                <a:latin typeface="Montserrat Light"/>
              </a:rPr>
              <a:t>en</a:t>
            </a:r>
            <a:r>
              <a:rPr lang="en-US" sz="1451" spc="72" dirty="0">
                <a:solidFill>
                  <a:srgbClr val="000000"/>
                </a:solidFill>
                <a:latin typeface="Montserrat Light"/>
              </a:rPr>
              <a:t> </a:t>
            </a:r>
            <a:r>
              <a:rPr lang="en-US" sz="1451" spc="72" dirty="0" err="1">
                <a:solidFill>
                  <a:srgbClr val="000000"/>
                </a:solidFill>
                <a:latin typeface="Montserrat Light"/>
              </a:rPr>
              <a:t>firme</a:t>
            </a:r>
            <a:r>
              <a:rPr lang="en-US" sz="1451" spc="72" dirty="0">
                <a:solidFill>
                  <a:srgbClr val="000000"/>
                </a:solidFill>
                <a:latin typeface="Montserrat Light"/>
              </a:rPr>
              <a:t> no </a:t>
            </a:r>
            <a:r>
              <a:rPr lang="en-US" sz="1451" spc="72" dirty="0" err="1">
                <a:solidFill>
                  <a:srgbClr val="000000"/>
                </a:solidFill>
                <a:latin typeface="Montserrat Light"/>
              </a:rPr>
              <a:t>podrá</a:t>
            </a:r>
            <a:r>
              <a:rPr lang="en-US" sz="1451" spc="72" dirty="0">
                <a:solidFill>
                  <a:srgbClr val="000000"/>
                </a:solidFill>
                <a:latin typeface="Montserrat Light"/>
              </a:rPr>
              <a:t> </a:t>
            </a:r>
            <a:r>
              <a:rPr lang="en-US" sz="1451" spc="72" dirty="0" err="1">
                <a:solidFill>
                  <a:srgbClr val="000000"/>
                </a:solidFill>
                <a:latin typeface="Montserrat Light"/>
              </a:rPr>
              <a:t>gestionar</a:t>
            </a:r>
            <a:r>
              <a:rPr lang="en-US" sz="1451" spc="72" dirty="0">
                <a:solidFill>
                  <a:srgbClr val="000000"/>
                </a:solidFill>
                <a:latin typeface="Montserrat Light"/>
              </a:rPr>
              <a:t> </a:t>
            </a:r>
            <a:r>
              <a:rPr lang="en-US" sz="1451" spc="72" dirty="0" err="1">
                <a:solidFill>
                  <a:srgbClr val="000000"/>
                </a:solidFill>
                <a:latin typeface="Montserrat Light"/>
              </a:rPr>
              <a:t>una</a:t>
            </a:r>
            <a:r>
              <a:rPr lang="en-US" sz="1451" spc="72" dirty="0">
                <a:solidFill>
                  <a:srgbClr val="000000"/>
                </a:solidFill>
                <a:latin typeface="Montserrat Light"/>
              </a:rPr>
              <a:t> </a:t>
            </a:r>
            <a:r>
              <a:rPr lang="en-US" sz="1451" spc="72" dirty="0" err="1">
                <a:solidFill>
                  <a:srgbClr val="000000"/>
                </a:solidFill>
                <a:latin typeface="Montserrat Light"/>
              </a:rPr>
              <a:t>nueva</a:t>
            </a:r>
            <a:r>
              <a:rPr lang="en-US" sz="1451" spc="72" dirty="0">
                <a:solidFill>
                  <a:srgbClr val="000000"/>
                </a:solidFill>
                <a:latin typeface="Montserrat Light"/>
              </a:rPr>
              <a:t> </a:t>
            </a:r>
            <a:r>
              <a:rPr lang="en-US" sz="1451" spc="72" dirty="0" err="1">
                <a:solidFill>
                  <a:srgbClr val="000000"/>
                </a:solidFill>
                <a:latin typeface="Montserrat Light"/>
              </a:rPr>
              <a:t>solicitud</a:t>
            </a:r>
            <a:r>
              <a:rPr lang="en-US" sz="1451" spc="72" dirty="0">
                <a:solidFill>
                  <a:srgbClr val="000000"/>
                </a:solidFill>
                <a:latin typeface="Montserrat Light"/>
              </a:rPr>
              <a:t> de </a:t>
            </a:r>
            <a:r>
              <a:rPr lang="en-US" sz="1451" spc="72" dirty="0" err="1">
                <a:solidFill>
                  <a:srgbClr val="000000"/>
                </a:solidFill>
                <a:latin typeface="Montserrat Light"/>
              </a:rPr>
              <a:t>certificación</a:t>
            </a:r>
            <a:r>
              <a:rPr lang="en-US" sz="1451" spc="72" dirty="0">
                <a:solidFill>
                  <a:srgbClr val="000000"/>
                </a:solidFill>
                <a:latin typeface="Montserrat Light"/>
              </a:rPr>
              <a:t> OEA hasta </a:t>
            </a:r>
            <a:r>
              <a:rPr lang="en-US" sz="1451" spc="72" dirty="0" err="1">
                <a:solidFill>
                  <a:srgbClr val="000000"/>
                </a:solidFill>
                <a:latin typeface="Montserrat Light"/>
              </a:rPr>
              <a:t>después</a:t>
            </a:r>
            <a:r>
              <a:rPr lang="en-US" sz="1451" spc="72" dirty="0">
                <a:solidFill>
                  <a:srgbClr val="000000"/>
                </a:solidFill>
                <a:latin typeface="Montserrat Light"/>
              </a:rPr>
              <a:t> de </a:t>
            </a:r>
            <a:r>
              <a:rPr lang="en-US" sz="1451" spc="72" dirty="0">
                <a:solidFill>
                  <a:srgbClr val="000000"/>
                </a:solidFill>
                <a:latin typeface="Montserrat Light Bold"/>
              </a:rPr>
              <a:t>10 </a:t>
            </a:r>
            <a:r>
              <a:rPr lang="en-US" sz="1451" spc="72" dirty="0" err="1">
                <a:solidFill>
                  <a:srgbClr val="000000"/>
                </a:solidFill>
                <a:latin typeface="Montserrat Light Bold"/>
              </a:rPr>
              <a:t>años</a:t>
            </a:r>
            <a:r>
              <a:rPr lang="en-US" sz="1451" spc="72" dirty="0">
                <a:solidFill>
                  <a:srgbClr val="000000"/>
                </a:solidFill>
                <a:latin typeface="Montserrat Light"/>
              </a:rPr>
              <a:t>; </a:t>
            </a:r>
            <a:r>
              <a:rPr lang="en-US" sz="1451" spc="72" dirty="0" err="1">
                <a:solidFill>
                  <a:srgbClr val="000000"/>
                </a:solidFill>
                <a:latin typeface="Montserrat Light"/>
              </a:rPr>
              <a:t>en</a:t>
            </a:r>
            <a:r>
              <a:rPr lang="en-US" sz="1451" spc="72" dirty="0">
                <a:solidFill>
                  <a:srgbClr val="000000"/>
                </a:solidFill>
                <a:latin typeface="Montserrat Light"/>
              </a:rPr>
              <a:t> </a:t>
            </a:r>
            <a:r>
              <a:rPr lang="en-US" sz="1451" spc="72" dirty="0" err="1">
                <a:solidFill>
                  <a:srgbClr val="000000"/>
                </a:solidFill>
                <a:latin typeface="Montserrat Light"/>
              </a:rPr>
              <a:t>los</a:t>
            </a:r>
            <a:r>
              <a:rPr lang="en-US" sz="1451" spc="72" dirty="0">
                <a:solidFill>
                  <a:srgbClr val="000000"/>
                </a:solidFill>
                <a:latin typeface="Montserrat Light"/>
              </a:rPr>
              <a:t> </a:t>
            </a:r>
            <a:r>
              <a:rPr lang="en-US" sz="1451" spc="72" dirty="0" err="1">
                <a:solidFill>
                  <a:srgbClr val="000000"/>
                </a:solidFill>
                <a:latin typeface="Montserrat Light"/>
              </a:rPr>
              <a:t>demás</a:t>
            </a:r>
            <a:r>
              <a:rPr lang="en-US" sz="1451" spc="72" dirty="0">
                <a:solidFill>
                  <a:srgbClr val="000000"/>
                </a:solidFill>
                <a:latin typeface="Montserrat Light"/>
              </a:rPr>
              <a:t> </a:t>
            </a:r>
            <a:r>
              <a:rPr lang="en-US" sz="1451" spc="72" dirty="0" err="1">
                <a:solidFill>
                  <a:srgbClr val="000000"/>
                </a:solidFill>
                <a:latin typeface="Montserrat Light"/>
              </a:rPr>
              <a:t>supuestos</a:t>
            </a:r>
            <a:r>
              <a:rPr lang="en-US" sz="1451" spc="72" dirty="0">
                <a:solidFill>
                  <a:srgbClr val="000000"/>
                </a:solidFill>
                <a:latin typeface="Montserrat Light"/>
              </a:rPr>
              <a:t> hasta que </a:t>
            </a:r>
            <a:r>
              <a:rPr lang="en-US" sz="1451" spc="72" dirty="0" err="1">
                <a:solidFill>
                  <a:srgbClr val="000000"/>
                </a:solidFill>
                <a:latin typeface="Montserrat Light"/>
              </a:rPr>
              <a:t>haya</a:t>
            </a:r>
            <a:r>
              <a:rPr lang="en-US" sz="1451" spc="72" dirty="0">
                <a:solidFill>
                  <a:srgbClr val="000000"/>
                </a:solidFill>
                <a:latin typeface="Montserrat Light"/>
              </a:rPr>
              <a:t> </a:t>
            </a:r>
            <a:r>
              <a:rPr lang="en-US" sz="1451" spc="72" dirty="0" err="1">
                <a:solidFill>
                  <a:srgbClr val="000000"/>
                </a:solidFill>
                <a:latin typeface="Montserrat Light"/>
              </a:rPr>
              <a:t>transcurrido</a:t>
            </a:r>
            <a:r>
              <a:rPr lang="en-US" sz="1451" spc="72" dirty="0">
                <a:solidFill>
                  <a:srgbClr val="000000"/>
                </a:solidFill>
                <a:latin typeface="Montserrat Light"/>
              </a:rPr>
              <a:t> </a:t>
            </a:r>
            <a:r>
              <a:rPr lang="en-US" sz="1451" spc="72" dirty="0">
                <a:solidFill>
                  <a:srgbClr val="000000"/>
                </a:solidFill>
                <a:latin typeface="Montserrat Light Bold"/>
              </a:rPr>
              <a:t>un </a:t>
            </a:r>
            <a:r>
              <a:rPr lang="en-US" sz="1451" spc="72" dirty="0" err="1">
                <a:solidFill>
                  <a:srgbClr val="000000"/>
                </a:solidFill>
                <a:latin typeface="Montserrat Light Bold"/>
              </a:rPr>
              <a:t>año</a:t>
            </a:r>
            <a:endParaRPr lang="en-US" sz="1451" spc="72" dirty="0">
              <a:solidFill>
                <a:srgbClr val="000000"/>
              </a:solidFill>
              <a:latin typeface="Montserrat Light Bold"/>
            </a:endParaRPr>
          </a:p>
        </p:txBody>
      </p:sp>
      <p:sp>
        <p:nvSpPr>
          <p:cNvPr id="4" name="TextBox 19">
            <a:extLst>
              <a:ext uri="{FF2B5EF4-FFF2-40B4-BE49-F238E27FC236}">
                <a16:creationId xmlns:a16="http://schemas.microsoft.com/office/drawing/2014/main" id="{CC971075-4489-6868-6341-483514EDB7DB}"/>
              </a:ext>
            </a:extLst>
          </p:cNvPr>
          <p:cNvSpPr txBox="1"/>
          <p:nvPr/>
        </p:nvSpPr>
        <p:spPr>
          <a:xfrm>
            <a:off x="3558904" y="370802"/>
            <a:ext cx="4321128" cy="541238"/>
          </a:xfrm>
          <a:prstGeom prst="rect">
            <a:avLst/>
          </a:prstGeom>
        </p:spPr>
        <p:txBody>
          <a:bodyPr lIns="0" tIns="0" rIns="0" bIns="0" rtlCol="0" anchor="t">
            <a:spAutoFit/>
          </a:bodyPr>
          <a:lstStyle/>
          <a:p>
            <a:pPr algn="ctr">
              <a:lnSpc>
                <a:spcPts val="4485"/>
              </a:lnSpc>
            </a:pPr>
            <a:r>
              <a:rPr lang="en-US" sz="3203" b="1" dirty="0">
                <a:solidFill>
                  <a:srgbClr val="EE3B33"/>
                </a:solidFill>
                <a:latin typeface="Montserrat Light Bold"/>
              </a:rPr>
              <a:t>SANCIONES AL OEA</a:t>
            </a:r>
          </a:p>
        </p:txBody>
      </p:sp>
      <p:sp>
        <p:nvSpPr>
          <p:cNvPr id="5" name="TextBox 20">
            <a:extLst>
              <a:ext uri="{FF2B5EF4-FFF2-40B4-BE49-F238E27FC236}">
                <a16:creationId xmlns:a16="http://schemas.microsoft.com/office/drawing/2014/main" id="{BE3E0F14-BBD2-FAC1-EECB-34ED3D1DD265}"/>
              </a:ext>
            </a:extLst>
          </p:cNvPr>
          <p:cNvSpPr txBox="1"/>
          <p:nvPr/>
        </p:nvSpPr>
        <p:spPr>
          <a:xfrm flipH="1">
            <a:off x="1965960" y="3158148"/>
            <a:ext cx="1484106" cy="297710"/>
          </a:xfrm>
          <a:prstGeom prst="rect">
            <a:avLst/>
          </a:prstGeom>
        </p:spPr>
        <p:txBody>
          <a:bodyPr wrap="square" lIns="0" tIns="0" rIns="0" bIns="0" rtlCol="0" anchor="t">
            <a:spAutoFit/>
          </a:bodyPr>
          <a:lstStyle/>
          <a:p>
            <a:pPr algn="r">
              <a:lnSpc>
                <a:spcPts val="2529"/>
              </a:lnSpc>
            </a:pPr>
            <a:r>
              <a:rPr lang="en-US" sz="1807" dirty="0" err="1">
                <a:solidFill>
                  <a:srgbClr val="EE3B33"/>
                </a:solidFill>
                <a:latin typeface="Montserrat Light Bold"/>
              </a:rPr>
              <a:t>Cancelación</a:t>
            </a:r>
            <a:endParaRPr lang="en-US" sz="1807" dirty="0">
              <a:solidFill>
                <a:srgbClr val="EE3B33"/>
              </a:solidFill>
              <a:latin typeface="Montserrat Light Bold"/>
            </a:endParaRPr>
          </a:p>
        </p:txBody>
      </p:sp>
    </p:spTree>
    <p:extLst>
      <p:ext uri="{BB962C8B-B14F-4D97-AF65-F5344CB8AC3E}">
        <p14:creationId xmlns:p14="http://schemas.microsoft.com/office/powerpoint/2010/main" val="2241540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4291-84CE-9A43-BF10-CA07B666F3BC}"/>
              </a:ext>
            </a:extLst>
          </p:cNvPr>
          <p:cNvSpPr>
            <a:spLocks noGrp="1"/>
          </p:cNvSpPr>
          <p:nvPr>
            <p:ph type="ctrTitle"/>
          </p:nvPr>
        </p:nvSpPr>
        <p:spPr>
          <a:xfrm>
            <a:off x="2179320" y="641776"/>
            <a:ext cx="9323703" cy="3152984"/>
          </a:xfrm>
        </p:spPr>
        <p:txBody>
          <a:bodyPr>
            <a:noAutofit/>
          </a:bodyPr>
          <a:lstStyle/>
          <a:p>
            <a:r>
              <a:rPr lang="en-US" sz="6500" dirty="0"/>
              <a:t>Sistema de </a:t>
            </a:r>
            <a:r>
              <a:rPr lang="en-US" sz="6500" dirty="0" err="1"/>
              <a:t>sanciones</a:t>
            </a:r>
            <a:r>
              <a:rPr lang="en-US" sz="6500" dirty="0"/>
              <a:t> y </a:t>
            </a:r>
            <a:r>
              <a:rPr lang="en-US" sz="6500" dirty="0" err="1"/>
              <a:t>procedimientos</a:t>
            </a:r>
            <a:r>
              <a:rPr lang="en-US" sz="6500" dirty="0"/>
              <a:t> </a:t>
            </a:r>
            <a:r>
              <a:rPr lang="en-US" sz="6500" dirty="0" err="1"/>
              <a:t>aduaneros</a:t>
            </a:r>
            <a:endParaRPr lang="en-US" sz="6500" dirty="0"/>
          </a:p>
        </p:txBody>
      </p:sp>
      <p:sp>
        <p:nvSpPr>
          <p:cNvPr id="3" name="Subtitle 2">
            <a:extLst>
              <a:ext uri="{FF2B5EF4-FFF2-40B4-BE49-F238E27FC236}">
                <a16:creationId xmlns:a16="http://schemas.microsoft.com/office/drawing/2014/main" id="{EB692F9B-433D-4C49-83E8-1D5E756A56BB}"/>
              </a:ext>
            </a:extLst>
          </p:cNvPr>
          <p:cNvSpPr>
            <a:spLocks noGrp="1"/>
          </p:cNvSpPr>
          <p:nvPr>
            <p:ph type="subTitle" idx="1"/>
          </p:nvPr>
        </p:nvSpPr>
        <p:spPr>
          <a:xfrm>
            <a:off x="4332498" y="4827690"/>
            <a:ext cx="6987645" cy="1388534"/>
          </a:xfrm>
        </p:spPr>
        <p:txBody>
          <a:bodyPr>
            <a:noAutofit/>
          </a:bodyPr>
          <a:lstStyle/>
          <a:p>
            <a:r>
              <a:rPr lang="en-US" sz="2400" b="1" dirty="0"/>
              <a:t>U. C. I. </a:t>
            </a:r>
          </a:p>
          <a:p>
            <a:r>
              <a:rPr lang="en-US" sz="2400" b="1" dirty="0" err="1"/>
              <a:t>Lic</a:t>
            </a:r>
            <a:r>
              <a:rPr lang="en-US" sz="2400" b="1" dirty="0"/>
              <a:t>. Ronald </a:t>
            </a:r>
            <a:r>
              <a:rPr lang="en-US" sz="2400" b="1" dirty="0" err="1"/>
              <a:t>Garita</a:t>
            </a:r>
            <a:endParaRPr lang="en-US" sz="2400" b="1" dirty="0"/>
          </a:p>
        </p:txBody>
      </p:sp>
    </p:spTree>
    <p:extLst>
      <p:ext uri="{BB962C8B-B14F-4D97-AF65-F5344CB8AC3E}">
        <p14:creationId xmlns:p14="http://schemas.microsoft.com/office/powerpoint/2010/main" val="1731116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D7E2-BE41-3440-A3C9-0817C7DB2F2F}"/>
              </a:ext>
            </a:extLst>
          </p:cNvPr>
          <p:cNvSpPr>
            <a:spLocks noGrp="1"/>
          </p:cNvSpPr>
          <p:nvPr>
            <p:ph type="title"/>
          </p:nvPr>
        </p:nvSpPr>
        <p:spPr>
          <a:xfrm>
            <a:off x="1484309" y="190500"/>
            <a:ext cx="10018713" cy="1752599"/>
          </a:xfrm>
        </p:spPr>
        <p:txBody>
          <a:bodyPr>
            <a:normAutofit/>
          </a:bodyPr>
          <a:lstStyle/>
          <a:p>
            <a:r>
              <a:rPr lang="en-US" b="1" dirty="0" err="1"/>
              <a:t>Ausencia</a:t>
            </a:r>
            <a:r>
              <a:rPr lang="en-US" b="1" dirty="0"/>
              <a:t> de </a:t>
            </a:r>
            <a:r>
              <a:rPr lang="en-US" b="1" dirty="0" err="1"/>
              <a:t>sanciones</a:t>
            </a:r>
            <a:r>
              <a:rPr lang="en-US" b="1" dirty="0"/>
              <a:t> </a:t>
            </a:r>
            <a:r>
              <a:rPr lang="en-US" b="1" dirty="0" err="1"/>
              <a:t>en</a:t>
            </a:r>
            <a:r>
              <a:rPr lang="en-US" b="1" dirty="0"/>
              <a:t> </a:t>
            </a:r>
            <a:r>
              <a:rPr lang="en-US" b="1" dirty="0" err="1"/>
              <a:t>el</a:t>
            </a:r>
            <a:r>
              <a:rPr lang="en-US" b="1" dirty="0"/>
              <a:t> Derecho de la </a:t>
            </a:r>
            <a:r>
              <a:rPr lang="en-US" b="1" dirty="0" err="1"/>
              <a:t>Integración</a:t>
            </a:r>
            <a:r>
              <a:rPr lang="en-US" b="1" dirty="0"/>
              <a:t> </a:t>
            </a:r>
            <a:r>
              <a:rPr lang="en-US" b="1" dirty="0" err="1"/>
              <a:t>Centroamericana</a:t>
            </a:r>
            <a:endParaRPr lang="en-US" sz="2200" b="1" dirty="0"/>
          </a:p>
        </p:txBody>
      </p:sp>
      <p:sp>
        <p:nvSpPr>
          <p:cNvPr id="3" name="Content Placeholder 2">
            <a:extLst>
              <a:ext uri="{FF2B5EF4-FFF2-40B4-BE49-F238E27FC236}">
                <a16:creationId xmlns:a16="http://schemas.microsoft.com/office/drawing/2014/main" id="{13F02982-537F-8E4F-B68F-AFFD273F4AD3}"/>
              </a:ext>
            </a:extLst>
          </p:cNvPr>
          <p:cNvSpPr>
            <a:spLocks noGrp="1"/>
          </p:cNvSpPr>
          <p:nvPr>
            <p:ph idx="1"/>
          </p:nvPr>
        </p:nvSpPr>
        <p:spPr>
          <a:xfrm>
            <a:off x="1484310" y="1737360"/>
            <a:ext cx="10463048" cy="5878629"/>
          </a:xfrm>
        </p:spPr>
        <p:txBody>
          <a:bodyPr>
            <a:normAutofit/>
          </a:bodyPr>
          <a:lstStyle/>
          <a:p>
            <a:r>
              <a:rPr lang="en-US" dirty="0"/>
              <a:t>Los </a:t>
            </a:r>
            <a:r>
              <a:rPr lang="en-US" dirty="0" err="1"/>
              <a:t>intentos</a:t>
            </a:r>
            <a:r>
              <a:rPr lang="en-US" dirty="0"/>
              <a:t> de </a:t>
            </a:r>
            <a:r>
              <a:rPr lang="en-US" dirty="0" err="1"/>
              <a:t>establecer</a:t>
            </a:r>
            <a:r>
              <a:rPr lang="en-US" dirty="0"/>
              <a:t> </a:t>
            </a:r>
            <a:r>
              <a:rPr lang="en-US" dirty="0" err="1"/>
              <a:t>normas</a:t>
            </a:r>
            <a:r>
              <a:rPr lang="en-US" dirty="0"/>
              <a:t> </a:t>
            </a:r>
            <a:r>
              <a:rPr lang="en-US" dirty="0" err="1"/>
              <a:t>penales</a:t>
            </a:r>
            <a:r>
              <a:rPr lang="en-US" dirty="0"/>
              <a:t> e </a:t>
            </a:r>
            <a:r>
              <a:rPr lang="en-US" dirty="0" err="1"/>
              <a:t>infracciones</a:t>
            </a:r>
            <a:r>
              <a:rPr lang="en-US" dirty="0"/>
              <a:t> </a:t>
            </a:r>
            <a:r>
              <a:rPr lang="en-US" dirty="0" err="1"/>
              <a:t>aduaneras</a:t>
            </a:r>
            <a:r>
              <a:rPr lang="en-US" dirty="0"/>
              <a:t> </a:t>
            </a:r>
            <a:r>
              <a:rPr lang="en-US" dirty="0" err="1"/>
              <a:t>en</a:t>
            </a:r>
            <a:r>
              <a:rPr lang="en-US" dirty="0"/>
              <a:t> las </a:t>
            </a:r>
            <a:r>
              <a:rPr lang="en-US" dirty="0" err="1"/>
              <a:t>normas</a:t>
            </a:r>
            <a:r>
              <a:rPr lang="en-US" dirty="0"/>
              <a:t> </a:t>
            </a:r>
            <a:r>
              <a:rPr lang="en-US" dirty="0" err="1"/>
              <a:t>centroamericanas</a:t>
            </a:r>
            <a:r>
              <a:rPr lang="en-US" dirty="0"/>
              <a:t> </a:t>
            </a:r>
            <a:r>
              <a:rPr lang="en-US" dirty="0" err="1"/>
              <a:t>han</a:t>
            </a:r>
            <a:r>
              <a:rPr lang="en-US" dirty="0"/>
              <a:t> </a:t>
            </a:r>
            <a:r>
              <a:rPr lang="en-US" dirty="0" err="1"/>
              <a:t>terminado</a:t>
            </a:r>
            <a:r>
              <a:rPr lang="en-US" dirty="0"/>
              <a:t> </a:t>
            </a:r>
            <a:r>
              <a:rPr lang="en-US" dirty="0" err="1"/>
              <a:t>en</a:t>
            </a:r>
            <a:r>
              <a:rPr lang="en-US" dirty="0"/>
              <a:t> </a:t>
            </a:r>
            <a:r>
              <a:rPr lang="en-US" dirty="0" err="1"/>
              <a:t>fracaso</a:t>
            </a:r>
            <a:r>
              <a:rPr lang="en-US" dirty="0"/>
              <a:t>.</a:t>
            </a:r>
          </a:p>
          <a:p>
            <a:pPr marL="0" indent="0">
              <a:buNone/>
            </a:pPr>
            <a:endParaRPr lang="en-US" dirty="0"/>
          </a:p>
          <a:p>
            <a:r>
              <a:rPr lang="en-US" dirty="0"/>
              <a:t>La </a:t>
            </a:r>
            <a:r>
              <a:rPr lang="en-US" dirty="0" err="1"/>
              <a:t>realidad</a:t>
            </a:r>
            <a:r>
              <a:rPr lang="en-US" dirty="0"/>
              <a:t> </a:t>
            </a:r>
            <a:r>
              <a:rPr lang="en-US" dirty="0" err="1"/>
              <a:t>jurídica</a:t>
            </a:r>
            <a:r>
              <a:rPr lang="en-US" dirty="0"/>
              <a:t> y cultural es </a:t>
            </a:r>
            <a:r>
              <a:rPr lang="en-US" dirty="0" err="1"/>
              <a:t>diferente</a:t>
            </a:r>
            <a:r>
              <a:rPr lang="en-US" dirty="0"/>
              <a:t> </a:t>
            </a:r>
            <a:r>
              <a:rPr lang="en-US" dirty="0" err="1"/>
              <a:t>en</a:t>
            </a:r>
            <a:r>
              <a:rPr lang="en-US" dirty="0"/>
              <a:t> </a:t>
            </a:r>
            <a:r>
              <a:rPr lang="en-US" dirty="0" err="1"/>
              <a:t>cada</a:t>
            </a:r>
            <a:r>
              <a:rPr lang="en-US" dirty="0"/>
              <a:t> </a:t>
            </a:r>
            <a:r>
              <a:rPr lang="en-US" dirty="0" err="1"/>
              <a:t>país</a:t>
            </a:r>
            <a:r>
              <a:rPr lang="en-US" dirty="0"/>
              <a:t> </a:t>
            </a:r>
            <a:r>
              <a:rPr lang="en-US" dirty="0" err="1"/>
              <a:t>centroamericano</a:t>
            </a:r>
            <a:r>
              <a:rPr lang="en-US" dirty="0"/>
              <a:t>.</a:t>
            </a:r>
          </a:p>
          <a:p>
            <a:pPr marL="0" indent="0">
              <a:buNone/>
            </a:pPr>
            <a:endParaRPr lang="en-US" dirty="0"/>
          </a:p>
          <a:p>
            <a:r>
              <a:rPr lang="en-US" dirty="0"/>
              <a:t>La </a:t>
            </a:r>
            <a:r>
              <a:rPr lang="en-US" dirty="0" err="1"/>
              <a:t>tarea</a:t>
            </a:r>
            <a:r>
              <a:rPr lang="en-US" dirty="0"/>
              <a:t> </a:t>
            </a:r>
            <a:r>
              <a:rPr lang="en-US" dirty="0" err="1"/>
              <a:t>fallida</a:t>
            </a:r>
            <a:r>
              <a:rPr lang="en-US" dirty="0"/>
              <a:t> no la </a:t>
            </a:r>
            <a:r>
              <a:rPr lang="en-US" dirty="0" err="1"/>
              <a:t>han</a:t>
            </a:r>
            <a:r>
              <a:rPr lang="en-US" dirty="0"/>
              <a:t> </a:t>
            </a:r>
            <a:r>
              <a:rPr lang="en-US" dirty="0" err="1"/>
              <a:t>emprendido</a:t>
            </a:r>
            <a:r>
              <a:rPr lang="en-US" dirty="0"/>
              <a:t> </a:t>
            </a:r>
            <a:r>
              <a:rPr lang="en-US" dirty="0" err="1"/>
              <a:t>académicos</a:t>
            </a:r>
            <a:r>
              <a:rPr lang="en-US" dirty="0"/>
              <a:t> o </a:t>
            </a:r>
            <a:r>
              <a:rPr lang="es-CR" dirty="0"/>
              <a:t>profesionales</a:t>
            </a:r>
            <a:r>
              <a:rPr lang="en-US" dirty="0"/>
              <a:t> </a:t>
            </a:r>
            <a:r>
              <a:rPr lang="en-US" dirty="0" err="1"/>
              <a:t>en</a:t>
            </a:r>
            <a:r>
              <a:rPr lang="en-US" dirty="0"/>
              <a:t> Derecho Penal y </a:t>
            </a:r>
            <a:r>
              <a:rPr lang="es-CR" dirty="0"/>
              <a:t>Sancionador</a:t>
            </a:r>
            <a:r>
              <a:rPr lang="en-US" dirty="0"/>
              <a:t>, </a:t>
            </a:r>
            <a:r>
              <a:rPr lang="en-US" dirty="0" err="1"/>
              <a:t>sino</a:t>
            </a:r>
            <a:r>
              <a:rPr lang="en-US" dirty="0"/>
              <a:t> “</a:t>
            </a:r>
            <a:r>
              <a:rPr lang="en-US" dirty="0" err="1"/>
              <a:t>funcionarios</a:t>
            </a:r>
            <a:r>
              <a:rPr lang="en-US" dirty="0"/>
              <a:t> </a:t>
            </a:r>
            <a:r>
              <a:rPr lang="en-US" dirty="0" err="1"/>
              <a:t>técnicos-aduaneros</a:t>
            </a:r>
            <a:r>
              <a:rPr lang="en-US" dirty="0"/>
              <a:t>”.</a:t>
            </a:r>
          </a:p>
          <a:p>
            <a:endParaRPr lang="en-US" dirty="0"/>
          </a:p>
        </p:txBody>
      </p:sp>
    </p:spTree>
    <p:extLst>
      <p:ext uri="{BB962C8B-B14F-4D97-AF65-F5344CB8AC3E}">
        <p14:creationId xmlns:p14="http://schemas.microsoft.com/office/powerpoint/2010/main" val="385319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964B-2F4F-1540-9E2E-B29C26D8AC88}"/>
              </a:ext>
            </a:extLst>
          </p:cNvPr>
          <p:cNvSpPr>
            <a:spLocks noGrp="1"/>
          </p:cNvSpPr>
          <p:nvPr>
            <p:ph type="title"/>
          </p:nvPr>
        </p:nvSpPr>
        <p:spPr>
          <a:xfrm>
            <a:off x="1484311" y="1737360"/>
            <a:ext cx="10018713" cy="2865120"/>
          </a:xfrm>
        </p:spPr>
        <p:txBody>
          <a:bodyPr>
            <a:noAutofit/>
          </a:bodyPr>
          <a:lstStyle/>
          <a:p>
            <a:pPr algn="ctr"/>
            <a:r>
              <a:rPr lang="en-US" sz="5000" b="1" dirty="0" err="1"/>
              <a:t>Antecedentes</a:t>
            </a:r>
            <a:r>
              <a:rPr lang="en-US" sz="5000" b="1" dirty="0"/>
              <a:t> del </a:t>
            </a:r>
            <a:br>
              <a:rPr lang="en-US" sz="5000" b="1" dirty="0"/>
            </a:br>
            <a:r>
              <a:rPr lang="en-US" sz="5000" b="1" dirty="0"/>
              <a:t>Sistema de </a:t>
            </a:r>
            <a:r>
              <a:rPr lang="en-US" sz="5000" b="1" dirty="0" err="1"/>
              <a:t>Sanciones</a:t>
            </a:r>
            <a:r>
              <a:rPr lang="en-US" sz="5000" b="1" dirty="0"/>
              <a:t> </a:t>
            </a:r>
            <a:r>
              <a:rPr lang="en-US" sz="5000" b="1" dirty="0" err="1"/>
              <a:t>en</a:t>
            </a:r>
            <a:r>
              <a:rPr lang="en-US" sz="5000" b="1" dirty="0"/>
              <a:t> la </a:t>
            </a:r>
            <a:br>
              <a:rPr lang="en-US" sz="5000" b="1" dirty="0"/>
            </a:br>
            <a:r>
              <a:rPr lang="en-US" sz="5000" b="1" dirty="0"/>
              <a:t>Ley General de </a:t>
            </a:r>
            <a:r>
              <a:rPr lang="en-US" sz="5000" b="1" dirty="0" err="1"/>
              <a:t>Aduanas</a:t>
            </a:r>
            <a:endParaRPr lang="en-US" sz="5000" b="1" dirty="0"/>
          </a:p>
        </p:txBody>
      </p:sp>
    </p:spTree>
    <p:extLst>
      <p:ext uri="{BB962C8B-B14F-4D97-AF65-F5344CB8AC3E}">
        <p14:creationId xmlns:p14="http://schemas.microsoft.com/office/powerpoint/2010/main" val="183982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76E1-BEC7-8745-86F0-6F1964E42AA2}"/>
              </a:ext>
            </a:extLst>
          </p:cNvPr>
          <p:cNvSpPr>
            <a:spLocks noGrp="1"/>
          </p:cNvSpPr>
          <p:nvPr>
            <p:ph type="title"/>
          </p:nvPr>
        </p:nvSpPr>
        <p:spPr>
          <a:xfrm>
            <a:off x="1484310" y="190500"/>
            <a:ext cx="10018713" cy="1866900"/>
          </a:xfrm>
        </p:spPr>
        <p:txBody>
          <a:bodyPr>
            <a:normAutofit fontScale="90000"/>
          </a:bodyPr>
          <a:lstStyle/>
          <a:p>
            <a:pPr algn="ctr"/>
            <a:r>
              <a:rPr lang="en-US" b="1" dirty="0" err="1"/>
              <a:t>Entorno</a:t>
            </a:r>
            <a:r>
              <a:rPr lang="en-US" b="1" dirty="0"/>
              <a:t> de la </a:t>
            </a:r>
            <a:r>
              <a:rPr lang="en-US" b="1" dirty="0" err="1"/>
              <a:t>redacción</a:t>
            </a:r>
            <a:r>
              <a:rPr lang="en-US" b="1" dirty="0"/>
              <a:t> original de </a:t>
            </a:r>
            <a:r>
              <a:rPr lang="en-US" b="1" dirty="0" err="1"/>
              <a:t>los</a:t>
            </a:r>
            <a:r>
              <a:rPr lang="en-US" b="1" dirty="0"/>
              <a:t> </a:t>
            </a:r>
            <a:r>
              <a:rPr lang="es-CR" b="1" dirty="0"/>
              <a:t>delitos</a:t>
            </a:r>
            <a:r>
              <a:rPr lang="en-US" b="1" dirty="0"/>
              <a:t> e </a:t>
            </a:r>
            <a:r>
              <a:rPr lang="en-US" b="1" dirty="0" err="1"/>
              <a:t>infracciones</a:t>
            </a:r>
            <a:r>
              <a:rPr lang="en-US" b="1" dirty="0"/>
              <a:t> </a:t>
            </a:r>
            <a:r>
              <a:rPr lang="en-US" b="1" dirty="0" err="1"/>
              <a:t>administrativas</a:t>
            </a:r>
            <a:br>
              <a:rPr lang="en-US" b="1" dirty="0"/>
            </a:br>
            <a:r>
              <a:rPr lang="en-US" b="1" dirty="0" err="1"/>
              <a:t>en</a:t>
            </a:r>
            <a:r>
              <a:rPr lang="en-US" b="1" dirty="0"/>
              <a:t> </a:t>
            </a:r>
            <a:r>
              <a:rPr lang="en-US" b="1" dirty="0" err="1"/>
              <a:t>los</a:t>
            </a:r>
            <a:r>
              <a:rPr lang="en-US" b="1" dirty="0"/>
              <a:t> 1990’s</a:t>
            </a:r>
          </a:p>
        </p:txBody>
      </p:sp>
      <p:sp>
        <p:nvSpPr>
          <p:cNvPr id="3" name="Content Placeholder 2">
            <a:extLst>
              <a:ext uri="{FF2B5EF4-FFF2-40B4-BE49-F238E27FC236}">
                <a16:creationId xmlns:a16="http://schemas.microsoft.com/office/drawing/2014/main" id="{8C3D074B-BAA1-884B-9522-13D35DEE4EC9}"/>
              </a:ext>
            </a:extLst>
          </p:cNvPr>
          <p:cNvSpPr>
            <a:spLocks noGrp="1"/>
          </p:cNvSpPr>
          <p:nvPr>
            <p:ph idx="1"/>
          </p:nvPr>
        </p:nvSpPr>
        <p:spPr>
          <a:xfrm>
            <a:off x="1484310" y="1767840"/>
            <a:ext cx="10018713" cy="4571999"/>
          </a:xfrm>
        </p:spPr>
        <p:txBody>
          <a:bodyPr>
            <a:normAutofit/>
          </a:bodyPr>
          <a:lstStyle/>
          <a:p>
            <a:r>
              <a:rPr lang="es-CR" dirty="0"/>
              <a:t>Impunidad</a:t>
            </a:r>
          </a:p>
          <a:p>
            <a:pPr lvl="1"/>
            <a:r>
              <a:rPr lang="es-CR" dirty="0"/>
              <a:t>Penalidad del contrabando alta con escasas condenatorias.</a:t>
            </a:r>
          </a:p>
          <a:p>
            <a:pPr lvl="1"/>
            <a:r>
              <a:rPr lang="es-CR" dirty="0"/>
              <a:t>Delito fiscal inexistente (infracción administrativa en sede judicial-contencioso adm).</a:t>
            </a:r>
          </a:p>
          <a:p>
            <a:r>
              <a:rPr lang="es-CR" dirty="0"/>
              <a:t>Percepción de corrupción generalizada.</a:t>
            </a:r>
          </a:p>
          <a:p>
            <a:r>
              <a:rPr lang="es-CR" dirty="0"/>
              <a:t>Inexistencia de infracciones administrativas específicas.</a:t>
            </a:r>
          </a:p>
          <a:p>
            <a:r>
              <a:rPr lang="es-CR" dirty="0"/>
              <a:t>Sanciones administrativas bajas.  (Máximo $100)</a:t>
            </a:r>
          </a:p>
          <a:p>
            <a:r>
              <a:rPr lang="es-CR" dirty="0"/>
              <a:t>Escasa percepción de “problema fiscal” del Estado.</a:t>
            </a:r>
          </a:p>
          <a:p>
            <a:r>
              <a:rPr lang="es-CR" dirty="0"/>
              <a:t>Conceptualización y aplicación del Debido Proceso y garantías del administrado.</a:t>
            </a:r>
          </a:p>
        </p:txBody>
      </p:sp>
    </p:spTree>
    <p:extLst>
      <p:ext uri="{BB962C8B-B14F-4D97-AF65-F5344CB8AC3E}">
        <p14:creationId xmlns:p14="http://schemas.microsoft.com/office/powerpoint/2010/main" val="1182035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4114</TotalTime>
  <Words>7133</Words>
  <Application>Microsoft Macintosh PowerPoint</Application>
  <PresentationFormat>Widescreen</PresentationFormat>
  <Paragraphs>573</Paragraphs>
  <Slides>69</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69</vt:i4>
      </vt:variant>
    </vt:vector>
  </HeadingPairs>
  <TitlesOfParts>
    <vt:vector size="81" baseType="lpstr">
      <vt:lpstr>Arial</vt:lpstr>
      <vt:lpstr>Calibri</vt:lpstr>
      <vt:lpstr>Century Gothic</vt:lpstr>
      <vt:lpstr>Corbel</vt:lpstr>
      <vt:lpstr>Montserrat Classic</vt:lpstr>
      <vt:lpstr>Montserrat Light</vt:lpstr>
      <vt:lpstr>Montserrat Light Bold</vt:lpstr>
      <vt:lpstr>Open Sans Light</vt:lpstr>
      <vt:lpstr>Open Sans Light Bold</vt:lpstr>
      <vt:lpstr>Times New Roman</vt:lpstr>
      <vt:lpstr>Wingdings</vt:lpstr>
      <vt:lpstr>Parallax</vt:lpstr>
      <vt:lpstr>Sistema de sanciones</vt:lpstr>
      <vt:lpstr>¿Qué son las infracciones aduaneras?</vt:lpstr>
      <vt:lpstr>¿Por qué es necesario establecer sanciones administrativas o penales por infracción de las normas aduaneras?</vt:lpstr>
      <vt:lpstr>¿Qué se tutela?</vt:lpstr>
      <vt:lpstr>Clasificación de las infracciones aduaneras  Concepto Amplio del CAUCA IV</vt:lpstr>
      <vt:lpstr>Fuente de las infracciones administrativas y penales</vt:lpstr>
      <vt:lpstr>Ausencia de sanciones en el Derecho de la Integración Centroamericana</vt:lpstr>
      <vt:lpstr>Antecedentes del  Sistema de Sanciones en la  Ley General de Aduanas</vt:lpstr>
      <vt:lpstr>Entorno de la redacción original de los delitos e infracciones administrativas en los 1990’s</vt:lpstr>
      <vt:lpstr>Redacción original (1990’s) régimen sancionatorio</vt:lpstr>
      <vt:lpstr>Visualización del sistema sancionatorio (previo a la reforma de junio 2022)</vt:lpstr>
      <vt:lpstr>Reformas LGA: muchas buscando responder a los problemas desde el punto de vista sancionatorio.</vt:lpstr>
      <vt:lpstr>Disposiciones generales aplicables al régimen aduanero sancionatorio</vt:lpstr>
      <vt:lpstr>Participación de los actores</vt:lpstr>
      <vt:lpstr>Efectos del indicio de delitos o infracciones en los regímenes y operaciones</vt:lpstr>
      <vt:lpstr>Efectos de la interposición de la denuncia penal</vt:lpstr>
      <vt:lpstr>Sanción administrativa aduanera versus delito</vt:lpstr>
      <vt:lpstr>Funcionarios Aduaneros - Responsabilidad</vt:lpstr>
      <vt:lpstr>Principio de Legalidad Administrativa Art. 16 bis. Ley 10271 de 22 junio 2022</vt:lpstr>
      <vt:lpstr>Aplicación de principios penales</vt:lpstr>
      <vt:lpstr>DELITOS ADUANEROS Consideraciones generales</vt:lpstr>
      <vt:lpstr>Delitos aduaneros – sanciones aplicables</vt:lpstr>
      <vt:lpstr>Caso de conflictos de normas entre los Delitos “aduaneros” vs. Delitos “tributarios”</vt:lpstr>
      <vt:lpstr>Determinación de los impuestos en el caso del delito aduanero</vt:lpstr>
      <vt:lpstr>¿Principio de realidad económica? ¿Es aplicable?</vt:lpstr>
      <vt:lpstr>Medidas alternas –  Reparación integral del daño</vt:lpstr>
      <vt:lpstr>Especial situación del agente de aduanas persona natural</vt:lpstr>
      <vt:lpstr>DELITOS ADUANEROS</vt:lpstr>
      <vt:lpstr>Delito de contrabando reformado</vt:lpstr>
      <vt:lpstr>Contrabando – Acciones</vt:lpstr>
      <vt:lpstr>Contrabando – Acciones</vt:lpstr>
      <vt:lpstr>Contrabando – Agravado</vt:lpstr>
      <vt:lpstr>Contrabando fraccionado</vt:lpstr>
      <vt:lpstr>Tentativa  Contrabando y  defraudación fiscal aduanera (?)</vt:lpstr>
      <vt:lpstr>Responsabilidad penal del funcionario</vt:lpstr>
      <vt:lpstr>Tenencia ilícita de sellos de identificación y  otros sistemas de seguridad</vt:lpstr>
      <vt:lpstr>Incumplimiento de medidas de seguridad</vt:lpstr>
      <vt:lpstr>Ocultamiento o destrucción de información</vt:lpstr>
      <vt:lpstr>Incumplimiento de deberes de terceros</vt:lpstr>
      <vt:lpstr>Delitos informáticos – tipo base</vt:lpstr>
      <vt:lpstr>Delitos No Aduaneros</vt:lpstr>
      <vt:lpstr>INFRACCIONES ADMINISTRATIVAS</vt:lpstr>
      <vt:lpstr>Visualización del sistema sancionatorio administrative ANTERIOR A LA REFORMA</vt:lpstr>
      <vt:lpstr>Visualización del sistema sancionatorio administrative Post reforma de junio 2022</vt:lpstr>
      <vt:lpstr>Relación entre el régimen de Agencias Aduanales y el de los agentes aduaneros personas físicas</vt:lpstr>
      <vt:lpstr>Agencias aduanales - agentes aduaneros Antecedentes</vt:lpstr>
      <vt:lpstr>Agencias Aduanales – Régimen jurídico</vt:lpstr>
      <vt:lpstr>Agencias Aduanales – Responsabilidad solidaria</vt:lpstr>
      <vt:lpstr>Multas Obligación del pago de intereses</vt:lpstr>
      <vt:lpstr>Eximentes de responsabilidad</vt:lpstr>
      <vt:lpstr>Sanciones administrativas Prescripción e interrupción</vt:lpstr>
      <vt:lpstr>CULPABILIDAD</vt:lpstr>
      <vt:lpstr>Elemento subjetivo  (grado de responsabilidad mínimo)</vt:lpstr>
      <vt:lpstr>Caso de conflictos de normas entre las infracciones administrativas aduaneras vs. infracciones tributarias (CNPT)</vt:lpstr>
      <vt:lpstr>REBAJA DE LAS SANCIONES</vt:lpstr>
      <vt:lpstr>Eliminación de multa y rebaja del monto de la sanción.</vt:lpstr>
      <vt:lpstr>PowerPoint Presentation</vt:lpstr>
      <vt:lpstr>Órgano competente para conocer y aplicar las sanciones</vt:lpstr>
      <vt:lpstr>Sanciones aplicables en el tiempo e independencia de las sanciones penales</vt:lpstr>
      <vt:lpstr>Sanciones en el régimen del perfeccionamiento activo</vt:lpstr>
      <vt:lpstr>Infracción tributaria aduanera:  art. 242 (Tipo general)</vt:lpstr>
      <vt:lpstr>Infracción tributaria aduanera del  art. 242 bis. (Contrabando menor)</vt:lpstr>
      <vt:lpstr>Infracción tributaria aduanera: 242 quáter   (No justificación de sobrantes y faltantes)</vt:lpstr>
      <vt:lpstr>Cierre de negocios: Un cambio de paradigma 242 ter. </vt:lpstr>
      <vt:lpstr>Cierre de negocios: Un cambio de paradigma 242 ter. </vt:lpstr>
      <vt:lpstr>PowerPoint Presentation</vt:lpstr>
      <vt:lpstr>PowerPoint Presentation</vt:lpstr>
      <vt:lpstr>PowerPoint Presentation</vt:lpstr>
      <vt:lpstr>Sistema de sanciones y procedimientos aduaneros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Garita</dc:creator>
  <cp:lastModifiedBy>Ronald Garita</cp:lastModifiedBy>
  <cp:revision>211</cp:revision>
  <cp:lastPrinted>2020-08-21T22:09:53Z</cp:lastPrinted>
  <dcterms:created xsi:type="dcterms:W3CDTF">2020-08-17T22:57:28Z</dcterms:created>
  <dcterms:modified xsi:type="dcterms:W3CDTF">2024-04-30T18:50:03Z</dcterms:modified>
</cp:coreProperties>
</file>