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301" r:id="rId3"/>
    <p:sldId id="302" r:id="rId4"/>
    <p:sldId id="303" r:id="rId5"/>
    <p:sldId id="304" r:id="rId6"/>
    <p:sldId id="305" r:id="rId7"/>
    <p:sldId id="306" r:id="rId8"/>
    <p:sldId id="260" r:id="rId9"/>
    <p:sldId id="307" r:id="rId10"/>
    <p:sldId id="308" r:id="rId11"/>
    <p:sldId id="309" r:id="rId12"/>
    <p:sldId id="310" r:id="rId13"/>
  </p:sldIdLst>
  <p:sldSz cx="9144000" cy="6858000" type="letter"/>
  <p:notesSz cx="6858000" cy="9144000"/>
  <p:defaultTextStyle>
    <a:defPPr>
      <a:defRPr lang="es-C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755" autoAdjust="0"/>
    <p:restoredTop sz="94660"/>
  </p:normalViewPr>
  <p:slideViewPr>
    <p:cSldViewPr snapToGrid="0">
      <p:cViewPr varScale="1">
        <p:scale>
          <a:sx n="91" d="100"/>
          <a:sy n="91" d="100"/>
        </p:scale>
        <p:origin x="708"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70AEB1C-0070-415C-8D0D-CA6CF4892EB4}"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es-CR"/>
        </a:p>
      </dgm:t>
    </dgm:pt>
    <dgm:pt modelId="{5D7B4182-A5B4-42C7-BBC0-F7B6F0961629}">
      <dgm:prSet phldrT="[Texto]" custT="1"/>
      <dgm:spPr/>
      <dgm:t>
        <a:bodyPr/>
        <a:lstStyle/>
        <a:p>
          <a:r>
            <a:rPr lang="en-US" sz="2000" b="1" noProof="0" dirty="0">
              <a:solidFill>
                <a:schemeClr val="tx1"/>
              </a:solidFill>
              <a:cs typeface="+mn-cs"/>
            </a:rPr>
            <a:t>Exploring: </a:t>
          </a:r>
          <a:r>
            <a:rPr lang="en-US" sz="2000" b="0" noProof="0" dirty="0">
              <a:solidFill>
                <a:schemeClr val="bg1"/>
              </a:solidFill>
              <a:cs typeface="+mn-cs"/>
            </a:rPr>
            <a:t>of specific areas and research types in order to select a topic, bibliographical review, select the research object, methodology and theoretical framework to treat the research object</a:t>
          </a:r>
          <a:endParaRPr lang="en-US" sz="2000" b="0" noProof="0" dirty="0">
            <a:solidFill>
              <a:schemeClr val="bg1"/>
            </a:solidFill>
          </a:endParaRPr>
        </a:p>
      </dgm:t>
    </dgm:pt>
    <dgm:pt modelId="{476FF971-4D60-4AA2-919A-E8E27839E479}" type="parTrans" cxnId="{C609F937-DEBE-428C-992D-874E1A401740}">
      <dgm:prSet/>
      <dgm:spPr/>
      <dgm:t>
        <a:bodyPr/>
        <a:lstStyle/>
        <a:p>
          <a:endParaRPr lang="es-CR" sz="7200">
            <a:solidFill>
              <a:schemeClr val="bg1"/>
            </a:solidFill>
          </a:endParaRPr>
        </a:p>
      </dgm:t>
    </dgm:pt>
    <dgm:pt modelId="{F60E2527-E99B-4D66-A4DA-DD68261E8C46}" type="sibTrans" cxnId="{C609F937-DEBE-428C-992D-874E1A401740}">
      <dgm:prSet/>
      <dgm:spPr/>
      <dgm:t>
        <a:bodyPr/>
        <a:lstStyle/>
        <a:p>
          <a:endParaRPr lang="es-CR" sz="7200">
            <a:solidFill>
              <a:schemeClr val="bg1"/>
            </a:solidFill>
          </a:endParaRPr>
        </a:p>
      </dgm:t>
    </dgm:pt>
    <dgm:pt modelId="{1EC0F83F-36E0-4B0D-B78F-09D472E6CF58}">
      <dgm:prSet custT="1"/>
      <dgm:spPr/>
      <dgm:t>
        <a:bodyPr/>
        <a:lstStyle/>
        <a:p>
          <a:r>
            <a:rPr lang="en-US" sz="2000" b="1" noProof="0" dirty="0">
              <a:solidFill>
                <a:schemeClr val="tx1"/>
              </a:solidFill>
              <a:cs typeface="+mn-cs"/>
            </a:rPr>
            <a:t>Formulating: </a:t>
          </a:r>
          <a:r>
            <a:rPr lang="en-US" sz="2000" b="0" noProof="0" dirty="0">
              <a:solidFill>
                <a:schemeClr val="bg1"/>
              </a:solidFill>
              <a:cs typeface="+mn-cs"/>
            </a:rPr>
            <a:t>of the research problem, objectives, hypothesis, theory, methodology and chapters scheme</a:t>
          </a:r>
        </a:p>
      </dgm:t>
    </dgm:pt>
    <dgm:pt modelId="{0DEE0430-36FA-4B5D-92DE-896867FAC433}" type="parTrans" cxnId="{464586FF-A871-4D80-A942-7AAB6B91C3EA}">
      <dgm:prSet/>
      <dgm:spPr/>
      <dgm:t>
        <a:bodyPr/>
        <a:lstStyle/>
        <a:p>
          <a:endParaRPr lang="es-CR" sz="7200">
            <a:solidFill>
              <a:schemeClr val="bg1"/>
            </a:solidFill>
          </a:endParaRPr>
        </a:p>
      </dgm:t>
    </dgm:pt>
    <dgm:pt modelId="{61E6337D-ADD7-49F8-80C6-77A5B45BDC81}" type="sibTrans" cxnId="{464586FF-A871-4D80-A942-7AAB6B91C3EA}">
      <dgm:prSet/>
      <dgm:spPr/>
      <dgm:t>
        <a:bodyPr/>
        <a:lstStyle/>
        <a:p>
          <a:endParaRPr lang="es-CR" sz="7200">
            <a:solidFill>
              <a:schemeClr val="bg1"/>
            </a:solidFill>
          </a:endParaRPr>
        </a:p>
      </dgm:t>
    </dgm:pt>
    <dgm:pt modelId="{EBAAB685-A4A2-4D75-9334-8E481FC6912B}">
      <dgm:prSet custT="1"/>
      <dgm:spPr/>
      <dgm:t>
        <a:bodyPr/>
        <a:lstStyle/>
        <a:p>
          <a:r>
            <a:rPr lang="en-US" sz="2000" b="1" noProof="0" dirty="0">
              <a:solidFill>
                <a:schemeClr val="tx1"/>
              </a:solidFill>
              <a:cs typeface="+mn-cs"/>
            </a:rPr>
            <a:t>Analysis and interpretation: </a:t>
          </a:r>
          <a:r>
            <a:rPr lang="en-US" sz="2000" b="0" noProof="0" dirty="0">
              <a:solidFill>
                <a:schemeClr val="bg1"/>
              </a:solidFill>
              <a:cs typeface="+mn-cs"/>
            </a:rPr>
            <a:t>of the data and object of study to answer the specific problems and aim to </a:t>
          </a:r>
          <a:r>
            <a:rPr lang="en-US" sz="2000" b="0" noProof="0" dirty="0" err="1">
              <a:solidFill>
                <a:schemeClr val="bg1"/>
              </a:solidFill>
              <a:cs typeface="+mn-cs"/>
            </a:rPr>
            <a:t>achive</a:t>
          </a:r>
          <a:r>
            <a:rPr lang="en-US" sz="2000" b="0" noProof="0" dirty="0">
              <a:solidFill>
                <a:schemeClr val="bg1"/>
              </a:solidFill>
              <a:cs typeface="+mn-cs"/>
            </a:rPr>
            <a:t> the research objectives</a:t>
          </a:r>
        </a:p>
      </dgm:t>
    </dgm:pt>
    <dgm:pt modelId="{B329FDF1-CA59-4484-B900-473636A7E6BF}" type="parTrans" cxnId="{E500C3F8-BC48-483C-B780-2F03A894EAC2}">
      <dgm:prSet/>
      <dgm:spPr/>
      <dgm:t>
        <a:bodyPr/>
        <a:lstStyle/>
        <a:p>
          <a:endParaRPr lang="es-CR" sz="7200">
            <a:solidFill>
              <a:schemeClr val="bg1"/>
            </a:solidFill>
          </a:endParaRPr>
        </a:p>
      </dgm:t>
    </dgm:pt>
    <dgm:pt modelId="{11771E53-169C-45D3-9CC3-2DAE935B28C4}" type="sibTrans" cxnId="{E500C3F8-BC48-483C-B780-2F03A894EAC2}">
      <dgm:prSet/>
      <dgm:spPr/>
      <dgm:t>
        <a:bodyPr/>
        <a:lstStyle/>
        <a:p>
          <a:endParaRPr lang="es-CR" sz="7200">
            <a:solidFill>
              <a:schemeClr val="bg1"/>
            </a:solidFill>
          </a:endParaRPr>
        </a:p>
      </dgm:t>
    </dgm:pt>
    <dgm:pt modelId="{C6569214-3926-4CB0-83DA-149D2334C639}" type="pres">
      <dgm:prSet presAssocID="{F70AEB1C-0070-415C-8D0D-CA6CF4892EB4}" presName="Name0" presStyleCnt="0">
        <dgm:presLayoutVars>
          <dgm:dir/>
          <dgm:animLvl val="lvl"/>
          <dgm:resizeHandles val="exact"/>
        </dgm:presLayoutVars>
      </dgm:prSet>
      <dgm:spPr/>
      <dgm:t>
        <a:bodyPr/>
        <a:lstStyle/>
        <a:p>
          <a:endParaRPr lang="es-ES"/>
        </a:p>
      </dgm:t>
    </dgm:pt>
    <dgm:pt modelId="{DD855FFC-EDC9-45A1-857B-8CCFE71422C7}" type="pres">
      <dgm:prSet presAssocID="{EBAAB685-A4A2-4D75-9334-8E481FC6912B}" presName="boxAndChildren" presStyleCnt="0"/>
      <dgm:spPr/>
    </dgm:pt>
    <dgm:pt modelId="{583BA8C7-4F99-4264-A9A5-54DB84C57CF2}" type="pres">
      <dgm:prSet presAssocID="{EBAAB685-A4A2-4D75-9334-8E481FC6912B}" presName="parentTextBox" presStyleLbl="node1" presStyleIdx="0" presStyleCnt="3"/>
      <dgm:spPr/>
      <dgm:t>
        <a:bodyPr/>
        <a:lstStyle/>
        <a:p>
          <a:endParaRPr lang="es-ES"/>
        </a:p>
      </dgm:t>
    </dgm:pt>
    <dgm:pt modelId="{63D0FD12-CA24-4633-AEC1-58C17D16E671}" type="pres">
      <dgm:prSet presAssocID="{61E6337D-ADD7-49F8-80C6-77A5B45BDC81}" presName="sp" presStyleCnt="0"/>
      <dgm:spPr/>
    </dgm:pt>
    <dgm:pt modelId="{1F7F6A83-56E6-4F04-9CD0-45072846BBAE}" type="pres">
      <dgm:prSet presAssocID="{1EC0F83F-36E0-4B0D-B78F-09D472E6CF58}" presName="arrowAndChildren" presStyleCnt="0"/>
      <dgm:spPr/>
    </dgm:pt>
    <dgm:pt modelId="{D4842D37-AE67-4657-9825-50FA828DB546}" type="pres">
      <dgm:prSet presAssocID="{1EC0F83F-36E0-4B0D-B78F-09D472E6CF58}" presName="parentTextArrow" presStyleLbl="node1" presStyleIdx="1" presStyleCnt="3" custScaleY="150147"/>
      <dgm:spPr/>
      <dgm:t>
        <a:bodyPr/>
        <a:lstStyle/>
        <a:p>
          <a:endParaRPr lang="es-ES"/>
        </a:p>
      </dgm:t>
    </dgm:pt>
    <dgm:pt modelId="{684F1578-D0ED-4FD6-9BDB-78EBB194CE9B}" type="pres">
      <dgm:prSet presAssocID="{F60E2527-E99B-4D66-A4DA-DD68261E8C46}" presName="sp" presStyleCnt="0"/>
      <dgm:spPr/>
    </dgm:pt>
    <dgm:pt modelId="{F3B3561A-397F-4C5C-A14F-480EFF5E148E}" type="pres">
      <dgm:prSet presAssocID="{5D7B4182-A5B4-42C7-BBC0-F7B6F0961629}" presName="arrowAndChildren" presStyleCnt="0"/>
      <dgm:spPr/>
    </dgm:pt>
    <dgm:pt modelId="{B130A67B-172F-46DE-B9C0-BB55399FCE80}" type="pres">
      <dgm:prSet presAssocID="{5D7B4182-A5B4-42C7-BBC0-F7B6F0961629}" presName="parentTextArrow" presStyleLbl="node1" presStyleIdx="2" presStyleCnt="3" custScaleY="133325" custLinFactNeighborY="-3104"/>
      <dgm:spPr/>
      <dgm:t>
        <a:bodyPr/>
        <a:lstStyle/>
        <a:p>
          <a:endParaRPr lang="es-ES"/>
        </a:p>
      </dgm:t>
    </dgm:pt>
  </dgm:ptLst>
  <dgm:cxnLst>
    <dgm:cxn modelId="{69B7DF9B-3FBB-8E4D-8215-A8D6845460E5}" type="presOf" srcId="{1EC0F83F-36E0-4B0D-B78F-09D472E6CF58}" destId="{D4842D37-AE67-4657-9825-50FA828DB546}" srcOrd="0" destOrd="0" presId="urn:microsoft.com/office/officeart/2005/8/layout/process4"/>
    <dgm:cxn modelId="{496285EE-258B-A040-A399-FDDE0B862E79}" type="presOf" srcId="{F70AEB1C-0070-415C-8D0D-CA6CF4892EB4}" destId="{C6569214-3926-4CB0-83DA-149D2334C639}" srcOrd="0" destOrd="0" presId="urn:microsoft.com/office/officeart/2005/8/layout/process4"/>
    <dgm:cxn modelId="{C609F937-DEBE-428C-992D-874E1A401740}" srcId="{F70AEB1C-0070-415C-8D0D-CA6CF4892EB4}" destId="{5D7B4182-A5B4-42C7-BBC0-F7B6F0961629}" srcOrd="0" destOrd="0" parTransId="{476FF971-4D60-4AA2-919A-E8E27839E479}" sibTransId="{F60E2527-E99B-4D66-A4DA-DD68261E8C46}"/>
    <dgm:cxn modelId="{B679028B-A7F7-0C41-9646-74CF5F7BAC7E}" type="presOf" srcId="{5D7B4182-A5B4-42C7-BBC0-F7B6F0961629}" destId="{B130A67B-172F-46DE-B9C0-BB55399FCE80}" srcOrd="0" destOrd="0" presId="urn:microsoft.com/office/officeart/2005/8/layout/process4"/>
    <dgm:cxn modelId="{464586FF-A871-4D80-A942-7AAB6B91C3EA}" srcId="{F70AEB1C-0070-415C-8D0D-CA6CF4892EB4}" destId="{1EC0F83F-36E0-4B0D-B78F-09D472E6CF58}" srcOrd="1" destOrd="0" parTransId="{0DEE0430-36FA-4B5D-92DE-896867FAC433}" sibTransId="{61E6337D-ADD7-49F8-80C6-77A5B45BDC81}"/>
    <dgm:cxn modelId="{C8B7EF1D-19CE-0B40-B665-876C95FE3888}" type="presOf" srcId="{EBAAB685-A4A2-4D75-9334-8E481FC6912B}" destId="{583BA8C7-4F99-4264-A9A5-54DB84C57CF2}" srcOrd="0" destOrd="0" presId="urn:microsoft.com/office/officeart/2005/8/layout/process4"/>
    <dgm:cxn modelId="{E500C3F8-BC48-483C-B780-2F03A894EAC2}" srcId="{F70AEB1C-0070-415C-8D0D-CA6CF4892EB4}" destId="{EBAAB685-A4A2-4D75-9334-8E481FC6912B}" srcOrd="2" destOrd="0" parTransId="{B329FDF1-CA59-4484-B900-473636A7E6BF}" sibTransId="{11771E53-169C-45D3-9CC3-2DAE935B28C4}"/>
    <dgm:cxn modelId="{80C8D47F-7B6D-B344-8587-6144086CB931}" type="presParOf" srcId="{C6569214-3926-4CB0-83DA-149D2334C639}" destId="{DD855FFC-EDC9-45A1-857B-8CCFE71422C7}" srcOrd="0" destOrd="0" presId="urn:microsoft.com/office/officeart/2005/8/layout/process4"/>
    <dgm:cxn modelId="{5FB9C646-EE8A-7C42-801C-3F6246B2F620}" type="presParOf" srcId="{DD855FFC-EDC9-45A1-857B-8CCFE71422C7}" destId="{583BA8C7-4F99-4264-A9A5-54DB84C57CF2}" srcOrd="0" destOrd="0" presId="urn:microsoft.com/office/officeart/2005/8/layout/process4"/>
    <dgm:cxn modelId="{E0163785-232D-5741-8698-DDC1CC97990F}" type="presParOf" srcId="{C6569214-3926-4CB0-83DA-149D2334C639}" destId="{63D0FD12-CA24-4633-AEC1-58C17D16E671}" srcOrd="1" destOrd="0" presId="urn:microsoft.com/office/officeart/2005/8/layout/process4"/>
    <dgm:cxn modelId="{B42DA351-533F-8342-B34D-C6A8CFB2E493}" type="presParOf" srcId="{C6569214-3926-4CB0-83DA-149D2334C639}" destId="{1F7F6A83-56E6-4F04-9CD0-45072846BBAE}" srcOrd="2" destOrd="0" presId="urn:microsoft.com/office/officeart/2005/8/layout/process4"/>
    <dgm:cxn modelId="{AA10E2FA-C9D5-564E-9696-46406ACD583A}" type="presParOf" srcId="{1F7F6A83-56E6-4F04-9CD0-45072846BBAE}" destId="{D4842D37-AE67-4657-9825-50FA828DB546}" srcOrd="0" destOrd="0" presId="urn:microsoft.com/office/officeart/2005/8/layout/process4"/>
    <dgm:cxn modelId="{75A3CF94-9547-D740-B493-286E1DB234CC}" type="presParOf" srcId="{C6569214-3926-4CB0-83DA-149D2334C639}" destId="{684F1578-D0ED-4FD6-9BDB-78EBB194CE9B}" srcOrd="3" destOrd="0" presId="urn:microsoft.com/office/officeart/2005/8/layout/process4"/>
    <dgm:cxn modelId="{C6DE8F14-BBB0-8E45-B7C8-2E13499AA2AF}" type="presParOf" srcId="{C6569214-3926-4CB0-83DA-149D2334C639}" destId="{F3B3561A-397F-4C5C-A14F-480EFF5E148E}" srcOrd="4" destOrd="0" presId="urn:microsoft.com/office/officeart/2005/8/layout/process4"/>
    <dgm:cxn modelId="{9485E22E-8796-AF48-908A-C03DE875B1CF}" type="presParOf" srcId="{F3B3561A-397F-4C5C-A14F-480EFF5E148E}" destId="{B130A67B-172F-46DE-B9C0-BB55399FCE80}"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70AEB1C-0070-415C-8D0D-CA6CF4892EB4}"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es-CR"/>
        </a:p>
      </dgm:t>
    </dgm:pt>
    <dgm:pt modelId="{5D7B4182-A5B4-42C7-BBC0-F7B6F0961629}">
      <dgm:prSet phldrT="[Texto]" custT="1"/>
      <dgm:spPr/>
      <dgm:t>
        <a:bodyPr/>
        <a:lstStyle/>
        <a:p>
          <a:r>
            <a:rPr lang="en-US" sz="2000" b="1" noProof="0" dirty="0">
              <a:solidFill>
                <a:schemeClr val="tx1"/>
              </a:solidFill>
              <a:cs typeface="+mn-cs"/>
            </a:rPr>
            <a:t>Systematizing: </a:t>
          </a:r>
          <a:r>
            <a:rPr lang="en-US" sz="2000" b="0" noProof="0" dirty="0">
              <a:solidFill>
                <a:schemeClr val="bg1"/>
              </a:solidFill>
              <a:cs typeface="+mn-cs"/>
            </a:rPr>
            <a:t>of the results to create different drafts until the final version of the report</a:t>
          </a:r>
          <a:endParaRPr lang="en-US" sz="2000" b="0" noProof="0" dirty="0">
            <a:solidFill>
              <a:schemeClr val="bg1"/>
            </a:solidFill>
          </a:endParaRPr>
        </a:p>
      </dgm:t>
    </dgm:pt>
    <dgm:pt modelId="{476FF971-4D60-4AA2-919A-E8E27839E479}" type="parTrans" cxnId="{C609F937-DEBE-428C-992D-874E1A401740}">
      <dgm:prSet/>
      <dgm:spPr/>
      <dgm:t>
        <a:bodyPr/>
        <a:lstStyle/>
        <a:p>
          <a:endParaRPr lang="es-CR" sz="7200">
            <a:solidFill>
              <a:schemeClr val="bg1"/>
            </a:solidFill>
          </a:endParaRPr>
        </a:p>
      </dgm:t>
    </dgm:pt>
    <dgm:pt modelId="{F60E2527-E99B-4D66-A4DA-DD68261E8C46}" type="sibTrans" cxnId="{C609F937-DEBE-428C-992D-874E1A401740}">
      <dgm:prSet/>
      <dgm:spPr/>
      <dgm:t>
        <a:bodyPr/>
        <a:lstStyle/>
        <a:p>
          <a:endParaRPr lang="es-CR" sz="7200">
            <a:solidFill>
              <a:schemeClr val="bg1"/>
            </a:solidFill>
          </a:endParaRPr>
        </a:p>
      </dgm:t>
    </dgm:pt>
    <dgm:pt modelId="{1EC0F83F-36E0-4B0D-B78F-09D472E6CF58}">
      <dgm:prSet custT="1"/>
      <dgm:spPr/>
      <dgm:t>
        <a:bodyPr/>
        <a:lstStyle/>
        <a:p>
          <a:r>
            <a:rPr lang="en-US" sz="2000" b="1" noProof="0" dirty="0">
              <a:solidFill>
                <a:schemeClr val="tx1"/>
              </a:solidFill>
              <a:cs typeface="+mn-cs"/>
            </a:rPr>
            <a:t>Knowledge socializing: </a:t>
          </a:r>
          <a:r>
            <a:rPr lang="en-US" sz="2000" b="0" noProof="0" dirty="0">
              <a:solidFill>
                <a:schemeClr val="bg1"/>
              </a:solidFill>
              <a:cs typeface="+mn-cs"/>
            </a:rPr>
            <a:t>final report written and oral presentation preparation</a:t>
          </a:r>
        </a:p>
      </dgm:t>
    </dgm:pt>
    <dgm:pt modelId="{0DEE0430-36FA-4B5D-92DE-896867FAC433}" type="parTrans" cxnId="{464586FF-A871-4D80-A942-7AAB6B91C3EA}">
      <dgm:prSet/>
      <dgm:spPr/>
      <dgm:t>
        <a:bodyPr/>
        <a:lstStyle/>
        <a:p>
          <a:endParaRPr lang="es-CR" sz="7200">
            <a:solidFill>
              <a:schemeClr val="bg1"/>
            </a:solidFill>
          </a:endParaRPr>
        </a:p>
      </dgm:t>
    </dgm:pt>
    <dgm:pt modelId="{61E6337D-ADD7-49F8-80C6-77A5B45BDC81}" type="sibTrans" cxnId="{464586FF-A871-4D80-A942-7AAB6B91C3EA}">
      <dgm:prSet/>
      <dgm:spPr/>
      <dgm:t>
        <a:bodyPr/>
        <a:lstStyle/>
        <a:p>
          <a:endParaRPr lang="es-CR" sz="7200">
            <a:solidFill>
              <a:schemeClr val="bg1"/>
            </a:solidFill>
          </a:endParaRPr>
        </a:p>
      </dgm:t>
    </dgm:pt>
    <dgm:pt modelId="{C6569214-3926-4CB0-83DA-149D2334C639}" type="pres">
      <dgm:prSet presAssocID="{F70AEB1C-0070-415C-8D0D-CA6CF4892EB4}" presName="Name0" presStyleCnt="0">
        <dgm:presLayoutVars>
          <dgm:dir/>
          <dgm:animLvl val="lvl"/>
          <dgm:resizeHandles val="exact"/>
        </dgm:presLayoutVars>
      </dgm:prSet>
      <dgm:spPr/>
      <dgm:t>
        <a:bodyPr/>
        <a:lstStyle/>
        <a:p>
          <a:endParaRPr lang="es-ES"/>
        </a:p>
      </dgm:t>
    </dgm:pt>
    <dgm:pt modelId="{0D5C21B5-26FD-454A-8347-D04C8D19345F}" type="pres">
      <dgm:prSet presAssocID="{1EC0F83F-36E0-4B0D-B78F-09D472E6CF58}" presName="boxAndChildren" presStyleCnt="0"/>
      <dgm:spPr/>
    </dgm:pt>
    <dgm:pt modelId="{42ABB13F-00D3-410F-9E93-8C7E397480A3}" type="pres">
      <dgm:prSet presAssocID="{1EC0F83F-36E0-4B0D-B78F-09D472E6CF58}" presName="parentTextBox" presStyleLbl="node1" presStyleIdx="0" presStyleCnt="2"/>
      <dgm:spPr/>
      <dgm:t>
        <a:bodyPr/>
        <a:lstStyle/>
        <a:p>
          <a:endParaRPr lang="es-ES"/>
        </a:p>
      </dgm:t>
    </dgm:pt>
    <dgm:pt modelId="{684F1578-D0ED-4FD6-9BDB-78EBB194CE9B}" type="pres">
      <dgm:prSet presAssocID="{F60E2527-E99B-4D66-A4DA-DD68261E8C46}" presName="sp" presStyleCnt="0"/>
      <dgm:spPr/>
    </dgm:pt>
    <dgm:pt modelId="{F3B3561A-397F-4C5C-A14F-480EFF5E148E}" type="pres">
      <dgm:prSet presAssocID="{5D7B4182-A5B4-42C7-BBC0-F7B6F0961629}" presName="arrowAndChildren" presStyleCnt="0"/>
      <dgm:spPr/>
    </dgm:pt>
    <dgm:pt modelId="{B130A67B-172F-46DE-B9C0-BB55399FCE80}" type="pres">
      <dgm:prSet presAssocID="{5D7B4182-A5B4-42C7-BBC0-F7B6F0961629}" presName="parentTextArrow" presStyleLbl="node1" presStyleIdx="1" presStyleCnt="2" custScaleY="133325" custLinFactNeighborY="-3104"/>
      <dgm:spPr/>
      <dgm:t>
        <a:bodyPr/>
        <a:lstStyle/>
        <a:p>
          <a:endParaRPr lang="es-ES"/>
        </a:p>
      </dgm:t>
    </dgm:pt>
  </dgm:ptLst>
  <dgm:cxnLst>
    <dgm:cxn modelId="{C609F937-DEBE-428C-992D-874E1A401740}" srcId="{F70AEB1C-0070-415C-8D0D-CA6CF4892EB4}" destId="{5D7B4182-A5B4-42C7-BBC0-F7B6F0961629}" srcOrd="0" destOrd="0" parTransId="{476FF971-4D60-4AA2-919A-E8E27839E479}" sibTransId="{F60E2527-E99B-4D66-A4DA-DD68261E8C46}"/>
    <dgm:cxn modelId="{A75ADC69-55A8-4EFC-96D3-6009971C3FFD}" type="presOf" srcId="{1EC0F83F-36E0-4B0D-B78F-09D472E6CF58}" destId="{42ABB13F-00D3-410F-9E93-8C7E397480A3}" srcOrd="0" destOrd="0" presId="urn:microsoft.com/office/officeart/2005/8/layout/process4"/>
    <dgm:cxn modelId="{496285EE-258B-A040-A399-FDDE0B862E79}" type="presOf" srcId="{F70AEB1C-0070-415C-8D0D-CA6CF4892EB4}" destId="{C6569214-3926-4CB0-83DA-149D2334C639}" srcOrd="0" destOrd="0" presId="urn:microsoft.com/office/officeart/2005/8/layout/process4"/>
    <dgm:cxn modelId="{B679028B-A7F7-0C41-9646-74CF5F7BAC7E}" type="presOf" srcId="{5D7B4182-A5B4-42C7-BBC0-F7B6F0961629}" destId="{B130A67B-172F-46DE-B9C0-BB55399FCE80}" srcOrd="0" destOrd="0" presId="urn:microsoft.com/office/officeart/2005/8/layout/process4"/>
    <dgm:cxn modelId="{464586FF-A871-4D80-A942-7AAB6B91C3EA}" srcId="{F70AEB1C-0070-415C-8D0D-CA6CF4892EB4}" destId="{1EC0F83F-36E0-4B0D-B78F-09D472E6CF58}" srcOrd="1" destOrd="0" parTransId="{0DEE0430-36FA-4B5D-92DE-896867FAC433}" sibTransId="{61E6337D-ADD7-49F8-80C6-77A5B45BDC81}"/>
    <dgm:cxn modelId="{98898AAB-A5DF-4492-B036-432937E9BC57}" type="presParOf" srcId="{C6569214-3926-4CB0-83DA-149D2334C639}" destId="{0D5C21B5-26FD-454A-8347-D04C8D19345F}" srcOrd="0" destOrd="0" presId="urn:microsoft.com/office/officeart/2005/8/layout/process4"/>
    <dgm:cxn modelId="{C9513367-BE09-498C-B5CD-D354220905BF}" type="presParOf" srcId="{0D5C21B5-26FD-454A-8347-D04C8D19345F}" destId="{42ABB13F-00D3-410F-9E93-8C7E397480A3}" srcOrd="0" destOrd="0" presId="urn:microsoft.com/office/officeart/2005/8/layout/process4"/>
    <dgm:cxn modelId="{75A3CF94-9547-D740-B493-286E1DB234CC}" type="presParOf" srcId="{C6569214-3926-4CB0-83DA-149D2334C639}" destId="{684F1578-D0ED-4FD6-9BDB-78EBB194CE9B}" srcOrd="1" destOrd="0" presId="urn:microsoft.com/office/officeart/2005/8/layout/process4"/>
    <dgm:cxn modelId="{C6DE8F14-BBB0-8E45-B7C8-2E13499AA2AF}" type="presParOf" srcId="{C6569214-3926-4CB0-83DA-149D2334C639}" destId="{F3B3561A-397F-4C5C-A14F-480EFF5E148E}" srcOrd="2" destOrd="0" presId="urn:microsoft.com/office/officeart/2005/8/layout/process4"/>
    <dgm:cxn modelId="{9485E22E-8796-AF48-908A-C03DE875B1CF}" type="presParOf" srcId="{F3B3561A-397F-4C5C-A14F-480EFF5E148E}" destId="{B130A67B-172F-46DE-B9C0-BB55399FCE80}"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3BA8C7-4F99-4264-A9A5-54DB84C57CF2}">
      <dsp:nvSpPr>
        <dsp:cNvPr id="0" name=""/>
        <dsp:cNvSpPr/>
      </dsp:nvSpPr>
      <dsp:spPr>
        <a:xfrm>
          <a:off x="0" y="3931149"/>
          <a:ext cx="6504384" cy="90755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b="1" kern="1200" noProof="0" dirty="0">
              <a:solidFill>
                <a:schemeClr val="tx1"/>
              </a:solidFill>
              <a:cs typeface="+mn-cs"/>
            </a:rPr>
            <a:t>Analysis and interpretation: </a:t>
          </a:r>
          <a:r>
            <a:rPr lang="en-US" sz="2000" b="0" kern="1200" noProof="0" dirty="0">
              <a:solidFill>
                <a:schemeClr val="bg1"/>
              </a:solidFill>
              <a:cs typeface="+mn-cs"/>
            </a:rPr>
            <a:t>of the data and object of study to answer the specific problems and aim to </a:t>
          </a:r>
          <a:r>
            <a:rPr lang="en-US" sz="2000" b="0" kern="1200" noProof="0" dirty="0" err="1">
              <a:solidFill>
                <a:schemeClr val="bg1"/>
              </a:solidFill>
              <a:cs typeface="+mn-cs"/>
            </a:rPr>
            <a:t>achive</a:t>
          </a:r>
          <a:r>
            <a:rPr lang="en-US" sz="2000" b="0" kern="1200" noProof="0" dirty="0">
              <a:solidFill>
                <a:schemeClr val="bg1"/>
              </a:solidFill>
              <a:cs typeface="+mn-cs"/>
            </a:rPr>
            <a:t> the research objectives</a:t>
          </a:r>
        </a:p>
      </dsp:txBody>
      <dsp:txXfrm>
        <a:off x="0" y="3931149"/>
        <a:ext cx="6504384" cy="907558"/>
      </dsp:txXfrm>
    </dsp:sp>
    <dsp:sp modelId="{D4842D37-AE67-4657-9825-50FA828DB546}">
      <dsp:nvSpPr>
        <dsp:cNvPr id="0" name=""/>
        <dsp:cNvSpPr/>
      </dsp:nvSpPr>
      <dsp:spPr>
        <a:xfrm rot="10800000">
          <a:off x="0" y="1848973"/>
          <a:ext cx="6504384" cy="2095789"/>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b="1" kern="1200" noProof="0" dirty="0">
              <a:solidFill>
                <a:schemeClr val="tx1"/>
              </a:solidFill>
              <a:cs typeface="+mn-cs"/>
            </a:rPr>
            <a:t>Formulating: </a:t>
          </a:r>
          <a:r>
            <a:rPr lang="en-US" sz="2000" b="0" kern="1200" noProof="0" dirty="0">
              <a:solidFill>
                <a:schemeClr val="bg1"/>
              </a:solidFill>
              <a:cs typeface="+mn-cs"/>
            </a:rPr>
            <a:t>of the research problem, objectives, hypothesis, theory, methodology and chapters scheme</a:t>
          </a:r>
        </a:p>
      </dsp:txBody>
      <dsp:txXfrm rot="10800000">
        <a:off x="0" y="1848973"/>
        <a:ext cx="6504384" cy="1361781"/>
      </dsp:txXfrm>
    </dsp:sp>
    <dsp:sp modelId="{B130A67B-172F-46DE-B9C0-BB55399FCE80}">
      <dsp:nvSpPr>
        <dsp:cNvPr id="0" name=""/>
        <dsp:cNvSpPr/>
      </dsp:nvSpPr>
      <dsp:spPr>
        <a:xfrm rot="10800000">
          <a:off x="0" y="0"/>
          <a:ext cx="6504384" cy="1860983"/>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b="1" kern="1200" noProof="0" dirty="0">
              <a:solidFill>
                <a:schemeClr val="tx1"/>
              </a:solidFill>
              <a:cs typeface="+mn-cs"/>
            </a:rPr>
            <a:t>Exploring: </a:t>
          </a:r>
          <a:r>
            <a:rPr lang="en-US" sz="2000" b="0" kern="1200" noProof="0" dirty="0">
              <a:solidFill>
                <a:schemeClr val="bg1"/>
              </a:solidFill>
              <a:cs typeface="+mn-cs"/>
            </a:rPr>
            <a:t>of specific areas and research types in order to select a topic, bibliographical review, select the research object, methodology and theoretical framework to treat the research object</a:t>
          </a:r>
          <a:endParaRPr lang="en-US" sz="2000" b="0" kern="1200" noProof="0" dirty="0">
            <a:solidFill>
              <a:schemeClr val="bg1"/>
            </a:solidFill>
          </a:endParaRPr>
        </a:p>
      </dsp:txBody>
      <dsp:txXfrm rot="10800000">
        <a:off x="0" y="0"/>
        <a:ext cx="6504384" cy="120921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ABB13F-00D3-410F-9E93-8C7E397480A3}">
      <dsp:nvSpPr>
        <dsp:cNvPr id="0" name=""/>
        <dsp:cNvSpPr/>
      </dsp:nvSpPr>
      <dsp:spPr>
        <a:xfrm>
          <a:off x="0" y="3244938"/>
          <a:ext cx="6504384" cy="15929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b="1" kern="1200" noProof="0" dirty="0">
              <a:solidFill>
                <a:schemeClr val="tx1"/>
              </a:solidFill>
              <a:cs typeface="+mn-cs"/>
            </a:rPr>
            <a:t>Knowledge socializing: </a:t>
          </a:r>
          <a:r>
            <a:rPr lang="en-US" sz="2000" b="0" kern="1200" noProof="0" dirty="0">
              <a:solidFill>
                <a:schemeClr val="bg1"/>
              </a:solidFill>
              <a:cs typeface="+mn-cs"/>
            </a:rPr>
            <a:t>final report written and oral presentation preparation</a:t>
          </a:r>
        </a:p>
      </dsp:txBody>
      <dsp:txXfrm>
        <a:off x="0" y="3244938"/>
        <a:ext cx="6504384" cy="1592954"/>
      </dsp:txXfrm>
    </dsp:sp>
    <dsp:sp modelId="{B130A67B-172F-46DE-B9C0-BB55399FCE80}">
      <dsp:nvSpPr>
        <dsp:cNvPr id="0" name=""/>
        <dsp:cNvSpPr/>
      </dsp:nvSpPr>
      <dsp:spPr>
        <a:xfrm rot="10800000">
          <a:off x="0" y="0"/>
          <a:ext cx="6504384" cy="3266414"/>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b="1" kern="1200" noProof="0" dirty="0">
              <a:solidFill>
                <a:schemeClr val="tx1"/>
              </a:solidFill>
              <a:cs typeface="+mn-cs"/>
            </a:rPr>
            <a:t>Systematizing: </a:t>
          </a:r>
          <a:r>
            <a:rPr lang="en-US" sz="2000" b="0" kern="1200" noProof="0" dirty="0">
              <a:solidFill>
                <a:schemeClr val="bg1"/>
              </a:solidFill>
              <a:cs typeface="+mn-cs"/>
            </a:rPr>
            <a:t>of the results to create different drafts until the final version of the report</a:t>
          </a:r>
          <a:endParaRPr lang="en-US" sz="2000" b="0" kern="1200" noProof="0" dirty="0">
            <a:solidFill>
              <a:schemeClr val="bg1"/>
            </a:solidFill>
          </a:endParaRPr>
        </a:p>
      </dsp:txBody>
      <dsp:txXfrm rot="10800000">
        <a:off x="0" y="0"/>
        <a:ext cx="6504384" cy="2122418"/>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_tradnl"/>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7F9734-32BA-1E45-AE50-BB75EE6DFF6B}" type="datetimeFigureOut">
              <a:rPr lang="es-ES_tradnl" smtClean="0"/>
              <a:t>04/01/2023</a:t>
            </a:fld>
            <a:endParaRPr lang="es-ES_tradnl"/>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s-ES_tradnl"/>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_tradnl"/>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B6765F-B5A2-6D4A-96BB-7CB7C410EA54}" type="slidenum">
              <a:rPr lang="es-ES_tradnl" smtClean="0"/>
              <a:t>‹Nº›</a:t>
            </a:fld>
            <a:endParaRPr lang="es-ES_tradnl"/>
          </a:p>
        </p:txBody>
      </p:sp>
    </p:spTree>
    <p:extLst>
      <p:ext uri="{BB962C8B-B14F-4D97-AF65-F5344CB8AC3E}">
        <p14:creationId xmlns:p14="http://schemas.microsoft.com/office/powerpoint/2010/main" val="15302477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CR" altLang="es-CR"/>
          </a:p>
        </p:txBody>
      </p:sp>
      <p:sp>
        <p:nvSpPr>
          <p:cNvPr id="29700" name="Slide Number Placeholder 3"/>
          <p:cNvSpPr>
            <a:spLocks noGrp="1"/>
          </p:cNvSpPr>
          <p:nvPr>
            <p:ph type="sldNum" sz="quarter" idx="5"/>
          </p:nvPr>
        </p:nvSpPr>
        <p:spPr/>
        <p:txBody>
          <a:bodyPr/>
          <a:lstStyle/>
          <a:p>
            <a:pPr>
              <a:defRPr/>
            </a:pPr>
            <a:fld id="{D283EB4A-0821-497A-A957-593276C4C59A}" type="slidenum">
              <a:rPr lang="es-ES_tradnl" smtClean="0"/>
              <a:pPr>
                <a:defRPr/>
              </a:pPr>
              <a:t>3</a:t>
            </a:fld>
            <a:endParaRPr lang="es-ES_tradnl"/>
          </a:p>
        </p:txBody>
      </p:sp>
    </p:spTree>
    <p:extLst>
      <p:ext uri="{BB962C8B-B14F-4D97-AF65-F5344CB8AC3E}">
        <p14:creationId xmlns:p14="http://schemas.microsoft.com/office/powerpoint/2010/main" val="27526386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CR" altLang="es-CR"/>
          </a:p>
        </p:txBody>
      </p:sp>
      <p:sp>
        <p:nvSpPr>
          <p:cNvPr id="29700" name="Slide Number Placeholder 3"/>
          <p:cNvSpPr>
            <a:spLocks noGrp="1"/>
          </p:cNvSpPr>
          <p:nvPr>
            <p:ph type="sldNum" sz="quarter" idx="5"/>
          </p:nvPr>
        </p:nvSpPr>
        <p:spPr/>
        <p:txBody>
          <a:bodyPr/>
          <a:lstStyle/>
          <a:p>
            <a:pPr>
              <a:defRPr/>
            </a:pPr>
            <a:fld id="{D283EB4A-0821-497A-A957-593276C4C59A}" type="slidenum">
              <a:rPr lang="es-ES_tradnl" smtClean="0"/>
              <a:pPr>
                <a:defRPr/>
              </a:pPr>
              <a:t>4</a:t>
            </a:fld>
            <a:endParaRPr lang="es-ES_tradnl"/>
          </a:p>
        </p:txBody>
      </p:sp>
    </p:spTree>
    <p:extLst>
      <p:ext uri="{BB962C8B-B14F-4D97-AF65-F5344CB8AC3E}">
        <p14:creationId xmlns:p14="http://schemas.microsoft.com/office/powerpoint/2010/main" val="4243771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CR" altLang="es-CR"/>
          </a:p>
        </p:txBody>
      </p:sp>
      <p:sp>
        <p:nvSpPr>
          <p:cNvPr id="29700" name="Slide Number Placeholder 3"/>
          <p:cNvSpPr>
            <a:spLocks noGrp="1"/>
          </p:cNvSpPr>
          <p:nvPr>
            <p:ph type="sldNum" sz="quarter" idx="5"/>
          </p:nvPr>
        </p:nvSpPr>
        <p:spPr/>
        <p:txBody>
          <a:bodyPr/>
          <a:lstStyle/>
          <a:p>
            <a:pPr>
              <a:defRPr/>
            </a:pPr>
            <a:fld id="{D283EB4A-0821-497A-A957-593276C4C59A}" type="slidenum">
              <a:rPr lang="es-ES_tradnl" smtClean="0"/>
              <a:pPr>
                <a:defRPr/>
              </a:pPr>
              <a:t>5</a:t>
            </a:fld>
            <a:endParaRPr lang="es-ES_tradnl"/>
          </a:p>
        </p:txBody>
      </p:sp>
    </p:spTree>
    <p:extLst>
      <p:ext uri="{BB962C8B-B14F-4D97-AF65-F5344CB8AC3E}">
        <p14:creationId xmlns:p14="http://schemas.microsoft.com/office/powerpoint/2010/main" val="23551335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CR" altLang="es-CR"/>
          </a:p>
        </p:txBody>
      </p:sp>
      <p:sp>
        <p:nvSpPr>
          <p:cNvPr id="29700" name="Slide Number Placeholder 3"/>
          <p:cNvSpPr>
            <a:spLocks noGrp="1"/>
          </p:cNvSpPr>
          <p:nvPr>
            <p:ph type="sldNum" sz="quarter" idx="5"/>
          </p:nvPr>
        </p:nvSpPr>
        <p:spPr/>
        <p:txBody>
          <a:bodyPr/>
          <a:lstStyle/>
          <a:p>
            <a:pPr>
              <a:defRPr/>
            </a:pPr>
            <a:fld id="{D283EB4A-0821-497A-A957-593276C4C59A}" type="slidenum">
              <a:rPr lang="es-ES_tradnl" smtClean="0"/>
              <a:pPr>
                <a:defRPr/>
              </a:pPr>
              <a:t>6</a:t>
            </a:fld>
            <a:endParaRPr lang="es-ES_tradnl"/>
          </a:p>
        </p:txBody>
      </p:sp>
    </p:spTree>
    <p:extLst>
      <p:ext uri="{BB962C8B-B14F-4D97-AF65-F5344CB8AC3E}">
        <p14:creationId xmlns:p14="http://schemas.microsoft.com/office/powerpoint/2010/main" val="33065543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CR" altLang="es-CR"/>
          </a:p>
        </p:txBody>
      </p:sp>
      <p:sp>
        <p:nvSpPr>
          <p:cNvPr id="29700" name="Slide Number Placeholder 3"/>
          <p:cNvSpPr>
            <a:spLocks noGrp="1"/>
          </p:cNvSpPr>
          <p:nvPr>
            <p:ph type="sldNum" sz="quarter" idx="5"/>
          </p:nvPr>
        </p:nvSpPr>
        <p:spPr/>
        <p:txBody>
          <a:bodyPr/>
          <a:lstStyle/>
          <a:p>
            <a:pPr>
              <a:defRPr/>
            </a:pPr>
            <a:fld id="{D283EB4A-0821-497A-A957-593276C4C59A}" type="slidenum">
              <a:rPr lang="es-ES_tradnl" smtClean="0"/>
              <a:pPr>
                <a:defRPr/>
              </a:pPr>
              <a:t>7</a:t>
            </a:fld>
            <a:endParaRPr lang="es-ES_tradnl"/>
          </a:p>
        </p:txBody>
      </p:sp>
    </p:spTree>
    <p:extLst>
      <p:ext uri="{BB962C8B-B14F-4D97-AF65-F5344CB8AC3E}">
        <p14:creationId xmlns:p14="http://schemas.microsoft.com/office/powerpoint/2010/main" val="989947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CR" altLang="es-CR"/>
          </a:p>
        </p:txBody>
      </p:sp>
      <p:sp>
        <p:nvSpPr>
          <p:cNvPr id="29700" name="Slide Number Placeholder 3"/>
          <p:cNvSpPr>
            <a:spLocks noGrp="1"/>
          </p:cNvSpPr>
          <p:nvPr>
            <p:ph type="sldNum" sz="quarter" idx="5"/>
          </p:nvPr>
        </p:nvSpPr>
        <p:spPr/>
        <p:txBody>
          <a:bodyPr/>
          <a:lstStyle/>
          <a:p>
            <a:pPr>
              <a:defRPr/>
            </a:pPr>
            <a:fld id="{D283EB4A-0821-497A-A957-593276C4C59A}" type="slidenum">
              <a:rPr lang="es-ES_tradnl" smtClean="0"/>
              <a:pPr>
                <a:defRPr/>
              </a:pPr>
              <a:t>11</a:t>
            </a:fld>
            <a:endParaRPr lang="es-ES_tradnl"/>
          </a:p>
        </p:txBody>
      </p:sp>
    </p:spTree>
    <p:extLst>
      <p:ext uri="{BB962C8B-B14F-4D97-AF65-F5344CB8AC3E}">
        <p14:creationId xmlns:p14="http://schemas.microsoft.com/office/powerpoint/2010/main" val="24942639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CR" altLang="es-CR"/>
          </a:p>
        </p:txBody>
      </p:sp>
      <p:sp>
        <p:nvSpPr>
          <p:cNvPr id="29700" name="Slide Number Placeholder 3"/>
          <p:cNvSpPr>
            <a:spLocks noGrp="1"/>
          </p:cNvSpPr>
          <p:nvPr>
            <p:ph type="sldNum" sz="quarter" idx="5"/>
          </p:nvPr>
        </p:nvSpPr>
        <p:spPr/>
        <p:txBody>
          <a:bodyPr/>
          <a:lstStyle/>
          <a:p>
            <a:pPr>
              <a:defRPr/>
            </a:pPr>
            <a:fld id="{D283EB4A-0821-497A-A957-593276C4C59A}" type="slidenum">
              <a:rPr lang="es-ES_tradnl" smtClean="0"/>
              <a:pPr>
                <a:defRPr/>
              </a:pPr>
              <a:t>12</a:t>
            </a:fld>
            <a:endParaRPr lang="es-ES_tradnl"/>
          </a:p>
        </p:txBody>
      </p:sp>
    </p:spTree>
    <p:extLst>
      <p:ext uri="{BB962C8B-B14F-4D97-AF65-F5344CB8AC3E}">
        <p14:creationId xmlns:p14="http://schemas.microsoft.com/office/powerpoint/2010/main" val="7943291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AF919C31-E9C9-4D08-91A0-F57F0E2A43EF}" type="datetimeFigureOut">
              <a:rPr lang="es-CR" smtClean="0"/>
              <a:t>4/1/2023</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p:txBody>
          <a:bodyPr/>
          <a:lstStyle/>
          <a:p>
            <a:fld id="{CA382603-6210-49E3-A38B-29FC619EF3D3}" type="slidenum">
              <a:rPr lang="es-CR" smtClean="0"/>
              <a:t>‹Nº›</a:t>
            </a:fld>
            <a:endParaRPr lang="es-CR"/>
          </a:p>
        </p:txBody>
      </p:sp>
    </p:spTree>
    <p:extLst>
      <p:ext uri="{BB962C8B-B14F-4D97-AF65-F5344CB8AC3E}">
        <p14:creationId xmlns:p14="http://schemas.microsoft.com/office/powerpoint/2010/main" val="12824408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AF919C31-E9C9-4D08-91A0-F57F0E2A43EF}" type="datetimeFigureOut">
              <a:rPr lang="es-CR" smtClean="0"/>
              <a:t>4/1/2023</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p:txBody>
          <a:bodyPr/>
          <a:lstStyle/>
          <a:p>
            <a:fld id="{CA382603-6210-49E3-A38B-29FC619EF3D3}" type="slidenum">
              <a:rPr lang="es-CR" smtClean="0"/>
              <a:t>‹Nº›</a:t>
            </a:fld>
            <a:endParaRPr lang="es-CR"/>
          </a:p>
        </p:txBody>
      </p:sp>
    </p:spTree>
    <p:extLst>
      <p:ext uri="{BB962C8B-B14F-4D97-AF65-F5344CB8AC3E}">
        <p14:creationId xmlns:p14="http://schemas.microsoft.com/office/powerpoint/2010/main" val="8254718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AF919C31-E9C9-4D08-91A0-F57F0E2A43EF}" type="datetimeFigureOut">
              <a:rPr lang="es-CR" smtClean="0"/>
              <a:t>4/1/2023</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p:txBody>
          <a:bodyPr/>
          <a:lstStyle/>
          <a:p>
            <a:fld id="{CA382603-6210-49E3-A38B-29FC619EF3D3}" type="slidenum">
              <a:rPr lang="es-CR" smtClean="0"/>
              <a:t>‹Nº›</a:t>
            </a:fld>
            <a:endParaRPr lang="es-CR"/>
          </a:p>
        </p:txBody>
      </p:sp>
    </p:spTree>
    <p:extLst>
      <p:ext uri="{BB962C8B-B14F-4D97-AF65-F5344CB8AC3E}">
        <p14:creationId xmlns:p14="http://schemas.microsoft.com/office/powerpoint/2010/main" val="22913917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AF919C31-E9C9-4D08-91A0-F57F0E2A43EF}" type="datetimeFigureOut">
              <a:rPr lang="es-CR" smtClean="0"/>
              <a:t>4/1/2023</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p:txBody>
          <a:bodyPr/>
          <a:lstStyle/>
          <a:p>
            <a:fld id="{CA382603-6210-49E3-A38B-29FC619EF3D3}" type="slidenum">
              <a:rPr lang="es-CR" smtClean="0"/>
              <a:t>‹Nº›</a:t>
            </a:fld>
            <a:endParaRPr lang="es-CR"/>
          </a:p>
        </p:txBody>
      </p:sp>
    </p:spTree>
    <p:extLst>
      <p:ext uri="{BB962C8B-B14F-4D97-AF65-F5344CB8AC3E}">
        <p14:creationId xmlns:p14="http://schemas.microsoft.com/office/powerpoint/2010/main" val="606702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AF919C31-E9C9-4D08-91A0-F57F0E2A43EF}" type="datetimeFigureOut">
              <a:rPr lang="es-CR" smtClean="0"/>
              <a:t>4/1/2023</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p:txBody>
          <a:bodyPr/>
          <a:lstStyle/>
          <a:p>
            <a:fld id="{CA382603-6210-49E3-A38B-29FC619EF3D3}" type="slidenum">
              <a:rPr lang="es-CR" smtClean="0"/>
              <a:t>‹Nº›</a:t>
            </a:fld>
            <a:endParaRPr lang="es-CR"/>
          </a:p>
        </p:txBody>
      </p:sp>
    </p:spTree>
    <p:extLst>
      <p:ext uri="{BB962C8B-B14F-4D97-AF65-F5344CB8AC3E}">
        <p14:creationId xmlns:p14="http://schemas.microsoft.com/office/powerpoint/2010/main" val="19747678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AF919C31-E9C9-4D08-91A0-F57F0E2A43EF}" type="datetimeFigureOut">
              <a:rPr lang="es-CR" smtClean="0"/>
              <a:t>4/1/2023</a:t>
            </a:fld>
            <a:endParaRPr lang="es-CR"/>
          </a:p>
        </p:txBody>
      </p:sp>
      <p:sp>
        <p:nvSpPr>
          <p:cNvPr id="6" name="Footer Placeholder 5"/>
          <p:cNvSpPr>
            <a:spLocks noGrp="1"/>
          </p:cNvSpPr>
          <p:nvPr>
            <p:ph type="ftr" sz="quarter" idx="11"/>
          </p:nvPr>
        </p:nvSpPr>
        <p:spPr/>
        <p:txBody>
          <a:bodyPr/>
          <a:lstStyle/>
          <a:p>
            <a:endParaRPr lang="es-CR"/>
          </a:p>
        </p:txBody>
      </p:sp>
      <p:sp>
        <p:nvSpPr>
          <p:cNvPr id="7" name="Slide Number Placeholder 6"/>
          <p:cNvSpPr>
            <a:spLocks noGrp="1"/>
          </p:cNvSpPr>
          <p:nvPr>
            <p:ph type="sldNum" sz="quarter" idx="12"/>
          </p:nvPr>
        </p:nvSpPr>
        <p:spPr/>
        <p:txBody>
          <a:bodyPr/>
          <a:lstStyle/>
          <a:p>
            <a:fld id="{CA382603-6210-49E3-A38B-29FC619EF3D3}" type="slidenum">
              <a:rPr lang="es-CR" smtClean="0"/>
              <a:t>‹Nº›</a:t>
            </a:fld>
            <a:endParaRPr lang="es-CR"/>
          </a:p>
        </p:txBody>
      </p:sp>
    </p:spTree>
    <p:extLst>
      <p:ext uri="{BB962C8B-B14F-4D97-AF65-F5344CB8AC3E}">
        <p14:creationId xmlns:p14="http://schemas.microsoft.com/office/powerpoint/2010/main" val="3324354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629842" y="2505075"/>
            <a:ext cx="3868340"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4629150" y="2505075"/>
            <a:ext cx="3887391"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AF919C31-E9C9-4D08-91A0-F57F0E2A43EF}" type="datetimeFigureOut">
              <a:rPr lang="es-CR" smtClean="0"/>
              <a:t>4/1/2023</a:t>
            </a:fld>
            <a:endParaRPr lang="es-CR"/>
          </a:p>
        </p:txBody>
      </p:sp>
      <p:sp>
        <p:nvSpPr>
          <p:cNvPr id="8" name="Footer Placeholder 7"/>
          <p:cNvSpPr>
            <a:spLocks noGrp="1"/>
          </p:cNvSpPr>
          <p:nvPr>
            <p:ph type="ftr" sz="quarter" idx="11"/>
          </p:nvPr>
        </p:nvSpPr>
        <p:spPr/>
        <p:txBody>
          <a:bodyPr/>
          <a:lstStyle/>
          <a:p>
            <a:endParaRPr lang="es-CR"/>
          </a:p>
        </p:txBody>
      </p:sp>
      <p:sp>
        <p:nvSpPr>
          <p:cNvPr id="9" name="Slide Number Placeholder 8"/>
          <p:cNvSpPr>
            <a:spLocks noGrp="1"/>
          </p:cNvSpPr>
          <p:nvPr>
            <p:ph type="sldNum" sz="quarter" idx="12"/>
          </p:nvPr>
        </p:nvSpPr>
        <p:spPr/>
        <p:txBody>
          <a:bodyPr/>
          <a:lstStyle/>
          <a:p>
            <a:fld id="{CA382603-6210-49E3-A38B-29FC619EF3D3}" type="slidenum">
              <a:rPr lang="es-CR" smtClean="0"/>
              <a:t>‹Nº›</a:t>
            </a:fld>
            <a:endParaRPr lang="es-CR"/>
          </a:p>
        </p:txBody>
      </p:sp>
    </p:spTree>
    <p:extLst>
      <p:ext uri="{BB962C8B-B14F-4D97-AF65-F5344CB8AC3E}">
        <p14:creationId xmlns:p14="http://schemas.microsoft.com/office/powerpoint/2010/main" val="845915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AF919C31-E9C9-4D08-91A0-F57F0E2A43EF}" type="datetimeFigureOut">
              <a:rPr lang="es-CR" smtClean="0"/>
              <a:t>4/1/2023</a:t>
            </a:fld>
            <a:endParaRPr lang="es-CR"/>
          </a:p>
        </p:txBody>
      </p:sp>
      <p:sp>
        <p:nvSpPr>
          <p:cNvPr id="4" name="Footer Placeholder 3"/>
          <p:cNvSpPr>
            <a:spLocks noGrp="1"/>
          </p:cNvSpPr>
          <p:nvPr>
            <p:ph type="ftr" sz="quarter" idx="11"/>
          </p:nvPr>
        </p:nvSpPr>
        <p:spPr/>
        <p:txBody>
          <a:bodyPr/>
          <a:lstStyle/>
          <a:p>
            <a:endParaRPr lang="es-CR"/>
          </a:p>
        </p:txBody>
      </p:sp>
      <p:sp>
        <p:nvSpPr>
          <p:cNvPr id="5" name="Slide Number Placeholder 4"/>
          <p:cNvSpPr>
            <a:spLocks noGrp="1"/>
          </p:cNvSpPr>
          <p:nvPr>
            <p:ph type="sldNum" sz="quarter" idx="12"/>
          </p:nvPr>
        </p:nvSpPr>
        <p:spPr/>
        <p:txBody>
          <a:bodyPr/>
          <a:lstStyle/>
          <a:p>
            <a:fld id="{CA382603-6210-49E3-A38B-29FC619EF3D3}" type="slidenum">
              <a:rPr lang="es-CR" smtClean="0"/>
              <a:t>‹Nº›</a:t>
            </a:fld>
            <a:endParaRPr lang="es-CR"/>
          </a:p>
        </p:txBody>
      </p:sp>
    </p:spTree>
    <p:extLst>
      <p:ext uri="{BB962C8B-B14F-4D97-AF65-F5344CB8AC3E}">
        <p14:creationId xmlns:p14="http://schemas.microsoft.com/office/powerpoint/2010/main" val="8977444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919C31-E9C9-4D08-91A0-F57F0E2A43EF}" type="datetimeFigureOut">
              <a:rPr lang="es-CR" smtClean="0"/>
              <a:t>4/1/2023</a:t>
            </a:fld>
            <a:endParaRPr lang="es-CR"/>
          </a:p>
        </p:txBody>
      </p:sp>
      <p:sp>
        <p:nvSpPr>
          <p:cNvPr id="3" name="Footer Placeholder 2"/>
          <p:cNvSpPr>
            <a:spLocks noGrp="1"/>
          </p:cNvSpPr>
          <p:nvPr>
            <p:ph type="ftr" sz="quarter" idx="11"/>
          </p:nvPr>
        </p:nvSpPr>
        <p:spPr/>
        <p:txBody>
          <a:bodyPr/>
          <a:lstStyle/>
          <a:p>
            <a:endParaRPr lang="es-CR"/>
          </a:p>
        </p:txBody>
      </p:sp>
      <p:sp>
        <p:nvSpPr>
          <p:cNvPr id="4" name="Slide Number Placeholder 3"/>
          <p:cNvSpPr>
            <a:spLocks noGrp="1"/>
          </p:cNvSpPr>
          <p:nvPr>
            <p:ph type="sldNum" sz="quarter" idx="12"/>
          </p:nvPr>
        </p:nvSpPr>
        <p:spPr/>
        <p:txBody>
          <a:bodyPr/>
          <a:lstStyle/>
          <a:p>
            <a:fld id="{CA382603-6210-49E3-A38B-29FC619EF3D3}" type="slidenum">
              <a:rPr lang="es-CR" smtClean="0"/>
              <a:t>‹Nº›</a:t>
            </a:fld>
            <a:endParaRPr lang="es-CR"/>
          </a:p>
        </p:txBody>
      </p:sp>
    </p:spTree>
    <p:extLst>
      <p:ext uri="{BB962C8B-B14F-4D97-AF65-F5344CB8AC3E}">
        <p14:creationId xmlns:p14="http://schemas.microsoft.com/office/powerpoint/2010/main" val="22059475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AF919C31-E9C9-4D08-91A0-F57F0E2A43EF}" type="datetimeFigureOut">
              <a:rPr lang="es-CR" smtClean="0"/>
              <a:t>4/1/2023</a:t>
            </a:fld>
            <a:endParaRPr lang="es-CR"/>
          </a:p>
        </p:txBody>
      </p:sp>
      <p:sp>
        <p:nvSpPr>
          <p:cNvPr id="6" name="Footer Placeholder 5"/>
          <p:cNvSpPr>
            <a:spLocks noGrp="1"/>
          </p:cNvSpPr>
          <p:nvPr>
            <p:ph type="ftr" sz="quarter" idx="11"/>
          </p:nvPr>
        </p:nvSpPr>
        <p:spPr/>
        <p:txBody>
          <a:bodyPr/>
          <a:lstStyle/>
          <a:p>
            <a:endParaRPr lang="es-CR"/>
          </a:p>
        </p:txBody>
      </p:sp>
      <p:sp>
        <p:nvSpPr>
          <p:cNvPr id="7" name="Slide Number Placeholder 6"/>
          <p:cNvSpPr>
            <a:spLocks noGrp="1"/>
          </p:cNvSpPr>
          <p:nvPr>
            <p:ph type="sldNum" sz="quarter" idx="12"/>
          </p:nvPr>
        </p:nvSpPr>
        <p:spPr/>
        <p:txBody>
          <a:bodyPr/>
          <a:lstStyle/>
          <a:p>
            <a:fld id="{CA382603-6210-49E3-A38B-29FC619EF3D3}" type="slidenum">
              <a:rPr lang="es-CR" smtClean="0"/>
              <a:t>‹Nº›</a:t>
            </a:fld>
            <a:endParaRPr lang="es-CR"/>
          </a:p>
        </p:txBody>
      </p:sp>
    </p:spTree>
    <p:extLst>
      <p:ext uri="{BB962C8B-B14F-4D97-AF65-F5344CB8AC3E}">
        <p14:creationId xmlns:p14="http://schemas.microsoft.com/office/powerpoint/2010/main" val="3643965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AF919C31-E9C9-4D08-91A0-F57F0E2A43EF}" type="datetimeFigureOut">
              <a:rPr lang="es-CR" smtClean="0"/>
              <a:t>4/1/2023</a:t>
            </a:fld>
            <a:endParaRPr lang="es-CR"/>
          </a:p>
        </p:txBody>
      </p:sp>
      <p:sp>
        <p:nvSpPr>
          <p:cNvPr id="6" name="Footer Placeholder 5"/>
          <p:cNvSpPr>
            <a:spLocks noGrp="1"/>
          </p:cNvSpPr>
          <p:nvPr>
            <p:ph type="ftr" sz="quarter" idx="11"/>
          </p:nvPr>
        </p:nvSpPr>
        <p:spPr/>
        <p:txBody>
          <a:bodyPr/>
          <a:lstStyle/>
          <a:p>
            <a:endParaRPr lang="es-CR"/>
          </a:p>
        </p:txBody>
      </p:sp>
      <p:sp>
        <p:nvSpPr>
          <p:cNvPr id="7" name="Slide Number Placeholder 6"/>
          <p:cNvSpPr>
            <a:spLocks noGrp="1"/>
          </p:cNvSpPr>
          <p:nvPr>
            <p:ph type="sldNum" sz="quarter" idx="12"/>
          </p:nvPr>
        </p:nvSpPr>
        <p:spPr/>
        <p:txBody>
          <a:bodyPr/>
          <a:lstStyle/>
          <a:p>
            <a:fld id="{CA382603-6210-49E3-A38B-29FC619EF3D3}" type="slidenum">
              <a:rPr lang="es-CR" smtClean="0"/>
              <a:t>‹Nº›</a:t>
            </a:fld>
            <a:endParaRPr lang="es-CR"/>
          </a:p>
        </p:txBody>
      </p:sp>
    </p:spTree>
    <p:extLst>
      <p:ext uri="{BB962C8B-B14F-4D97-AF65-F5344CB8AC3E}">
        <p14:creationId xmlns:p14="http://schemas.microsoft.com/office/powerpoint/2010/main" val="2912709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919C31-E9C9-4D08-91A0-F57F0E2A43EF}" type="datetimeFigureOut">
              <a:rPr lang="es-CR" smtClean="0"/>
              <a:t>4/1/2023</a:t>
            </a:fld>
            <a:endParaRPr lang="es-C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382603-6210-49E3-A38B-29FC619EF3D3}" type="slidenum">
              <a:rPr lang="es-CR" smtClean="0"/>
              <a:t>‹Nº›</a:t>
            </a:fld>
            <a:endParaRPr lang="es-CR"/>
          </a:p>
        </p:txBody>
      </p:sp>
    </p:spTree>
    <p:extLst>
      <p:ext uri="{BB962C8B-B14F-4D97-AF65-F5344CB8AC3E}">
        <p14:creationId xmlns:p14="http://schemas.microsoft.com/office/powerpoint/2010/main" val="11553625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screen">
            <a:alphaModFix amt="0"/>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pic>
        <p:nvPicPr>
          <p:cNvPr id="4" name="Imagen 3"/>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807799" y="2040418"/>
            <a:ext cx="7321133" cy="2880446"/>
          </a:xfrm>
          <a:prstGeom prst="rect">
            <a:avLst/>
          </a:prstGeom>
        </p:spPr>
      </p:pic>
      <p:pic>
        <p:nvPicPr>
          <p:cNvPr id="3" name="Picture 8" descr="birrete"/>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7118561" y="2040418"/>
            <a:ext cx="1624183" cy="1624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3"/>
          <p:cNvSpPr txBox="1">
            <a:spLocks noChangeArrowheads="1"/>
          </p:cNvSpPr>
          <p:nvPr/>
        </p:nvSpPr>
        <p:spPr bwMode="auto">
          <a:xfrm>
            <a:off x="0" y="804279"/>
            <a:ext cx="9144000" cy="1006822"/>
          </a:xfrm>
          <a:prstGeom prst="rect">
            <a:avLst/>
          </a:prstGeom>
          <a:noFill/>
          <a:ln w="9525">
            <a:noFill/>
            <a:miter lim="800000"/>
            <a:headEnd/>
            <a:tailEnd/>
          </a:ln>
        </p:spPr>
        <p:txBody>
          <a:bodyPr/>
          <a:lstStyle/>
          <a:p>
            <a:pPr algn="ctr">
              <a:spcBef>
                <a:spcPct val="20000"/>
              </a:spcBef>
              <a:defRPr/>
            </a:pPr>
            <a:r>
              <a:rPr lang="en-US" sz="2600" b="1" kern="0" dirty="0">
                <a:latin typeface="Calibri" panose="020F0502020204030204" pitchFamily="34" charset="0"/>
              </a:rPr>
              <a:t>Master in Project Management (MPM) Program</a:t>
            </a:r>
          </a:p>
        </p:txBody>
      </p:sp>
      <p:sp>
        <p:nvSpPr>
          <p:cNvPr id="6" name="Rectangle 7"/>
          <p:cNvSpPr>
            <a:spLocks noChangeArrowheads="1"/>
          </p:cNvSpPr>
          <p:nvPr/>
        </p:nvSpPr>
        <p:spPr bwMode="auto">
          <a:xfrm>
            <a:off x="107504" y="4800599"/>
            <a:ext cx="9036496" cy="165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s-CR" altLang="es-CR" b="1" i="1" dirty="0" err="1">
                <a:latin typeface="+mn-lt"/>
              </a:rPr>
              <a:t>Graduation</a:t>
            </a:r>
            <a:r>
              <a:rPr lang="es-CR" altLang="es-CR" b="1" i="1" dirty="0">
                <a:latin typeface="+mn-lt"/>
              </a:rPr>
              <a:t> </a:t>
            </a:r>
            <a:r>
              <a:rPr lang="es-CR" altLang="es-CR" b="1" i="1" dirty="0" err="1">
                <a:latin typeface="+mn-lt"/>
              </a:rPr>
              <a:t>Seminar</a:t>
            </a:r>
            <a:r>
              <a:rPr lang="es-CR" altLang="es-CR" b="1" i="1" dirty="0">
                <a:latin typeface="+mn-lt"/>
              </a:rPr>
              <a:t> – </a:t>
            </a:r>
            <a:r>
              <a:rPr lang="es-CR" altLang="es-CR" b="1" i="1" dirty="0" err="1">
                <a:latin typeface="+mn-lt"/>
              </a:rPr>
              <a:t>Applied</a:t>
            </a:r>
            <a:r>
              <a:rPr lang="es-CR" altLang="es-CR" b="1" i="1" dirty="0">
                <a:latin typeface="+mn-lt"/>
              </a:rPr>
              <a:t> </a:t>
            </a:r>
            <a:r>
              <a:rPr lang="es-CR" altLang="es-CR" b="1" i="1" dirty="0" err="1">
                <a:latin typeface="+mn-lt"/>
              </a:rPr>
              <a:t>Research</a:t>
            </a:r>
            <a:endParaRPr lang="es-CR" altLang="es-CR" b="1" i="1" dirty="0">
              <a:latin typeface="+mn-lt"/>
            </a:endParaRPr>
          </a:p>
          <a:p>
            <a:pPr algn="ctr" eaLnBrk="1" hangingPunct="1">
              <a:spcBef>
                <a:spcPct val="0"/>
              </a:spcBef>
              <a:buFontTx/>
              <a:buNone/>
            </a:pPr>
            <a:r>
              <a:rPr lang="es-CR" altLang="es-CR" b="1" i="1" dirty="0">
                <a:latin typeface="+mn-lt"/>
              </a:rPr>
              <a:t>Final Graduation Project (FGP)</a:t>
            </a:r>
            <a:endParaRPr lang="en-US" altLang="es-CR" b="1" i="1" dirty="0">
              <a:latin typeface="+mn-lt"/>
            </a:endParaRPr>
          </a:p>
        </p:txBody>
      </p:sp>
    </p:spTree>
    <p:extLst>
      <p:ext uri="{BB962C8B-B14F-4D97-AF65-F5344CB8AC3E}">
        <p14:creationId xmlns:p14="http://schemas.microsoft.com/office/powerpoint/2010/main" val="3996313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C7C320-60F1-8505-31AB-341A877B9238}"/>
              </a:ext>
            </a:extLst>
          </p:cNvPr>
          <p:cNvSpPr>
            <a:spLocks noGrp="1"/>
          </p:cNvSpPr>
          <p:nvPr>
            <p:ph type="title"/>
          </p:nvPr>
        </p:nvSpPr>
        <p:spPr/>
        <p:txBody>
          <a:bodyPr/>
          <a:lstStyle/>
          <a:p>
            <a:r>
              <a:rPr lang="en-US" dirty="0"/>
              <a:t>Graduation Seminar to develop the Final Graduation Project</a:t>
            </a:r>
          </a:p>
        </p:txBody>
      </p:sp>
    </p:spTree>
    <p:extLst>
      <p:ext uri="{BB962C8B-B14F-4D97-AF65-F5344CB8AC3E}">
        <p14:creationId xmlns:p14="http://schemas.microsoft.com/office/powerpoint/2010/main" val="15183567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3 Marcador de contenido"/>
          <p:cNvSpPr>
            <a:spLocks noGrp="1"/>
          </p:cNvSpPr>
          <p:nvPr>
            <p:ph idx="1"/>
          </p:nvPr>
        </p:nvSpPr>
        <p:spPr>
          <a:xfrm>
            <a:off x="457200" y="1659988"/>
            <a:ext cx="8229600" cy="4864637"/>
          </a:xfrm>
        </p:spPr>
        <p:txBody>
          <a:bodyPr rtlCol="0">
            <a:normAutofit fontScale="70000" lnSpcReduction="20000"/>
          </a:bodyPr>
          <a:lstStyle/>
          <a:p>
            <a:r>
              <a:rPr lang="en-US" dirty="0"/>
              <a:t>Its focused in knowledge integration</a:t>
            </a:r>
          </a:p>
          <a:p>
            <a:r>
              <a:rPr lang="en-US" dirty="0"/>
              <a:t>FGP Charter, FGP Template and APA standard 7</a:t>
            </a:r>
            <a:r>
              <a:rPr lang="en-US" baseline="30000" dirty="0"/>
              <a:t>th</a:t>
            </a:r>
            <a:r>
              <a:rPr lang="en-US" dirty="0"/>
              <a:t> edition are used as the main references</a:t>
            </a:r>
          </a:p>
          <a:p>
            <a:r>
              <a:rPr lang="en-US" dirty="0"/>
              <a:t>The FGP Template document must be used from the very beginning of the process</a:t>
            </a:r>
          </a:p>
          <a:p>
            <a:r>
              <a:rPr lang="en-US" dirty="0"/>
              <a:t>It is a course with one facilitator and two assistant facilitators</a:t>
            </a:r>
          </a:p>
          <a:p>
            <a:r>
              <a:rPr lang="en-US" dirty="0"/>
              <a:t>There is support for the students but quality and sound work is requested from students</a:t>
            </a:r>
          </a:p>
          <a:p>
            <a:r>
              <a:rPr lang="en-US" dirty="0"/>
              <a:t>Is the last course of the program</a:t>
            </a:r>
          </a:p>
          <a:p>
            <a:r>
              <a:rPr lang="en-US" dirty="0"/>
              <a:t>After the seminar is successfully approved a tutor is appointed by the university to support the student development of the main part of the FGP </a:t>
            </a:r>
            <a:r>
              <a:rPr lang="en-US" dirty="0" smtClean="0"/>
              <a:t>for three months. </a:t>
            </a:r>
            <a:r>
              <a:rPr lang="en-US" dirty="0"/>
              <a:t>This process is called tutoring</a:t>
            </a:r>
          </a:p>
          <a:p>
            <a:r>
              <a:rPr lang="en-US" dirty="0"/>
              <a:t>In order to move into the </a:t>
            </a:r>
            <a:r>
              <a:rPr lang="en-US" dirty="0" smtClean="0"/>
              <a:t>reading-by-reviewers </a:t>
            </a:r>
            <a:r>
              <a:rPr lang="en-US" dirty="0"/>
              <a:t>phase, the tutor must approve the FGP.</a:t>
            </a:r>
          </a:p>
          <a:p>
            <a:r>
              <a:rPr lang="en-US" dirty="0"/>
              <a:t>After the tutorship is approved two reviewers are appointed </a:t>
            </a:r>
            <a:r>
              <a:rPr lang="en-US" dirty="0" smtClean="0"/>
              <a:t>(chosen </a:t>
            </a:r>
            <a:r>
              <a:rPr lang="en-US" dirty="0"/>
              <a:t>by the university) to read and review the FGP. This process is called reading by reviewers</a:t>
            </a:r>
          </a:p>
          <a:p>
            <a:pPr marL="0" indent="0">
              <a:buNone/>
            </a:pPr>
            <a:endParaRPr lang="en-US" dirty="0"/>
          </a:p>
          <a:p>
            <a:endParaRPr lang="en-US" dirty="0"/>
          </a:p>
        </p:txBody>
      </p:sp>
      <p:sp>
        <p:nvSpPr>
          <p:cNvPr id="12291" name="1 Marcador de número de diapositiva"/>
          <p:cNvSpPr>
            <a:spLocks noGrp="1"/>
          </p:cNvSpPr>
          <p:nvPr>
            <p:ph type="sldNum" sz="quarter" idx="12"/>
          </p:nvPr>
        </p:nvSpPr>
        <p:spPr/>
        <p:txBody>
          <a:bodyPr/>
          <a:lstStyle/>
          <a:p>
            <a:pPr>
              <a:defRPr/>
            </a:pPr>
            <a:fld id="{0A968202-04A5-4319-AE36-F5CD0BE74CEA}" type="slidenum">
              <a:rPr lang="es-ES"/>
              <a:pPr>
                <a:defRPr/>
              </a:pPr>
              <a:t>11</a:t>
            </a:fld>
            <a:endParaRPr lang="es-ES"/>
          </a:p>
        </p:txBody>
      </p:sp>
      <p:sp>
        <p:nvSpPr>
          <p:cNvPr id="7172" name="Text Box 4"/>
          <p:cNvSpPr txBox="1">
            <a:spLocks noChangeArrowheads="1"/>
          </p:cNvSpPr>
          <p:nvPr/>
        </p:nvSpPr>
        <p:spPr bwMode="auto">
          <a:xfrm>
            <a:off x="177553" y="407033"/>
            <a:ext cx="8080403" cy="12529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s-CR" sz="3600" b="1" dirty="0">
                <a:solidFill>
                  <a:srgbClr val="0066FF"/>
                </a:solidFill>
              </a:rPr>
              <a:t>The Graduation Seminar (GS)</a:t>
            </a:r>
          </a:p>
        </p:txBody>
      </p:sp>
    </p:spTree>
    <p:extLst>
      <p:ext uri="{BB962C8B-B14F-4D97-AF65-F5344CB8AC3E}">
        <p14:creationId xmlns:p14="http://schemas.microsoft.com/office/powerpoint/2010/main" val="1006175154"/>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3 Marcador de contenido"/>
          <p:cNvSpPr>
            <a:spLocks noGrp="1"/>
          </p:cNvSpPr>
          <p:nvPr>
            <p:ph idx="1"/>
          </p:nvPr>
        </p:nvSpPr>
        <p:spPr>
          <a:xfrm>
            <a:off x="457200" y="1659988"/>
            <a:ext cx="8229600" cy="4864637"/>
          </a:xfrm>
        </p:spPr>
        <p:txBody>
          <a:bodyPr rtlCol="0">
            <a:normAutofit fontScale="70000" lnSpcReduction="20000"/>
          </a:bodyPr>
          <a:lstStyle/>
          <a:p>
            <a:r>
              <a:rPr lang="en-US" dirty="0"/>
              <a:t>The FGP includes a validation in regenerative and sustainable development</a:t>
            </a:r>
          </a:p>
          <a:p>
            <a:r>
              <a:rPr lang="en-US" dirty="0"/>
              <a:t>The Graduation Seminar course has a duration of 7 weeks along which the students develop gradually the FGP Charter first, and second the FGP document (which is done in the FGP Template)</a:t>
            </a:r>
          </a:p>
          <a:p>
            <a:r>
              <a:rPr lang="en-US" dirty="0"/>
              <a:t>Every week the student submit their deliverables for the facilitators to review. High quality and compliance to all regulations and standards is demanded from the students in order to successfully approve the GS </a:t>
            </a:r>
          </a:p>
          <a:p>
            <a:r>
              <a:rPr lang="en-US" dirty="0"/>
              <a:t>Students must address the comments or corrections requested by the facilitators in the next submission of their deliverable</a:t>
            </a:r>
          </a:p>
          <a:p>
            <a:r>
              <a:rPr lang="en-US" dirty="0"/>
              <a:t>Weekly deliverables are cumulative so the student cannot move on to the next unit until the corrections requested are addressed. Under no circumstances are allowed exceptions to this regulation</a:t>
            </a:r>
          </a:p>
          <a:p>
            <a:r>
              <a:rPr lang="en-US" b="1" u="sng" dirty="0"/>
              <a:t>Confidentiality: </a:t>
            </a:r>
            <a:r>
              <a:rPr lang="en-US" dirty="0"/>
              <a:t>if the FGP topic is related to any enterprise or company, the student must confirm priorly that there are no confidentiality issues since the FGP becomes a public document. The timely approval of the topic by a given organization will be the sole responsibility of the student and time extensions will not be granted because of delays related to confidentiality issues</a:t>
            </a:r>
          </a:p>
          <a:p>
            <a:endParaRPr lang="en-US" dirty="0"/>
          </a:p>
          <a:p>
            <a:endParaRPr lang="en-US" dirty="0"/>
          </a:p>
          <a:p>
            <a:endParaRPr lang="en-US" dirty="0"/>
          </a:p>
          <a:p>
            <a:endParaRPr lang="en-US" dirty="0"/>
          </a:p>
        </p:txBody>
      </p:sp>
      <p:sp>
        <p:nvSpPr>
          <p:cNvPr id="12291" name="1 Marcador de número de diapositiva"/>
          <p:cNvSpPr>
            <a:spLocks noGrp="1"/>
          </p:cNvSpPr>
          <p:nvPr>
            <p:ph type="sldNum" sz="quarter" idx="12"/>
          </p:nvPr>
        </p:nvSpPr>
        <p:spPr/>
        <p:txBody>
          <a:bodyPr/>
          <a:lstStyle/>
          <a:p>
            <a:pPr>
              <a:defRPr/>
            </a:pPr>
            <a:fld id="{0A968202-04A5-4319-AE36-F5CD0BE74CEA}" type="slidenum">
              <a:rPr lang="es-ES"/>
              <a:pPr>
                <a:defRPr/>
              </a:pPr>
              <a:t>12</a:t>
            </a:fld>
            <a:endParaRPr lang="es-ES"/>
          </a:p>
        </p:txBody>
      </p:sp>
      <p:sp>
        <p:nvSpPr>
          <p:cNvPr id="7172" name="Text Box 4"/>
          <p:cNvSpPr txBox="1">
            <a:spLocks noChangeArrowheads="1"/>
          </p:cNvSpPr>
          <p:nvPr/>
        </p:nvSpPr>
        <p:spPr bwMode="auto">
          <a:xfrm>
            <a:off x="177553" y="407033"/>
            <a:ext cx="8080403" cy="12529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s-CR" sz="3600" b="1" dirty="0">
                <a:solidFill>
                  <a:srgbClr val="0066FF"/>
                </a:solidFill>
              </a:rPr>
              <a:t>The Graduation Seminar (GS)-cont.</a:t>
            </a:r>
          </a:p>
        </p:txBody>
      </p:sp>
    </p:spTree>
    <p:extLst>
      <p:ext uri="{BB962C8B-B14F-4D97-AF65-F5344CB8AC3E}">
        <p14:creationId xmlns:p14="http://schemas.microsoft.com/office/powerpoint/2010/main" val="4195947184"/>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C7C320-60F1-8505-31AB-341A877B9238}"/>
              </a:ext>
            </a:extLst>
          </p:cNvPr>
          <p:cNvSpPr>
            <a:spLocks noGrp="1"/>
          </p:cNvSpPr>
          <p:nvPr>
            <p:ph type="title"/>
          </p:nvPr>
        </p:nvSpPr>
        <p:spPr/>
        <p:txBody>
          <a:bodyPr/>
          <a:lstStyle/>
          <a:p>
            <a:r>
              <a:rPr lang="es-CR" dirty="0" err="1"/>
              <a:t>Applied</a:t>
            </a:r>
            <a:r>
              <a:rPr lang="es-CR" dirty="0"/>
              <a:t> </a:t>
            </a:r>
            <a:r>
              <a:rPr lang="es-CR" dirty="0" err="1"/>
              <a:t>Research</a:t>
            </a:r>
            <a:endParaRPr lang="en-US" dirty="0"/>
          </a:p>
        </p:txBody>
      </p:sp>
      <p:sp>
        <p:nvSpPr>
          <p:cNvPr id="3" name="Text Placeholder 2">
            <a:extLst>
              <a:ext uri="{FF2B5EF4-FFF2-40B4-BE49-F238E27FC236}">
                <a16:creationId xmlns:a16="http://schemas.microsoft.com/office/drawing/2014/main" id="{E65F7F50-D3E1-8814-D539-F09B574FB4E0}"/>
              </a:ext>
            </a:extLst>
          </p:cNvPr>
          <p:cNvSpPr>
            <a:spLocks noGrp="1"/>
          </p:cNvSpPr>
          <p:nvPr>
            <p:ph type="body" idx="1"/>
          </p:nvPr>
        </p:nvSpPr>
        <p:spPr/>
        <p:txBody>
          <a:bodyPr/>
          <a:lstStyle/>
          <a:p>
            <a:r>
              <a:rPr lang="es-CR" dirty="0"/>
              <a:t>Final </a:t>
            </a:r>
            <a:r>
              <a:rPr lang="es-CR" dirty="0" err="1"/>
              <a:t>Graduation</a:t>
            </a:r>
            <a:r>
              <a:rPr lang="es-CR" dirty="0"/>
              <a:t> Project (FGP)</a:t>
            </a:r>
            <a:endParaRPr lang="en-US" dirty="0"/>
          </a:p>
        </p:txBody>
      </p:sp>
    </p:spTree>
    <p:extLst>
      <p:ext uri="{BB962C8B-B14F-4D97-AF65-F5344CB8AC3E}">
        <p14:creationId xmlns:p14="http://schemas.microsoft.com/office/powerpoint/2010/main" val="34556212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3 Marcador de contenido"/>
          <p:cNvSpPr>
            <a:spLocks noGrp="1"/>
          </p:cNvSpPr>
          <p:nvPr>
            <p:ph idx="1"/>
          </p:nvPr>
        </p:nvSpPr>
        <p:spPr>
          <a:xfrm>
            <a:off x="457200" y="1659988"/>
            <a:ext cx="8229600" cy="4864637"/>
          </a:xfrm>
        </p:spPr>
        <p:txBody>
          <a:bodyPr rtlCol="0">
            <a:normAutofit/>
          </a:bodyPr>
          <a:lstStyle/>
          <a:p>
            <a:pPr marL="0" indent="0">
              <a:buNone/>
            </a:pPr>
            <a:r>
              <a:rPr lang="en-US" b="1" dirty="0"/>
              <a:t>Academic master degree</a:t>
            </a:r>
          </a:p>
          <a:p>
            <a:r>
              <a:rPr lang="en-US" dirty="0"/>
              <a:t>Gets deeper and updates knowledge mainly to do research that generates more knowledge, therefore this becomes its originator.</a:t>
            </a:r>
          </a:p>
          <a:p>
            <a:r>
              <a:rPr lang="en-US" dirty="0"/>
              <a:t>Its final product is a research work or thesis which must be presented to a board of examiners. The thesis development is part of the regular study program, with credits, assigned hours and timeframes to present work progresses.</a:t>
            </a:r>
          </a:p>
        </p:txBody>
      </p:sp>
      <p:sp>
        <p:nvSpPr>
          <p:cNvPr id="12291" name="1 Marcador de número de diapositiva"/>
          <p:cNvSpPr>
            <a:spLocks noGrp="1"/>
          </p:cNvSpPr>
          <p:nvPr>
            <p:ph type="sldNum" sz="quarter" idx="12"/>
          </p:nvPr>
        </p:nvSpPr>
        <p:spPr/>
        <p:txBody>
          <a:bodyPr/>
          <a:lstStyle/>
          <a:p>
            <a:pPr>
              <a:defRPr/>
            </a:pPr>
            <a:fld id="{0A968202-04A5-4319-AE36-F5CD0BE74CEA}" type="slidenum">
              <a:rPr lang="es-ES"/>
              <a:pPr>
                <a:defRPr/>
              </a:pPr>
              <a:t>3</a:t>
            </a:fld>
            <a:endParaRPr lang="es-ES"/>
          </a:p>
        </p:txBody>
      </p:sp>
      <p:sp>
        <p:nvSpPr>
          <p:cNvPr id="7172" name="Text Box 4"/>
          <p:cNvSpPr txBox="1">
            <a:spLocks noChangeArrowheads="1"/>
          </p:cNvSpPr>
          <p:nvPr/>
        </p:nvSpPr>
        <p:spPr bwMode="auto">
          <a:xfrm>
            <a:off x="177553" y="407033"/>
            <a:ext cx="8080403" cy="12529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s-CR" sz="3600" b="1" dirty="0">
                <a:solidFill>
                  <a:srgbClr val="0066FF"/>
                </a:solidFill>
              </a:rPr>
              <a:t>What is the difference between an </a:t>
            </a:r>
          </a:p>
          <a:p>
            <a:pPr eaLnBrk="1" hangingPunct="1">
              <a:spcBef>
                <a:spcPct val="0"/>
              </a:spcBef>
              <a:buFontTx/>
              <a:buNone/>
            </a:pPr>
            <a:r>
              <a:rPr lang="en-US" altLang="es-CR" sz="3600" b="1" dirty="0">
                <a:solidFill>
                  <a:srgbClr val="0066FF"/>
                </a:solidFill>
              </a:rPr>
              <a:t>academic and professional master programs</a:t>
            </a:r>
          </a:p>
        </p:txBody>
      </p:sp>
    </p:spTree>
    <p:extLst>
      <p:ext uri="{BB962C8B-B14F-4D97-AF65-F5344CB8AC3E}">
        <p14:creationId xmlns:p14="http://schemas.microsoft.com/office/powerpoint/2010/main" val="12673180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3 Marcador de contenido"/>
          <p:cNvSpPr>
            <a:spLocks noGrp="1"/>
          </p:cNvSpPr>
          <p:nvPr>
            <p:ph idx="1"/>
          </p:nvPr>
        </p:nvSpPr>
        <p:spPr>
          <a:xfrm>
            <a:off x="457200" y="1659988"/>
            <a:ext cx="8229600" cy="4864637"/>
          </a:xfrm>
        </p:spPr>
        <p:txBody>
          <a:bodyPr rtlCol="0">
            <a:normAutofit/>
          </a:bodyPr>
          <a:lstStyle/>
          <a:p>
            <a:pPr marL="0" indent="0">
              <a:buNone/>
            </a:pPr>
            <a:r>
              <a:rPr lang="en-US" b="1" dirty="0"/>
              <a:t>Professional master degree</a:t>
            </a:r>
          </a:p>
          <a:p>
            <a:r>
              <a:rPr lang="en-US" dirty="0"/>
              <a:t>Gets deeper and updates knowledge mainly to analyze, synthetize and transmit it and to solve problems.</a:t>
            </a:r>
          </a:p>
          <a:p>
            <a:r>
              <a:rPr lang="en-US" dirty="0"/>
              <a:t>Practical applied research is done through cases, diagnosis, proposals, documents production, laboratories, professional practices, etc. This research must be showed by one or several reports and the presentation of a Final document of applied research.</a:t>
            </a:r>
          </a:p>
        </p:txBody>
      </p:sp>
      <p:sp>
        <p:nvSpPr>
          <p:cNvPr id="12291" name="1 Marcador de número de diapositiva"/>
          <p:cNvSpPr>
            <a:spLocks noGrp="1"/>
          </p:cNvSpPr>
          <p:nvPr>
            <p:ph type="sldNum" sz="quarter" idx="12"/>
          </p:nvPr>
        </p:nvSpPr>
        <p:spPr/>
        <p:txBody>
          <a:bodyPr/>
          <a:lstStyle/>
          <a:p>
            <a:pPr>
              <a:defRPr/>
            </a:pPr>
            <a:fld id="{0A968202-04A5-4319-AE36-F5CD0BE74CEA}" type="slidenum">
              <a:rPr lang="es-ES"/>
              <a:pPr>
                <a:defRPr/>
              </a:pPr>
              <a:t>4</a:t>
            </a:fld>
            <a:endParaRPr lang="es-ES"/>
          </a:p>
        </p:txBody>
      </p:sp>
      <p:sp>
        <p:nvSpPr>
          <p:cNvPr id="7172" name="Text Box 4"/>
          <p:cNvSpPr txBox="1">
            <a:spLocks noChangeArrowheads="1"/>
          </p:cNvSpPr>
          <p:nvPr/>
        </p:nvSpPr>
        <p:spPr bwMode="auto">
          <a:xfrm>
            <a:off x="177553" y="407033"/>
            <a:ext cx="8080403" cy="12529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s-CR" sz="3600" b="1" dirty="0">
                <a:solidFill>
                  <a:srgbClr val="0066FF"/>
                </a:solidFill>
              </a:rPr>
              <a:t>What is the difference between an </a:t>
            </a:r>
          </a:p>
          <a:p>
            <a:pPr eaLnBrk="1" hangingPunct="1">
              <a:spcBef>
                <a:spcPct val="0"/>
              </a:spcBef>
              <a:buFontTx/>
              <a:buNone/>
            </a:pPr>
            <a:r>
              <a:rPr lang="en-US" altLang="es-CR" sz="3600" b="1" dirty="0">
                <a:solidFill>
                  <a:srgbClr val="0066FF"/>
                </a:solidFill>
              </a:rPr>
              <a:t>academic and professional master programs</a:t>
            </a:r>
          </a:p>
        </p:txBody>
      </p:sp>
    </p:spTree>
    <p:extLst>
      <p:ext uri="{BB962C8B-B14F-4D97-AF65-F5344CB8AC3E}">
        <p14:creationId xmlns:p14="http://schemas.microsoft.com/office/powerpoint/2010/main" val="1693381719"/>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3 Marcador de contenido"/>
          <p:cNvSpPr>
            <a:spLocks noGrp="1"/>
          </p:cNvSpPr>
          <p:nvPr>
            <p:ph idx="1"/>
          </p:nvPr>
        </p:nvSpPr>
        <p:spPr>
          <a:xfrm>
            <a:off x="457200" y="1659988"/>
            <a:ext cx="8229600" cy="4864637"/>
          </a:xfrm>
        </p:spPr>
        <p:txBody>
          <a:bodyPr rtlCol="0">
            <a:normAutofit/>
          </a:bodyPr>
          <a:lstStyle/>
          <a:p>
            <a:pPr marL="0" indent="0">
              <a:buNone/>
            </a:pPr>
            <a:r>
              <a:rPr lang="en-US" dirty="0"/>
              <a:t>“Inside the academic world, research is the cornerstone which supports teaching and community projection. Research avoids that the educational centers become mere “truth” transmitters and reproducers of what is known”.</a:t>
            </a:r>
          </a:p>
          <a:p>
            <a:pPr marL="0" indent="0">
              <a:buNone/>
            </a:pPr>
            <a:endParaRPr lang="en-US" dirty="0"/>
          </a:p>
          <a:p>
            <a:pPr marL="0" indent="0" algn="r">
              <a:buNone/>
            </a:pPr>
            <a:r>
              <a:rPr lang="en-US" dirty="0"/>
              <a:t>Ramirez Caro, J. (2014)</a:t>
            </a:r>
          </a:p>
          <a:p>
            <a:pPr marL="0" indent="0">
              <a:buNone/>
            </a:pPr>
            <a:endParaRPr lang="en-US" sz="2400" dirty="0"/>
          </a:p>
          <a:p>
            <a:pPr marL="0" indent="0">
              <a:buNone/>
            </a:pPr>
            <a:r>
              <a:rPr lang="en-US" sz="2400" dirty="0"/>
              <a:t>*Free translation by Carlos Brenes for academic purposes.</a:t>
            </a:r>
          </a:p>
        </p:txBody>
      </p:sp>
      <p:sp>
        <p:nvSpPr>
          <p:cNvPr id="12291" name="1 Marcador de número de diapositiva"/>
          <p:cNvSpPr>
            <a:spLocks noGrp="1"/>
          </p:cNvSpPr>
          <p:nvPr>
            <p:ph type="sldNum" sz="quarter" idx="12"/>
          </p:nvPr>
        </p:nvSpPr>
        <p:spPr/>
        <p:txBody>
          <a:bodyPr/>
          <a:lstStyle/>
          <a:p>
            <a:pPr>
              <a:defRPr/>
            </a:pPr>
            <a:fld id="{0A968202-04A5-4319-AE36-F5CD0BE74CEA}" type="slidenum">
              <a:rPr lang="es-ES"/>
              <a:pPr>
                <a:defRPr/>
              </a:pPr>
              <a:t>5</a:t>
            </a:fld>
            <a:endParaRPr lang="es-ES"/>
          </a:p>
        </p:txBody>
      </p:sp>
      <p:sp>
        <p:nvSpPr>
          <p:cNvPr id="7172" name="Text Box 4"/>
          <p:cNvSpPr txBox="1">
            <a:spLocks noChangeArrowheads="1"/>
          </p:cNvSpPr>
          <p:nvPr/>
        </p:nvSpPr>
        <p:spPr bwMode="auto">
          <a:xfrm>
            <a:off x="177553" y="407033"/>
            <a:ext cx="8080403" cy="12529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s-CR" sz="3600" b="1" dirty="0">
                <a:solidFill>
                  <a:srgbClr val="0066FF"/>
                </a:solidFill>
              </a:rPr>
              <a:t>Research apology</a:t>
            </a:r>
          </a:p>
        </p:txBody>
      </p:sp>
    </p:spTree>
    <p:extLst>
      <p:ext uri="{BB962C8B-B14F-4D97-AF65-F5344CB8AC3E}">
        <p14:creationId xmlns:p14="http://schemas.microsoft.com/office/powerpoint/2010/main" val="2450942043"/>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3 Marcador de contenido"/>
          <p:cNvSpPr>
            <a:spLocks noGrp="1"/>
          </p:cNvSpPr>
          <p:nvPr>
            <p:ph idx="1"/>
          </p:nvPr>
        </p:nvSpPr>
        <p:spPr>
          <a:xfrm>
            <a:off x="457200" y="1659988"/>
            <a:ext cx="8229600" cy="4864637"/>
          </a:xfrm>
        </p:spPr>
        <p:txBody>
          <a:bodyPr rtlCol="0">
            <a:normAutofit/>
          </a:bodyPr>
          <a:lstStyle/>
          <a:p>
            <a:pPr marL="0" indent="0">
              <a:buNone/>
            </a:pPr>
            <a:r>
              <a:rPr lang="en-US" dirty="0"/>
              <a:t>“The most exciting phrase which can be heard in science, the one that announces new discoveries is not “Eureka” (I found it), but “how curious””.</a:t>
            </a:r>
          </a:p>
          <a:p>
            <a:pPr marL="0" indent="0">
              <a:buNone/>
            </a:pPr>
            <a:endParaRPr lang="en-US" dirty="0"/>
          </a:p>
          <a:p>
            <a:pPr marL="0" indent="0" algn="r">
              <a:buNone/>
            </a:pPr>
            <a:r>
              <a:rPr lang="en-US" dirty="0" err="1"/>
              <a:t>Issac</a:t>
            </a:r>
            <a:r>
              <a:rPr lang="en-US" dirty="0"/>
              <a:t> Asimov (1939-1992)</a:t>
            </a:r>
          </a:p>
          <a:p>
            <a:pPr marL="0" indent="0" algn="r">
              <a:buNone/>
            </a:pPr>
            <a:r>
              <a:rPr lang="en-US" dirty="0" err="1"/>
              <a:t>Scifi</a:t>
            </a:r>
            <a:r>
              <a:rPr lang="en-US" dirty="0"/>
              <a:t> writer</a:t>
            </a:r>
          </a:p>
          <a:p>
            <a:pPr marL="0" indent="0">
              <a:buNone/>
            </a:pPr>
            <a:endParaRPr lang="en-US" sz="2400" dirty="0"/>
          </a:p>
          <a:p>
            <a:pPr marL="0" indent="0">
              <a:buNone/>
            </a:pPr>
            <a:endParaRPr lang="en-US" sz="2400" dirty="0"/>
          </a:p>
          <a:p>
            <a:pPr marL="0" indent="0">
              <a:buNone/>
            </a:pPr>
            <a:endParaRPr lang="en-US" sz="2400" dirty="0"/>
          </a:p>
          <a:p>
            <a:pPr marL="0" indent="0">
              <a:buNone/>
            </a:pPr>
            <a:r>
              <a:rPr lang="en-US" sz="2400" dirty="0"/>
              <a:t>*Free translation by Carlos Brenes for academic purposes.</a:t>
            </a:r>
          </a:p>
        </p:txBody>
      </p:sp>
      <p:sp>
        <p:nvSpPr>
          <p:cNvPr id="12291" name="1 Marcador de número de diapositiva"/>
          <p:cNvSpPr>
            <a:spLocks noGrp="1"/>
          </p:cNvSpPr>
          <p:nvPr>
            <p:ph type="sldNum" sz="quarter" idx="12"/>
          </p:nvPr>
        </p:nvSpPr>
        <p:spPr/>
        <p:txBody>
          <a:bodyPr/>
          <a:lstStyle/>
          <a:p>
            <a:pPr>
              <a:defRPr/>
            </a:pPr>
            <a:fld id="{0A968202-04A5-4319-AE36-F5CD0BE74CEA}" type="slidenum">
              <a:rPr lang="es-ES"/>
              <a:pPr>
                <a:defRPr/>
              </a:pPr>
              <a:t>6</a:t>
            </a:fld>
            <a:endParaRPr lang="es-ES"/>
          </a:p>
        </p:txBody>
      </p:sp>
      <p:sp>
        <p:nvSpPr>
          <p:cNvPr id="7172" name="Text Box 4"/>
          <p:cNvSpPr txBox="1">
            <a:spLocks noChangeArrowheads="1"/>
          </p:cNvSpPr>
          <p:nvPr/>
        </p:nvSpPr>
        <p:spPr bwMode="auto">
          <a:xfrm>
            <a:off x="177553" y="407033"/>
            <a:ext cx="8080403" cy="12529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s-CR" sz="3600" b="1" dirty="0">
                <a:solidFill>
                  <a:srgbClr val="0066FF"/>
                </a:solidFill>
              </a:rPr>
              <a:t>Research apology</a:t>
            </a:r>
          </a:p>
        </p:txBody>
      </p:sp>
      <p:pic>
        <p:nvPicPr>
          <p:cNvPr id="2050" name="Picture 2" descr="Isaac Asimov: biografia y aportaciones">
            <a:extLst>
              <a:ext uri="{FF2B5EF4-FFF2-40B4-BE49-F238E27FC236}">
                <a16:creationId xmlns:a16="http://schemas.microsoft.com/office/drawing/2014/main" id="{97D26C84-0089-591B-EDAF-CF1F158DEB8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2865" y="3082771"/>
            <a:ext cx="3164889" cy="26374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4501359"/>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3 Marcador de contenido"/>
          <p:cNvSpPr>
            <a:spLocks noGrp="1"/>
          </p:cNvSpPr>
          <p:nvPr>
            <p:ph idx="1"/>
          </p:nvPr>
        </p:nvSpPr>
        <p:spPr>
          <a:xfrm>
            <a:off x="457200" y="1659988"/>
            <a:ext cx="8229600" cy="4864637"/>
          </a:xfrm>
        </p:spPr>
        <p:txBody>
          <a:bodyPr rtlCol="0">
            <a:normAutofit/>
          </a:bodyPr>
          <a:lstStyle/>
          <a:p>
            <a:pPr marL="0" indent="0">
              <a:buNone/>
            </a:pPr>
            <a:r>
              <a:rPr lang="en-US" dirty="0"/>
              <a:t>“The researcher who doesn’t know what he/she is looking for, will not understand what he/she finds”</a:t>
            </a:r>
          </a:p>
          <a:p>
            <a:pPr marL="0" indent="0">
              <a:buNone/>
            </a:pPr>
            <a:endParaRPr lang="en-US" dirty="0"/>
          </a:p>
          <a:p>
            <a:pPr marL="0" indent="0" algn="r">
              <a:buNone/>
            </a:pPr>
            <a:r>
              <a:rPr lang="en-US" dirty="0"/>
              <a:t>Claude Bernard (1813-1878)</a:t>
            </a:r>
          </a:p>
          <a:p>
            <a:pPr marL="0" indent="0" algn="r">
              <a:buNone/>
            </a:pPr>
            <a:r>
              <a:rPr lang="en-US" dirty="0"/>
              <a:t>Physiologist </a:t>
            </a:r>
          </a:p>
          <a:p>
            <a:pPr marL="0" indent="0" algn="r">
              <a:buNone/>
            </a:pPr>
            <a:endParaRPr lang="en-US" dirty="0"/>
          </a:p>
          <a:p>
            <a:pPr marL="0" indent="0">
              <a:buNone/>
            </a:pPr>
            <a:endParaRPr lang="en-US" sz="2400" dirty="0"/>
          </a:p>
          <a:p>
            <a:pPr marL="0" indent="0">
              <a:buNone/>
            </a:pPr>
            <a:endParaRPr lang="en-US" sz="2400" dirty="0"/>
          </a:p>
          <a:p>
            <a:pPr marL="0" indent="0">
              <a:buNone/>
            </a:pPr>
            <a:r>
              <a:rPr lang="en-US" sz="2400" dirty="0"/>
              <a:t>*Free translation by Carlos Brenes for academic purposes.</a:t>
            </a:r>
          </a:p>
        </p:txBody>
      </p:sp>
      <p:sp>
        <p:nvSpPr>
          <p:cNvPr id="12291" name="1 Marcador de número de diapositiva"/>
          <p:cNvSpPr>
            <a:spLocks noGrp="1"/>
          </p:cNvSpPr>
          <p:nvPr>
            <p:ph type="sldNum" sz="quarter" idx="12"/>
          </p:nvPr>
        </p:nvSpPr>
        <p:spPr/>
        <p:txBody>
          <a:bodyPr/>
          <a:lstStyle/>
          <a:p>
            <a:pPr>
              <a:defRPr/>
            </a:pPr>
            <a:fld id="{0A968202-04A5-4319-AE36-F5CD0BE74CEA}" type="slidenum">
              <a:rPr lang="es-ES"/>
              <a:pPr>
                <a:defRPr/>
              </a:pPr>
              <a:t>7</a:t>
            </a:fld>
            <a:endParaRPr lang="es-ES"/>
          </a:p>
        </p:txBody>
      </p:sp>
      <p:sp>
        <p:nvSpPr>
          <p:cNvPr id="7172" name="Text Box 4"/>
          <p:cNvSpPr txBox="1">
            <a:spLocks noChangeArrowheads="1"/>
          </p:cNvSpPr>
          <p:nvPr/>
        </p:nvSpPr>
        <p:spPr bwMode="auto">
          <a:xfrm>
            <a:off x="177553" y="407033"/>
            <a:ext cx="8080403" cy="12529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s-CR" sz="3600" b="1" dirty="0">
                <a:solidFill>
                  <a:srgbClr val="0066FF"/>
                </a:solidFill>
              </a:rPr>
              <a:t>Research apology</a:t>
            </a:r>
          </a:p>
        </p:txBody>
      </p:sp>
      <p:pic>
        <p:nvPicPr>
          <p:cNvPr id="1026" name="Picture 2" descr="Claude Bernard y el Miedo Interno, Personajes de la Medicina">
            <a:extLst>
              <a:ext uri="{FF2B5EF4-FFF2-40B4-BE49-F238E27FC236}">
                <a16:creationId xmlns:a16="http://schemas.microsoft.com/office/drawing/2014/main" id="{11B32D92-913E-C308-1AEF-C6D1F5C94AB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0164" y="2586037"/>
            <a:ext cx="3497923" cy="21723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3224187"/>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Line 1026"/>
          <p:cNvSpPr>
            <a:spLocks noChangeShapeType="1"/>
          </p:cNvSpPr>
          <p:nvPr/>
        </p:nvSpPr>
        <p:spPr bwMode="auto">
          <a:xfrm>
            <a:off x="250825" y="1412875"/>
            <a:ext cx="8642350"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s-CR"/>
          </a:p>
        </p:txBody>
      </p:sp>
      <p:sp>
        <p:nvSpPr>
          <p:cNvPr id="5124" name="Text Box 1028"/>
          <p:cNvSpPr txBox="1">
            <a:spLocks noChangeArrowheads="1"/>
          </p:cNvSpPr>
          <p:nvPr/>
        </p:nvSpPr>
        <p:spPr bwMode="auto">
          <a:xfrm>
            <a:off x="395536" y="354013"/>
            <a:ext cx="7056189" cy="987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s-CR" b="1" i="1" dirty="0"/>
              <a:t>Research process phases:</a:t>
            </a:r>
          </a:p>
        </p:txBody>
      </p:sp>
      <p:graphicFrame>
        <p:nvGraphicFramePr>
          <p:cNvPr id="7" name="6 Diagrama"/>
          <p:cNvGraphicFramePr/>
          <p:nvPr>
            <p:extLst>
              <p:ext uri="{D42A27DB-BD31-4B8C-83A1-F6EECF244321}">
                <p14:modId xmlns:p14="http://schemas.microsoft.com/office/powerpoint/2010/main" val="973524610"/>
              </p:ext>
            </p:extLst>
          </p:nvPr>
        </p:nvGraphicFramePr>
        <p:xfrm>
          <a:off x="1547664" y="1196752"/>
          <a:ext cx="6504384" cy="48403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90080693"/>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Line 1026"/>
          <p:cNvSpPr>
            <a:spLocks noChangeShapeType="1"/>
          </p:cNvSpPr>
          <p:nvPr/>
        </p:nvSpPr>
        <p:spPr bwMode="auto">
          <a:xfrm>
            <a:off x="250825" y="1412875"/>
            <a:ext cx="8642350" cy="0"/>
          </a:xfrm>
          <a:prstGeom prst="line">
            <a:avLst/>
          </a:prstGeom>
          <a:noFill/>
          <a:ln w="19050">
            <a:solidFill>
              <a:schemeClr val="bg1"/>
            </a:solidFill>
            <a:round/>
            <a:headEnd/>
            <a:tailEnd/>
          </a:ln>
          <a:extLst>
            <a:ext uri="{909E8E84-426E-40DD-AFC4-6F175D3DCCD1}">
              <a14:hiddenFill xmlns:a14="http://schemas.microsoft.com/office/drawing/2010/main">
                <a:noFill/>
              </a14:hiddenFill>
            </a:ext>
          </a:extLst>
        </p:spPr>
        <p:txBody>
          <a:bodyPr/>
          <a:lstStyle/>
          <a:p>
            <a:endParaRPr lang="es-CR"/>
          </a:p>
        </p:txBody>
      </p:sp>
      <p:sp>
        <p:nvSpPr>
          <p:cNvPr id="5124" name="Text Box 1028"/>
          <p:cNvSpPr txBox="1">
            <a:spLocks noChangeArrowheads="1"/>
          </p:cNvSpPr>
          <p:nvPr/>
        </p:nvSpPr>
        <p:spPr bwMode="auto">
          <a:xfrm>
            <a:off x="395536" y="354013"/>
            <a:ext cx="7056189" cy="987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s-CR" b="1" i="1" dirty="0"/>
              <a:t>Research process phases (cont.):</a:t>
            </a:r>
          </a:p>
        </p:txBody>
      </p:sp>
      <p:graphicFrame>
        <p:nvGraphicFramePr>
          <p:cNvPr id="7" name="6 Diagrama"/>
          <p:cNvGraphicFramePr/>
          <p:nvPr>
            <p:extLst>
              <p:ext uri="{D42A27DB-BD31-4B8C-83A1-F6EECF244321}">
                <p14:modId xmlns:p14="http://schemas.microsoft.com/office/powerpoint/2010/main" val="336315737"/>
              </p:ext>
            </p:extLst>
          </p:nvPr>
        </p:nvGraphicFramePr>
        <p:xfrm>
          <a:off x="1547664" y="1196752"/>
          <a:ext cx="6504384" cy="48403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91556018"/>
      </p:ext>
    </p:extLst>
  </p:cSld>
  <p:clrMapOvr>
    <a:masterClrMapping/>
  </p:clrMapOvr>
  <p:transition/>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834</TotalTime>
  <Words>806</Words>
  <Application>Microsoft Office PowerPoint</Application>
  <PresentationFormat>Carta (216 x 279 mm)</PresentationFormat>
  <Paragraphs>80</Paragraphs>
  <Slides>12</Slides>
  <Notes>7</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12</vt:i4>
      </vt:variant>
    </vt:vector>
  </HeadingPairs>
  <TitlesOfParts>
    <vt:vector size="16" baseType="lpstr">
      <vt:lpstr>Arial</vt:lpstr>
      <vt:lpstr>Calibri</vt:lpstr>
      <vt:lpstr>Calibri Light</vt:lpstr>
      <vt:lpstr>Tema de Office</vt:lpstr>
      <vt:lpstr>Presentación de PowerPoint</vt:lpstr>
      <vt:lpstr>Applied Research</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Graduation Seminar to develop the Final Graduation Project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Paola Marin Vega</dc:creator>
  <cp:lastModifiedBy>Asistente GSPM</cp:lastModifiedBy>
  <cp:revision>69</cp:revision>
  <dcterms:created xsi:type="dcterms:W3CDTF">2016-01-15T20:19:00Z</dcterms:created>
  <dcterms:modified xsi:type="dcterms:W3CDTF">2023-01-04T23:10:56Z</dcterms:modified>
</cp:coreProperties>
</file>