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6" r:id="rId2"/>
  </p:sldMasterIdLst>
  <p:notesMasterIdLst>
    <p:notesMasterId r:id="rId13"/>
  </p:notesMasterIdLst>
  <p:sldIdLst>
    <p:sldId id="256" r:id="rId3"/>
    <p:sldId id="264" r:id="rId4"/>
    <p:sldId id="265" r:id="rId5"/>
    <p:sldId id="273" r:id="rId6"/>
    <p:sldId id="266" r:id="rId7"/>
    <p:sldId id="267" r:id="rId8"/>
    <p:sldId id="268" r:id="rId9"/>
    <p:sldId id="270" r:id="rId10"/>
    <p:sldId id="271" r:id="rId11"/>
    <p:sldId id="272" r:id="rId12"/>
  </p:sldIdLst>
  <p:sldSz cx="12192000" cy="6858000"/>
  <p:notesSz cx="6858000" cy="9144000"/>
  <p:embeddedFontLst>
    <p:embeddedFont>
      <p:font typeface="Barlow" panose="00000500000000000000" pitchFamily="2" charset="0"/>
      <p:regular r:id="rId14"/>
      <p:bold r:id="rId15"/>
      <p:italic r:id="rId16"/>
      <p:boldItalic r:id="rId17"/>
    </p:embeddedFont>
    <p:embeddedFont>
      <p:font typeface="Barlow Medium" panose="00000600000000000000" pitchFamily="2" charset="0"/>
      <p:regular r:id="rId18"/>
      <p:bold r:id="rId19"/>
      <p:italic r:id="rId20"/>
      <p:boldItalic r:id="rId21"/>
    </p:embeddedFont>
    <p:embeddedFont>
      <p:font typeface="Barlow SemiBold" panose="00000700000000000000" pitchFamily="2" charset="0"/>
      <p:regular r:id="rId22"/>
      <p:bold r:id="rId23"/>
      <p:italic r:id="rId24"/>
      <p:boldItalic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Poppins" panose="00000500000000000000" pitchFamily="2" charset="0"/>
      <p:regular r:id="rId30"/>
      <p:bold r:id="rId31"/>
      <p:italic r:id="rId32"/>
      <p:boldItalic r:id="rId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1" roundtripDataSignature="AMtx7miihCdJYG1jVUQutCiSRZZmiJt0s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1.xml"/><Relationship Id="rId21" Type="http://schemas.openxmlformats.org/officeDocument/2006/relationships/font" Target="fonts/font8.fntdata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3" Type="http://schemas.openxmlformats.org/officeDocument/2006/relationships/font" Target="fonts/font20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font" Target="fonts/font16.fntdata"/><Relationship Id="rId41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1.fntdata"/><Relationship Id="rId32" Type="http://schemas.openxmlformats.org/officeDocument/2006/relationships/font" Target="fonts/font19.fntdata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font" Target="fonts/font15.fntdata"/><Relationship Id="rId10" Type="http://schemas.openxmlformats.org/officeDocument/2006/relationships/slide" Target="slides/slide8.xml"/><Relationship Id="rId19" Type="http://schemas.openxmlformats.org/officeDocument/2006/relationships/font" Target="fonts/font6.fntdata"/><Relationship Id="rId31" Type="http://schemas.openxmlformats.org/officeDocument/2006/relationships/font" Target="fonts/font18.fntdata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font" Target="fonts/font17.fntdata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2" name="Google Shape;332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" name="Google Shape;38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" name="Google Shape;38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6" name="Google Shape;396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5" name="Google Shape;435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R"/>
              <a:t>Cómo se configura un ELT, sus objetivos (para que existen) y su relación con los equipos 360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R"/>
              <a:t>Mostrar Estructura Propuesta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R"/>
              <a:t>Evitar el comando y control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R" sz="1200" b="0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Equipo definen visión, enfoque, eliminar impedimentos, mejora continua,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R" sz="1200" b="0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Declarar experiencias, para lanzar equipos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R" sz="1200" b="0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Ustedes van a estar al servicio de ellos, apoyándolos, definiéndole la visión,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" name="Google Shape;436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s-CR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2" name="Google Shape;45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8" name="Google Shape;528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ular - Azul" type="secHead">
  <p:cSld name="SECTION_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9"/>
          <p:cNvSpPr txBox="1">
            <a:spLocks noGrp="1"/>
          </p:cNvSpPr>
          <p:nvPr>
            <p:ph type="title"/>
          </p:nvPr>
        </p:nvSpPr>
        <p:spPr>
          <a:xfrm>
            <a:off x="831850" y="1637413"/>
            <a:ext cx="10515600" cy="1457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79BB"/>
              </a:buClr>
              <a:buSzPts val="6000"/>
              <a:buFont typeface="Barlow SemiBold"/>
              <a:buNone/>
              <a:defRPr sz="6000">
                <a:solidFill>
                  <a:srgbClr val="4279B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19"/>
          <p:cNvSpPr txBox="1">
            <a:spLocks noGrp="1"/>
          </p:cNvSpPr>
          <p:nvPr>
            <p:ph type="body" idx="1"/>
          </p:nvPr>
        </p:nvSpPr>
        <p:spPr>
          <a:xfrm>
            <a:off x="831850" y="3122169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19"/>
          <p:cNvSpPr/>
          <p:nvPr/>
        </p:nvSpPr>
        <p:spPr>
          <a:xfrm flipH="1">
            <a:off x="-26753" y="4051497"/>
            <a:ext cx="12247056" cy="2829868"/>
          </a:xfrm>
          <a:custGeom>
            <a:avLst/>
            <a:gdLst/>
            <a:ahLst/>
            <a:cxnLst/>
            <a:rect l="l" t="t" r="r" b="b"/>
            <a:pathLst>
              <a:path w="12247056" h="2829868" extrusionOk="0">
                <a:moveTo>
                  <a:pt x="0" y="1310556"/>
                </a:moveTo>
                <a:cubicBezTo>
                  <a:pt x="1213339" y="985827"/>
                  <a:pt x="2233267" y="790513"/>
                  <a:pt x="3642150" y="787791"/>
                </a:cubicBezTo>
                <a:cubicBezTo>
                  <a:pt x="5051034" y="785070"/>
                  <a:pt x="7020741" y="1425525"/>
                  <a:pt x="8453301" y="1294227"/>
                </a:cubicBezTo>
                <a:cubicBezTo>
                  <a:pt x="9885861" y="1162929"/>
                  <a:pt x="12066353" y="119575"/>
                  <a:pt x="12237510" y="0"/>
                </a:cubicBezTo>
                <a:cubicBezTo>
                  <a:pt x="12239854" y="893299"/>
                  <a:pt x="12235333" y="1934392"/>
                  <a:pt x="12247056" y="2825346"/>
                </a:cubicBezTo>
                <a:lnTo>
                  <a:pt x="879" y="2829868"/>
                </a:lnTo>
                <a:cubicBezTo>
                  <a:pt x="2009" y="1956458"/>
                  <a:pt x="2512" y="1768510"/>
                  <a:pt x="0" y="1310556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" name="Google Shape;16;p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30107" y="92498"/>
            <a:ext cx="3211632" cy="14696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ción Morada: Título y Contenido">
  <p:cSld name="Sección Morada: Título y Contenido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C247B"/>
              </a:buClr>
              <a:buSzPts val="4400"/>
              <a:buFont typeface="Barlow SemiBold"/>
              <a:buNone/>
              <a:defRPr>
                <a:solidFill>
                  <a:srgbClr val="9C247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3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1" name="Google Shape;121;p39"/>
          <p:cNvSpPr/>
          <p:nvPr/>
        </p:nvSpPr>
        <p:spPr>
          <a:xfrm flipH="1">
            <a:off x="-12659" y="6333512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891C6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39"/>
          <p:cNvSpPr/>
          <p:nvPr/>
        </p:nvSpPr>
        <p:spPr>
          <a:xfrm>
            <a:off x="-9297" y="6350924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9C247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ción Morada: Título y Contenido - 2 Columnas" type="twoObj">
  <p:cSld name="TWO_OBJECTS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4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C247B"/>
              </a:buClr>
              <a:buSzPts val="4400"/>
              <a:buFont typeface="Barlow SemiBold"/>
              <a:buNone/>
              <a:defRPr>
                <a:solidFill>
                  <a:srgbClr val="9C247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4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6" name="Google Shape;126;p4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7" name="Google Shape;127;p40"/>
          <p:cNvSpPr/>
          <p:nvPr/>
        </p:nvSpPr>
        <p:spPr>
          <a:xfrm flipH="1">
            <a:off x="-12659" y="6333512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891C6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40"/>
          <p:cNvSpPr/>
          <p:nvPr/>
        </p:nvSpPr>
        <p:spPr>
          <a:xfrm>
            <a:off x="-9297" y="6350924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9C247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ción Morada: Título y Contenido - 2 Subtítulos" type="twoTxTwoObj">
  <p:cSld name="TWO_OBJECTS_WITH_TEXT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4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C247B"/>
              </a:buClr>
              <a:buSzPts val="4400"/>
              <a:buFont typeface="Barlow SemiBold"/>
              <a:buNone/>
              <a:defRPr>
                <a:solidFill>
                  <a:srgbClr val="9C247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4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91C6C"/>
              </a:buClr>
              <a:buSzPts val="2400"/>
              <a:buNone/>
              <a:defRPr sz="2400" b="1">
                <a:solidFill>
                  <a:srgbClr val="891C6C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32" name="Google Shape;132;p4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3" name="Google Shape;133;p4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91C6C"/>
              </a:buClr>
              <a:buSzPts val="2400"/>
              <a:buNone/>
              <a:defRPr sz="2400" b="1">
                <a:solidFill>
                  <a:srgbClr val="891C6C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34" name="Google Shape;134;p4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5" name="Google Shape;135;p41"/>
          <p:cNvSpPr/>
          <p:nvPr/>
        </p:nvSpPr>
        <p:spPr>
          <a:xfrm flipH="1">
            <a:off x="-12659" y="6333512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891C6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41"/>
          <p:cNvSpPr/>
          <p:nvPr/>
        </p:nvSpPr>
        <p:spPr>
          <a:xfrm>
            <a:off x="-9297" y="6350924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9C247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ción Morada: Título, Contenido y Fotografía">
  <p:cSld name="Sección Morada: Título, Contenido y Fotografía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42"/>
          <p:cNvSpPr/>
          <p:nvPr/>
        </p:nvSpPr>
        <p:spPr>
          <a:xfrm>
            <a:off x="7144686" y="-56271"/>
            <a:ext cx="5122342" cy="7005711"/>
          </a:xfrm>
          <a:custGeom>
            <a:avLst/>
            <a:gdLst/>
            <a:ahLst/>
            <a:cxnLst/>
            <a:rect l="l" t="t" r="r" b="b"/>
            <a:pathLst>
              <a:path w="5122342" h="7005711" extrusionOk="0">
                <a:moveTo>
                  <a:pt x="311191" y="0"/>
                </a:moveTo>
                <a:cubicBezTo>
                  <a:pt x="117760" y="813582"/>
                  <a:pt x="-75671" y="1627164"/>
                  <a:pt x="29837" y="2630659"/>
                </a:cubicBezTo>
                <a:cubicBezTo>
                  <a:pt x="135345" y="3634154"/>
                  <a:pt x="773080" y="5294142"/>
                  <a:pt x="944237" y="6020973"/>
                </a:cubicBezTo>
                <a:cubicBezTo>
                  <a:pt x="1115394" y="6747804"/>
                  <a:pt x="1056779" y="6991643"/>
                  <a:pt x="1056779" y="6991643"/>
                </a:cubicBezTo>
                <a:lnTo>
                  <a:pt x="1056779" y="6991643"/>
                </a:lnTo>
                <a:lnTo>
                  <a:pt x="5122342" y="7005711"/>
                </a:lnTo>
                <a:cubicBezTo>
                  <a:pt x="5117653" y="4675164"/>
                  <a:pt x="5112963" y="2344616"/>
                  <a:pt x="5108274" y="14069"/>
                </a:cubicBezTo>
                <a:lnTo>
                  <a:pt x="311191" y="0"/>
                </a:lnTo>
                <a:close/>
              </a:path>
            </a:pathLst>
          </a:custGeom>
          <a:solidFill>
            <a:srgbClr val="9C247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42"/>
          <p:cNvSpPr txBox="1">
            <a:spLocks noGrp="1"/>
          </p:cNvSpPr>
          <p:nvPr>
            <p:ph type="title"/>
          </p:nvPr>
        </p:nvSpPr>
        <p:spPr>
          <a:xfrm>
            <a:off x="838201" y="365125"/>
            <a:ext cx="603408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C247B"/>
              </a:buClr>
              <a:buSzPts val="4400"/>
              <a:buFont typeface="Barlow SemiBold"/>
              <a:buNone/>
              <a:defRPr>
                <a:solidFill>
                  <a:srgbClr val="9C247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4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6034088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1" name="Google Shape;141;p42"/>
          <p:cNvSpPr>
            <a:spLocks noGrp="1"/>
          </p:cNvSpPr>
          <p:nvPr>
            <p:ph type="pic" idx="2"/>
          </p:nvPr>
        </p:nvSpPr>
        <p:spPr>
          <a:xfrm>
            <a:off x="7198921" y="-3446"/>
            <a:ext cx="5013871" cy="6897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ción Morada: Título" type="titleOnly">
  <p:cSld name="TITLE_ONLY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4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C247B"/>
              </a:buClr>
              <a:buSzPts val="4400"/>
              <a:buFont typeface="Barlow SemiBold"/>
              <a:buNone/>
              <a:defRPr>
                <a:solidFill>
                  <a:srgbClr val="9C247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43"/>
          <p:cNvSpPr/>
          <p:nvPr/>
        </p:nvSpPr>
        <p:spPr>
          <a:xfrm flipH="1">
            <a:off x="-12659" y="6333512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891C6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43"/>
          <p:cNvSpPr/>
          <p:nvPr/>
        </p:nvSpPr>
        <p:spPr>
          <a:xfrm>
            <a:off x="-9297" y="6350924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9C247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ción Morada: Fotografía Completa">
  <p:cSld name="Sección Morada: Fotografía Completa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44"/>
          <p:cNvSpPr>
            <a:spLocks noGrp="1"/>
          </p:cNvSpPr>
          <p:nvPr>
            <p:ph type="pic" idx="2"/>
          </p:nvPr>
        </p:nvSpPr>
        <p:spPr>
          <a:xfrm>
            <a:off x="-12659" y="1"/>
            <a:ext cx="12204659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8" name="Google Shape;148;p44"/>
          <p:cNvSpPr/>
          <p:nvPr/>
        </p:nvSpPr>
        <p:spPr>
          <a:xfrm flipH="1">
            <a:off x="-12659" y="6333512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891C6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44"/>
          <p:cNvSpPr/>
          <p:nvPr/>
        </p:nvSpPr>
        <p:spPr>
          <a:xfrm>
            <a:off x="-9297" y="6350924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9C247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Contenido">
  <p:cSld name="Título y Contenido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0"/>
          <p:cNvSpPr/>
          <p:nvPr/>
        </p:nvSpPr>
        <p:spPr>
          <a:xfrm>
            <a:off x="-9297" y="6350924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79BB"/>
              </a:buClr>
              <a:buSzPts val="4400"/>
              <a:buFont typeface="Barlow SemiBold"/>
              <a:buNone/>
              <a:defRPr>
                <a:solidFill>
                  <a:srgbClr val="4279B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" name="Google Shape;21;p20"/>
          <p:cNvSpPr/>
          <p:nvPr/>
        </p:nvSpPr>
        <p:spPr>
          <a:xfrm flipH="1">
            <a:off x="-12659" y="6333512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25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Google Shape;38;p25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Google Shape;39;p25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Contenido - 2 Columnas" type="twoObj">
  <p:cSld name="TWO_OBJECTS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8"/>
          <p:cNvSpPr/>
          <p:nvPr/>
        </p:nvSpPr>
        <p:spPr>
          <a:xfrm>
            <a:off x="-9297" y="6350924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79BB"/>
              </a:buClr>
              <a:buSzPts val="4400"/>
              <a:buFont typeface="Barlow SemiBold"/>
              <a:buNone/>
              <a:defRPr>
                <a:solidFill>
                  <a:srgbClr val="4279B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2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8"/>
          <p:cNvSpPr/>
          <p:nvPr/>
        </p:nvSpPr>
        <p:spPr>
          <a:xfrm flipH="1">
            <a:off x="-12659" y="6333512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, Contenido y Fotografía">
  <p:cSld name="Título, Contenido y Fotografía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9"/>
          <p:cNvSpPr/>
          <p:nvPr/>
        </p:nvSpPr>
        <p:spPr>
          <a:xfrm>
            <a:off x="7144686" y="-56271"/>
            <a:ext cx="5122342" cy="7005711"/>
          </a:xfrm>
          <a:custGeom>
            <a:avLst/>
            <a:gdLst/>
            <a:ahLst/>
            <a:cxnLst/>
            <a:rect l="l" t="t" r="r" b="b"/>
            <a:pathLst>
              <a:path w="5122342" h="7005711" extrusionOk="0">
                <a:moveTo>
                  <a:pt x="311191" y="0"/>
                </a:moveTo>
                <a:cubicBezTo>
                  <a:pt x="117760" y="813582"/>
                  <a:pt x="-75671" y="1627164"/>
                  <a:pt x="29837" y="2630659"/>
                </a:cubicBezTo>
                <a:cubicBezTo>
                  <a:pt x="135345" y="3634154"/>
                  <a:pt x="773080" y="5294142"/>
                  <a:pt x="944237" y="6020973"/>
                </a:cubicBezTo>
                <a:cubicBezTo>
                  <a:pt x="1115394" y="6747804"/>
                  <a:pt x="1056779" y="6991643"/>
                  <a:pt x="1056779" y="6991643"/>
                </a:cubicBezTo>
                <a:lnTo>
                  <a:pt x="1056779" y="6991643"/>
                </a:lnTo>
                <a:lnTo>
                  <a:pt x="5122342" y="7005711"/>
                </a:lnTo>
                <a:cubicBezTo>
                  <a:pt x="5117653" y="4675164"/>
                  <a:pt x="5112963" y="2344616"/>
                  <a:pt x="5108274" y="14069"/>
                </a:cubicBezTo>
                <a:lnTo>
                  <a:pt x="311191" y="0"/>
                </a:lnTo>
                <a:close/>
              </a:path>
            </a:pathLst>
          </a:custGeom>
          <a:solidFill>
            <a:srgbClr val="4279B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29"/>
          <p:cNvSpPr txBox="1">
            <a:spLocks noGrp="1"/>
          </p:cNvSpPr>
          <p:nvPr>
            <p:ph type="title"/>
          </p:nvPr>
        </p:nvSpPr>
        <p:spPr>
          <a:xfrm>
            <a:off x="838201" y="365125"/>
            <a:ext cx="603408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79BB"/>
              </a:buClr>
              <a:buSzPts val="4400"/>
              <a:buFont typeface="Barlow SemiBold"/>
              <a:buNone/>
              <a:defRPr>
                <a:solidFill>
                  <a:srgbClr val="4279B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6034088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29"/>
          <p:cNvSpPr>
            <a:spLocks noGrp="1"/>
          </p:cNvSpPr>
          <p:nvPr>
            <p:ph type="pic" idx="2"/>
          </p:nvPr>
        </p:nvSpPr>
        <p:spPr>
          <a:xfrm>
            <a:off x="7198921" y="-3446"/>
            <a:ext cx="5013871" cy="6897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ierre">
  <p:cSld name="Cierre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0"/>
          <p:cNvSpPr/>
          <p:nvPr/>
        </p:nvSpPr>
        <p:spPr>
          <a:xfrm>
            <a:off x="-61437" y="-41952"/>
            <a:ext cx="12298576" cy="6123875"/>
          </a:xfrm>
          <a:custGeom>
            <a:avLst/>
            <a:gdLst/>
            <a:ahLst/>
            <a:cxnLst/>
            <a:rect l="l" t="t" r="r" b="b"/>
            <a:pathLst>
              <a:path w="12298576" h="6123875" extrusionOk="0">
                <a:moveTo>
                  <a:pt x="34683" y="6122459"/>
                </a:moveTo>
                <a:cubicBezTo>
                  <a:pt x="1248022" y="5797730"/>
                  <a:pt x="2267950" y="5602416"/>
                  <a:pt x="3676833" y="5599694"/>
                </a:cubicBezTo>
                <a:cubicBezTo>
                  <a:pt x="5085717" y="5596973"/>
                  <a:pt x="7055424" y="6237428"/>
                  <a:pt x="8487984" y="6106130"/>
                </a:cubicBezTo>
                <a:cubicBezTo>
                  <a:pt x="9920544" y="5974832"/>
                  <a:pt x="12101036" y="4931478"/>
                  <a:pt x="12272193" y="4811903"/>
                </a:cubicBezTo>
                <a:cubicBezTo>
                  <a:pt x="12274537" y="4105002"/>
                  <a:pt x="12302674" y="1112938"/>
                  <a:pt x="12298068" y="28135"/>
                </a:cubicBezTo>
                <a:lnTo>
                  <a:pt x="2905" y="0"/>
                </a:lnTo>
                <a:cubicBezTo>
                  <a:pt x="-12293" y="1135005"/>
                  <a:pt x="37195" y="5617027"/>
                  <a:pt x="34683" y="6122459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30"/>
          <p:cNvSpPr txBox="1">
            <a:spLocks noGrp="1"/>
          </p:cNvSpPr>
          <p:nvPr>
            <p:ph type="title"/>
          </p:nvPr>
        </p:nvSpPr>
        <p:spPr>
          <a:xfrm>
            <a:off x="831850" y="1637413"/>
            <a:ext cx="10515600" cy="1457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arlow SemiBold"/>
              <a:buNone/>
              <a:defRPr sz="3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30"/>
          <p:cNvSpPr txBox="1">
            <a:spLocks noGrp="1"/>
          </p:cNvSpPr>
          <p:nvPr>
            <p:ph type="body" idx="1"/>
          </p:nvPr>
        </p:nvSpPr>
        <p:spPr>
          <a:xfrm>
            <a:off x="831850" y="6351814"/>
            <a:ext cx="3413579" cy="286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279BB"/>
              </a:buClr>
              <a:buSzPts val="2400"/>
              <a:buNone/>
              <a:defRPr sz="2400" b="0" i="0">
                <a:solidFill>
                  <a:srgbClr val="4279BB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5" name="Google Shape;55;p30"/>
          <p:cNvSpPr txBox="1">
            <a:spLocks noGrp="1"/>
          </p:cNvSpPr>
          <p:nvPr>
            <p:ph type="body" idx="2"/>
          </p:nvPr>
        </p:nvSpPr>
        <p:spPr>
          <a:xfrm>
            <a:off x="7478486" y="6081923"/>
            <a:ext cx="4114800" cy="556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279BB"/>
              </a:buClr>
              <a:buSzPts val="2000"/>
              <a:buNone/>
              <a:defRPr sz="2000" b="1" i="0">
                <a:solidFill>
                  <a:srgbClr val="4279BB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30"/>
          <p:cNvSpPr txBox="1">
            <a:spLocks noGrp="1"/>
          </p:cNvSpPr>
          <p:nvPr>
            <p:ph type="body" idx="3"/>
          </p:nvPr>
        </p:nvSpPr>
        <p:spPr>
          <a:xfrm>
            <a:off x="831850" y="3281363"/>
            <a:ext cx="10515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7" name="Google Shape;57;p3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21315" y="56983"/>
            <a:ext cx="3211632" cy="14696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1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Google Shape;61;p31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Google Shape;62;p31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ierre">
  <p:cSld name="Cierre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7"/>
          <p:cNvSpPr/>
          <p:nvPr/>
        </p:nvSpPr>
        <p:spPr>
          <a:xfrm>
            <a:off x="-61437" y="-41952"/>
            <a:ext cx="12298576" cy="6123875"/>
          </a:xfrm>
          <a:custGeom>
            <a:avLst/>
            <a:gdLst/>
            <a:ahLst/>
            <a:cxnLst/>
            <a:rect l="l" t="t" r="r" b="b"/>
            <a:pathLst>
              <a:path w="12298576" h="6123875" extrusionOk="0">
                <a:moveTo>
                  <a:pt x="34683" y="6122459"/>
                </a:moveTo>
                <a:cubicBezTo>
                  <a:pt x="1248022" y="5797730"/>
                  <a:pt x="2267950" y="5602416"/>
                  <a:pt x="3676833" y="5599694"/>
                </a:cubicBezTo>
                <a:cubicBezTo>
                  <a:pt x="5085717" y="5596973"/>
                  <a:pt x="7055424" y="6237428"/>
                  <a:pt x="8487984" y="6106130"/>
                </a:cubicBezTo>
                <a:cubicBezTo>
                  <a:pt x="9920544" y="5974832"/>
                  <a:pt x="12101036" y="4931478"/>
                  <a:pt x="12272193" y="4811903"/>
                </a:cubicBezTo>
                <a:cubicBezTo>
                  <a:pt x="12274537" y="4105002"/>
                  <a:pt x="12302674" y="1112938"/>
                  <a:pt x="12298068" y="28135"/>
                </a:cubicBezTo>
                <a:lnTo>
                  <a:pt x="2905" y="0"/>
                </a:lnTo>
                <a:cubicBezTo>
                  <a:pt x="-12293" y="1135005"/>
                  <a:pt x="37195" y="5617027"/>
                  <a:pt x="34683" y="6122459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27"/>
          <p:cNvSpPr txBox="1">
            <a:spLocks noGrp="1"/>
          </p:cNvSpPr>
          <p:nvPr>
            <p:ph type="title"/>
          </p:nvPr>
        </p:nvSpPr>
        <p:spPr>
          <a:xfrm>
            <a:off x="831850" y="1637413"/>
            <a:ext cx="10515600" cy="1457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arlow SemiBold"/>
              <a:buNone/>
              <a:defRPr sz="3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27"/>
          <p:cNvSpPr txBox="1">
            <a:spLocks noGrp="1"/>
          </p:cNvSpPr>
          <p:nvPr>
            <p:ph type="body" idx="1"/>
          </p:nvPr>
        </p:nvSpPr>
        <p:spPr>
          <a:xfrm>
            <a:off x="831850" y="6351814"/>
            <a:ext cx="3413579" cy="286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279BB"/>
              </a:buClr>
              <a:buSzPts val="2400"/>
              <a:buNone/>
              <a:defRPr sz="2400" b="0" i="0">
                <a:solidFill>
                  <a:srgbClr val="4279BB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0" name="Google Shape;110;p27"/>
          <p:cNvSpPr txBox="1">
            <a:spLocks noGrp="1"/>
          </p:cNvSpPr>
          <p:nvPr>
            <p:ph type="body" idx="2"/>
          </p:nvPr>
        </p:nvSpPr>
        <p:spPr>
          <a:xfrm>
            <a:off x="7478486" y="6081923"/>
            <a:ext cx="4114800" cy="556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279BB"/>
              </a:buClr>
              <a:buSzPts val="2000"/>
              <a:buNone/>
              <a:defRPr sz="2000" b="1" i="0">
                <a:solidFill>
                  <a:srgbClr val="4279BB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1" name="Google Shape;111;p27"/>
          <p:cNvSpPr txBox="1">
            <a:spLocks noGrp="1"/>
          </p:cNvSpPr>
          <p:nvPr>
            <p:ph type="body" idx="3"/>
          </p:nvPr>
        </p:nvSpPr>
        <p:spPr>
          <a:xfrm>
            <a:off x="831850" y="3281363"/>
            <a:ext cx="10515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12" name="Google Shape;112;p2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21315" y="56983"/>
            <a:ext cx="3211632" cy="14696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ción Morada: Separador">
  <p:cSld name="Sección Morada: Separador">
    <p:bg>
      <p:bgPr>
        <a:solidFill>
          <a:srgbClr val="9C247B"/>
        </a:solidFill>
        <a:effectLst/>
      </p:bgPr>
    </p:bg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38"/>
          <p:cNvSpPr>
            <a:spLocks noGrp="1"/>
          </p:cNvSpPr>
          <p:nvPr>
            <p:ph type="pic" idx="2"/>
          </p:nvPr>
        </p:nvSpPr>
        <p:spPr>
          <a:xfrm>
            <a:off x="7196547" y="-19585"/>
            <a:ext cx="5013871" cy="6893644"/>
          </a:xfrm>
          <a:prstGeom prst="rect">
            <a:avLst/>
          </a:prstGeom>
          <a:solidFill>
            <a:srgbClr val="891C6C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5" name="Google Shape;115;p38"/>
          <p:cNvSpPr txBox="1">
            <a:spLocks noGrp="1"/>
          </p:cNvSpPr>
          <p:nvPr>
            <p:ph type="ctrTitle"/>
          </p:nvPr>
        </p:nvSpPr>
        <p:spPr>
          <a:xfrm>
            <a:off x="551234" y="2075674"/>
            <a:ext cx="6219217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Barlow SemiBold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38"/>
          <p:cNvSpPr txBox="1">
            <a:spLocks noGrp="1"/>
          </p:cNvSpPr>
          <p:nvPr>
            <p:ph type="subTitle" idx="1"/>
          </p:nvPr>
        </p:nvSpPr>
        <p:spPr>
          <a:xfrm>
            <a:off x="551234" y="4555349"/>
            <a:ext cx="6219217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117" name="Google Shape;117;p3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51234" y="290065"/>
            <a:ext cx="3211632" cy="14696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Barlow SemiBold"/>
              <a:buNone/>
              <a:defRPr sz="4400" b="1" i="0" u="none" strike="noStrike" cap="none">
                <a:solidFill>
                  <a:schemeClr val="dk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54" r:id="rId4"/>
    <p:sldLayoutId id="2147483655" r:id="rId5"/>
    <p:sldLayoutId id="2147483656" r:id="rId6"/>
    <p:sldLayoutId id="2147483657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Barlow SemiBold"/>
              <a:buNone/>
              <a:defRPr sz="4400" b="1" i="0" u="none" strike="noStrike" cap="none">
                <a:solidFill>
                  <a:schemeClr val="dk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05" name="Google Shape;105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.cr/url?sa=i&amp;rct=j&amp;q=&amp;esrc=s&amp;source=images&amp;cd=&amp;cad=rja&amp;uact=8&amp;ved=2ahUKEwiWq_CDiP_cAhWSr1kKHVx6DxkQjRx6BAgBEAU&amp;url=https://jordanjob.me/scrum/&amp;psig=AOvVaw1NwcVQlbH5IJXu1ByNP_F4&amp;ust=1534972422971452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hyperlink" Target="https://www.youtube.com/watch?v=pSguy2FuC2c" TargetMode="External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12" Type="http://schemas.openxmlformats.org/officeDocument/2006/relationships/hyperlink" Target="https://www.youtube.com/watch?v=InXAS_zRvqQ" TargetMode="External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hyperlink" Target="https://confluence.corp.redbac.com/pages/viewpage.action?pageId=90274619" TargetMode="External"/><Relationship Id="rId5" Type="http://schemas.openxmlformats.org/officeDocument/2006/relationships/image" Target="../media/image13.png"/><Relationship Id="rId15" Type="http://schemas.openxmlformats.org/officeDocument/2006/relationships/image" Target="../media/image19.png"/><Relationship Id="rId10" Type="http://schemas.openxmlformats.org/officeDocument/2006/relationships/hyperlink" Target="https://www.youtube.com/watch?v=er9gntPjTJU" TargetMode="External"/><Relationship Id="rId4" Type="http://schemas.openxmlformats.org/officeDocument/2006/relationships/hyperlink" Target="https://www.youtube.com/watch?v=9NWbQlRcdh0" TargetMode="External"/><Relationship Id="rId9" Type="http://schemas.openxmlformats.org/officeDocument/2006/relationships/image" Target="../media/image17.png"/><Relationship Id="rId1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"/>
          <p:cNvSpPr txBox="1">
            <a:spLocks noGrp="1"/>
          </p:cNvSpPr>
          <p:nvPr>
            <p:ph type="title"/>
          </p:nvPr>
        </p:nvSpPr>
        <p:spPr>
          <a:xfrm>
            <a:off x="831850" y="2399413"/>
            <a:ext cx="10515600" cy="14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algn="l"/>
            <a:r>
              <a:rPr lang="en-US" b="0" i="0" dirty="0">
                <a:solidFill>
                  <a:srgbClr val="455A64"/>
                </a:solidFill>
                <a:effectLst/>
                <a:latin typeface="Poppins" panose="00000500000000000000" pitchFamily="2" charset="0"/>
              </a:rPr>
              <a:t>The Scru</a:t>
            </a:r>
            <a:r>
              <a:rPr lang="en-US" b="0" dirty="0">
                <a:solidFill>
                  <a:srgbClr val="455A64"/>
                </a:solidFill>
                <a:latin typeface="Poppins" panose="00000500000000000000" pitchFamily="2" charset="0"/>
              </a:rPr>
              <a:t>m Process Week2</a:t>
            </a:r>
            <a:endParaRPr lang="en-US" b="0" i="0" dirty="0">
              <a:solidFill>
                <a:srgbClr val="455A64"/>
              </a:solidFill>
              <a:effectLst/>
              <a:latin typeface="Poppins" panose="00000500000000000000" pitchFamily="2" charset="0"/>
            </a:endParaRPr>
          </a:p>
        </p:txBody>
      </p:sp>
      <p:sp>
        <p:nvSpPr>
          <p:cNvPr id="198" name="Google Shape;198;p1"/>
          <p:cNvSpPr txBox="1">
            <a:spLocks noGrp="1"/>
          </p:cNvSpPr>
          <p:nvPr>
            <p:ph type="body" idx="1"/>
          </p:nvPr>
        </p:nvSpPr>
        <p:spPr>
          <a:xfrm>
            <a:off x="831850" y="3884169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</a:pPr>
            <a:r>
              <a:rPr lang="es-CR" dirty="0"/>
              <a:t>Universidad para la Cooperación Internacional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17"/>
          <p:cNvSpPr txBox="1">
            <a:spLocks noGrp="1"/>
          </p:cNvSpPr>
          <p:nvPr>
            <p:ph type="title"/>
          </p:nvPr>
        </p:nvSpPr>
        <p:spPr>
          <a:xfrm>
            <a:off x="831850" y="1637413"/>
            <a:ext cx="10515600" cy="1457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SemiBold"/>
              <a:buNone/>
            </a:pPr>
            <a:r>
              <a:rPr lang="es-CR" sz="3600"/>
              <a:t>Professor Carlos Castro Torres</a:t>
            </a:r>
            <a:endParaRPr/>
          </a:p>
        </p:txBody>
      </p:sp>
      <p:sp>
        <p:nvSpPr>
          <p:cNvPr id="531" name="Google Shape;531;p17"/>
          <p:cNvSpPr txBox="1">
            <a:spLocks noGrp="1"/>
          </p:cNvSpPr>
          <p:nvPr>
            <p:ph type="body" idx="1"/>
          </p:nvPr>
        </p:nvSpPr>
        <p:spPr>
          <a:xfrm>
            <a:off x="831850" y="6351814"/>
            <a:ext cx="3413579" cy="286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0000" lnSpcReduction="2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79BB"/>
              </a:buClr>
              <a:buSzPct val="100000"/>
              <a:buNone/>
            </a:pPr>
            <a:endParaRPr/>
          </a:p>
        </p:txBody>
      </p:sp>
      <p:sp>
        <p:nvSpPr>
          <p:cNvPr id="532" name="Google Shape;532;p17"/>
          <p:cNvSpPr txBox="1">
            <a:spLocks noGrp="1"/>
          </p:cNvSpPr>
          <p:nvPr>
            <p:ph type="body" idx="2"/>
          </p:nvPr>
        </p:nvSpPr>
        <p:spPr>
          <a:xfrm>
            <a:off x="7478486" y="6081923"/>
            <a:ext cx="4114800" cy="556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79BB"/>
              </a:buClr>
              <a:buSzPts val="2000"/>
              <a:buNone/>
            </a:pPr>
            <a:endParaRPr/>
          </a:p>
        </p:txBody>
      </p:sp>
      <p:sp>
        <p:nvSpPr>
          <p:cNvPr id="533" name="Google Shape;533;p17"/>
          <p:cNvSpPr txBox="1">
            <a:spLocks noGrp="1"/>
          </p:cNvSpPr>
          <p:nvPr>
            <p:ph type="body" idx="3"/>
          </p:nvPr>
        </p:nvSpPr>
        <p:spPr>
          <a:xfrm>
            <a:off x="831850" y="3281363"/>
            <a:ext cx="10515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es-CR"/>
              <a:t>ccasto2512@gmail.com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9"/>
          <p:cNvSpPr/>
          <p:nvPr/>
        </p:nvSpPr>
        <p:spPr>
          <a:xfrm>
            <a:off x="5588998" y="3215327"/>
            <a:ext cx="2805576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r>
              <a:rPr lang="es-CR" sz="1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https://www.youtube.com/watch?v=2Vt7Ik8Ublw</a:t>
            </a:r>
            <a:endParaRPr/>
          </a:p>
        </p:txBody>
      </p:sp>
      <p:sp>
        <p:nvSpPr>
          <p:cNvPr id="335" name="Google Shape;335;p9"/>
          <p:cNvSpPr/>
          <p:nvPr/>
        </p:nvSpPr>
        <p:spPr>
          <a:xfrm>
            <a:off x="3321763" y="2865301"/>
            <a:ext cx="2422394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4002B"/>
              </a:buClr>
              <a:buSzPts val="2600"/>
              <a:buFont typeface="Calibri"/>
              <a:buNone/>
            </a:pPr>
            <a:r>
              <a:rPr lang="es-CR" sz="2600" b="1" i="0" u="none" strike="noStrike" cap="none">
                <a:solidFill>
                  <a:srgbClr val="E4002B"/>
                </a:solidFill>
                <a:latin typeface="Calibri"/>
                <a:ea typeface="Calibri"/>
                <a:cs typeface="Calibri"/>
                <a:sym typeface="Calibri"/>
              </a:rPr>
              <a:t>¿What is Scrum?</a:t>
            </a:r>
            <a:endParaRPr/>
          </a:p>
        </p:txBody>
      </p:sp>
      <p:pic>
        <p:nvPicPr>
          <p:cNvPr id="336" name="Google Shape;336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97377" y="3141867"/>
            <a:ext cx="591620" cy="4252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E9121"/>
              </a:buClr>
              <a:buSzPts val="4400"/>
              <a:buFont typeface="Barlow SemiBold"/>
              <a:buNone/>
            </a:pPr>
            <a:r>
              <a:rPr lang="es-CR" dirty="0"/>
              <a:t>¿</a:t>
            </a:r>
            <a:r>
              <a:rPr lang="es-CR" dirty="0" err="1"/>
              <a:t>What</a:t>
            </a:r>
            <a:r>
              <a:rPr lang="es-CR" dirty="0"/>
              <a:t> </a:t>
            </a:r>
            <a:r>
              <a:rPr lang="es-CR" dirty="0" err="1"/>
              <a:t>is</a:t>
            </a:r>
            <a:r>
              <a:rPr lang="es-CR" dirty="0"/>
              <a:t> Scrum?</a:t>
            </a:r>
            <a:endParaRPr dirty="0"/>
          </a:p>
        </p:txBody>
      </p:sp>
      <p:sp>
        <p:nvSpPr>
          <p:cNvPr id="345" name="Google Shape;345;p10"/>
          <p:cNvSpPr txBox="1"/>
          <p:nvPr/>
        </p:nvSpPr>
        <p:spPr>
          <a:xfrm>
            <a:off x="3764280" y="1292287"/>
            <a:ext cx="4663440" cy="3479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R" sz="1400">
                <a:solidFill>
                  <a:srgbClr val="212529"/>
                </a:solidFill>
                <a:latin typeface="Poppins"/>
                <a:ea typeface="Poppins"/>
                <a:cs typeface="Poppins"/>
                <a:sym typeface="Poppins"/>
              </a:rPr>
              <a:t>A framework within which people can address complex adaptive problems, while productively and creatively delivering products of the highest possible value. </a:t>
            </a:r>
            <a:endParaRPr/>
          </a:p>
          <a:p>
            <a:pPr marL="0" marR="0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R" sz="14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Lean Production</a:t>
            </a:r>
            <a:endParaRPr/>
          </a:p>
          <a:p>
            <a:pPr marL="0" marR="0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</a:pPr>
            <a:r>
              <a:rPr lang="es-CR" sz="1400" b="1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From</a:t>
            </a:r>
            <a:endParaRPr/>
          </a:p>
          <a:p>
            <a:pPr marL="0" marR="0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Calibri"/>
              <a:buNone/>
            </a:pPr>
            <a:r>
              <a:rPr lang="es-CR" sz="14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Agile perspective</a:t>
            </a:r>
            <a:endParaRPr sz="1400" b="1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</a:pPr>
            <a:r>
              <a:rPr lang="es-CR" sz="1400" b="1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Focus on value to</a:t>
            </a:r>
            <a:endParaRPr/>
          </a:p>
          <a:p>
            <a:pPr marL="0" marR="0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Calibri"/>
              <a:buNone/>
            </a:pPr>
            <a:r>
              <a:rPr lang="es-CR" sz="14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Customer</a:t>
            </a:r>
            <a:endParaRPr sz="1800" b="1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46" name="Google Shape;346;p10"/>
          <p:cNvGrpSpPr/>
          <p:nvPr/>
        </p:nvGrpSpPr>
        <p:grpSpPr>
          <a:xfrm>
            <a:off x="624599" y="2322915"/>
            <a:ext cx="3293457" cy="2869614"/>
            <a:chOff x="505482" y="0"/>
            <a:chExt cx="3293457" cy="2869614"/>
          </a:xfrm>
        </p:grpSpPr>
        <p:sp>
          <p:nvSpPr>
            <p:cNvPr id="347" name="Google Shape;347;p10"/>
            <p:cNvSpPr/>
            <p:nvPr/>
          </p:nvSpPr>
          <p:spPr>
            <a:xfrm>
              <a:off x="1068664" y="547235"/>
              <a:ext cx="1605560" cy="1605836"/>
            </a:xfrm>
            <a:prstGeom prst="ellipse">
              <a:avLst/>
            </a:prstGeom>
            <a:solidFill>
              <a:srgbClr val="69AE4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10"/>
            <p:cNvSpPr txBox="1"/>
            <p:nvPr/>
          </p:nvSpPr>
          <p:spPr>
            <a:xfrm>
              <a:off x="1303793" y="782404"/>
              <a:ext cx="1135302" cy="11354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Calibri"/>
                <a:buNone/>
              </a:pPr>
              <a:r>
                <a:rPr lang="es-CR" sz="1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Eliminated waste</a:t>
              </a:r>
              <a:endParaRPr/>
            </a:p>
          </p:txBody>
        </p:sp>
        <p:sp>
          <p:nvSpPr>
            <p:cNvPr id="349" name="Google Shape;349;p10"/>
            <p:cNvSpPr/>
            <p:nvPr/>
          </p:nvSpPr>
          <p:spPr>
            <a:xfrm>
              <a:off x="1562353" y="2033696"/>
              <a:ext cx="129432" cy="129419"/>
            </a:xfrm>
            <a:prstGeom prst="ellipse">
              <a:avLst/>
            </a:prstGeom>
            <a:solidFill>
              <a:srgbClr val="69AE4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10"/>
            <p:cNvSpPr/>
            <p:nvPr/>
          </p:nvSpPr>
          <p:spPr>
            <a:xfrm>
              <a:off x="2777639" y="1198925"/>
              <a:ext cx="129432" cy="129419"/>
            </a:xfrm>
            <a:prstGeom prst="ellipse">
              <a:avLst/>
            </a:prstGeom>
            <a:solidFill>
              <a:srgbClr val="69AE4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10"/>
            <p:cNvSpPr/>
            <p:nvPr/>
          </p:nvSpPr>
          <p:spPr>
            <a:xfrm>
              <a:off x="2159127" y="2171437"/>
              <a:ext cx="178505" cy="178777"/>
            </a:xfrm>
            <a:prstGeom prst="ellipse">
              <a:avLst/>
            </a:prstGeom>
            <a:solidFill>
              <a:srgbClr val="69AE4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10"/>
            <p:cNvSpPr/>
            <p:nvPr/>
          </p:nvSpPr>
          <p:spPr>
            <a:xfrm>
              <a:off x="1598581" y="727734"/>
              <a:ext cx="129432" cy="129419"/>
            </a:xfrm>
            <a:prstGeom prst="ellipse">
              <a:avLst/>
            </a:prstGeom>
            <a:solidFill>
              <a:srgbClr val="69AE4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10"/>
            <p:cNvSpPr/>
            <p:nvPr/>
          </p:nvSpPr>
          <p:spPr>
            <a:xfrm>
              <a:off x="1191180" y="1468381"/>
              <a:ext cx="129432" cy="129419"/>
            </a:xfrm>
            <a:prstGeom prst="ellipse">
              <a:avLst/>
            </a:prstGeom>
            <a:solidFill>
              <a:srgbClr val="69AE4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10"/>
            <p:cNvSpPr/>
            <p:nvPr/>
          </p:nvSpPr>
          <p:spPr>
            <a:xfrm>
              <a:off x="566741" y="837066"/>
              <a:ext cx="652763" cy="652837"/>
            </a:xfrm>
            <a:prstGeom prst="ellipse">
              <a:avLst/>
            </a:prstGeom>
            <a:solidFill>
              <a:srgbClr val="69AE4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10"/>
            <p:cNvSpPr txBox="1"/>
            <p:nvPr/>
          </p:nvSpPr>
          <p:spPr>
            <a:xfrm>
              <a:off x="662336" y="932672"/>
              <a:ext cx="461573" cy="4616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Calibri"/>
                <a:buNone/>
              </a:pPr>
              <a:r>
                <a:rPr lang="es-CR" sz="1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Mura</a:t>
              </a:r>
              <a:endParaRPr/>
            </a:p>
          </p:txBody>
        </p:sp>
        <p:sp>
          <p:nvSpPr>
            <p:cNvPr id="356" name="Google Shape;356;p10"/>
            <p:cNvSpPr/>
            <p:nvPr/>
          </p:nvSpPr>
          <p:spPr>
            <a:xfrm>
              <a:off x="1804422" y="733473"/>
              <a:ext cx="178505" cy="178777"/>
            </a:xfrm>
            <a:prstGeom prst="ellipse">
              <a:avLst/>
            </a:prstGeom>
            <a:solidFill>
              <a:srgbClr val="69AE4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10"/>
            <p:cNvSpPr/>
            <p:nvPr/>
          </p:nvSpPr>
          <p:spPr>
            <a:xfrm>
              <a:off x="628328" y="1681020"/>
              <a:ext cx="322758" cy="322831"/>
            </a:xfrm>
            <a:prstGeom prst="ellipse">
              <a:avLst/>
            </a:prstGeom>
            <a:solidFill>
              <a:srgbClr val="69AE4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10"/>
            <p:cNvSpPr/>
            <p:nvPr/>
          </p:nvSpPr>
          <p:spPr>
            <a:xfrm>
              <a:off x="2839226" y="530017"/>
              <a:ext cx="652763" cy="652837"/>
            </a:xfrm>
            <a:prstGeom prst="ellipse">
              <a:avLst/>
            </a:prstGeom>
            <a:solidFill>
              <a:srgbClr val="69AE4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10"/>
            <p:cNvSpPr txBox="1"/>
            <p:nvPr/>
          </p:nvSpPr>
          <p:spPr>
            <a:xfrm>
              <a:off x="2934821" y="625623"/>
              <a:ext cx="461573" cy="4616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Calibri"/>
                <a:buNone/>
              </a:pPr>
              <a:r>
                <a:rPr lang="es-CR" sz="1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Muda</a:t>
              </a:r>
              <a:endParaRPr/>
            </a:p>
          </p:txBody>
        </p:sp>
        <p:sp>
          <p:nvSpPr>
            <p:cNvPr id="360" name="Google Shape;360;p10"/>
            <p:cNvSpPr/>
            <p:nvPr/>
          </p:nvSpPr>
          <p:spPr>
            <a:xfrm>
              <a:off x="2547755" y="980547"/>
              <a:ext cx="178505" cy="178777"/>
            </a:xfrm>
            <a:prstGeom prst="ellipse">
              <a:avLst/>
            </a:prstGeom>
            <a:solidFill>
              <a:srgbClr val="69AE4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10"/>
            <p:cNvSpPr/>
            <p:nvPr/>
          </p:nvSpPr>
          <p:spPr>
            <a:xfrm>
              <a:off x="505482" y="2065261"/>
              <a:ext cx="129432" cy="129419"/>
            </a:xfrm>
            <a:prstGeom prst="ellipse">
              <a:avLst/>
            </a:prstGeom>
            <a:solidFill>
              <a:srgbClr val="69AE4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10"/>
            <p:cNvSpPr/>
            <p:nvPr/>
          </p:nvSpPr>
          <p:spPr>
            <a:xfrm>
              <a:off x="1795200" y="1881032"/>
              <a:ext cx="129432" cy="129419"/>
            </a:xfrm>
            <a:prstGeom prst="ellipse">
              <a:avLst/>
            </a:prstGeom>
            <a:solidFill>
              <a:srgbClr val="69AE4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10"/>
            <p:cNvSpPr/>
            <p:nvPr/>
          </p:nvSpPr>
          <p:spPr>
            <a:xfrm>
              <a:off x="3146176" y="1658063"/>
              <a:ext cx="652763" cy="652837"/>
            </a:xfrm>
            <a:prstGeom prst="ellipse">
              <a:avLst/>
            </a:prstGeom>
            <a:solidFill>
              <a:srgbClr val="69AE4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10"/>
            <p:cNvSpPr txBox="1"/>
            <p:nvPr/>
          </p:nvSpPr>
          <p:spPr>
            <a:xfrm>
              <a:off x="3241771" y="1753669"/>
              <a:ext cx="461573" cy="4616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Calibri"/>
                <a:buNone/>
              </a:pPr>
              <a:r>
                <a:rPr lang="es-CR" sz="1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Muri</a:t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" name="Google Shape;365;p10"/>
            <p:cNvSpPr/>
            <p:nvPr/>
          </p:nvSpPr>
          <p:spPr>
            <a:xfrm>
              <a:off x="2962072" y="1635393"/>
              <a:ext cx="129432" cy="129419"/>
            </a:xfrm>
            <a:prstGeom prst="ellipse">
              <a:avLst/>
            </a:prstGeom>
            <a:solidFill>
              <a:srgbClr val="69AE4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10"/>
            <p:cNvSpPr/>
            <p:nvPr/>
          </p:nvSpPr>
          <p:spPr>
            <a:xfrm>
              <a:off x="1272529" y="2216777"/>
              <a:ext cx="652763" cy="652837"/>
            </a:xfrm>
            <a:prstGeom prst="ellipse">
              <a:avLst/>
            </a:prstGeom>
            <a:solidFill>
              <a:srgbClr val="69AE4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10"/>
            <p:cNvSpPr txBox="1"/>
            <p:nvPr/>
          </p:nvSpPr>
          <p:spPr>
            <a:xfrm>
              <a:off x="1368124" y="2312383"/>
              <a:ext cx="461573" cy="4616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Calibri"/>
                <a:buNone/>
              </a:pPr>
              <a:r>
                <a:rPr lang="es-CR" sz="1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Pull</a:t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8" name="Google Shape;368;p10"/>
            <p:cNvSpPr/>
            <p:nvPr/>
          </p:nvSpPr>
          <p:spPr>
            <a:xfrm>
              <a:off x="1855471" y="2194681"/>
              <a:ext cx="129432" cy="129419"/>
            </a:xfrm>
            <a:prstGeom prst="ellipse">
              <a:avLst/>
            </a:prstGeom>
            <a:solidFill>
              <a:srgbClr val="69AE4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10"/>
            <p:cNvSpPr/>
            <p:nvPr/>
          </p:nvSpPr>
          <p:spPr>
            <a:xfrm>
              <a:off x="1894992" y="0"/>
              <a:ext cx="652763" cy="652837"/>
            </a:xfrm>
            <a:prstGeom prst="ellipse">
              <a:avLst/>
            </a:prstGeom>
            <a:solidFill>
              <a:srgbClr val="69AE4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10"/>
            <p:cNvSpPr txBox="1"/>
            <p:nvPr/>
          </p:nvSpPr>
          <p:spPr>
            <a:xfrm>
              <a:off x="1990587" y="95606"/>
              <a:ext cx="461573" cy="4616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Calibri"/>
                <a:buNone/>
              </a:pPr>
              <a:r>
                <a:rPr lang="es-CR" sz="1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Sprint</a:t>
              </a:r>
              <a:endParaRPr/>
            </a:p>
          </p:txBody>
        </p:sp>
        <p:sp>
          <p:nvSpPr>
            <p:cNvPr id="371" name="Google Shape;371;p10"/>
            <p:cNvSpPr/>
            <p:nvPr/>
          </p:nvSpPr>
          <p:spPr>
            <a:xfrm>
              <a:off x="1090071" y="707647"/>
              <a:ext cx="129432" cy="129419"/>
            </a:xfrm>
            <a:prstGeom prst="ellipse">
              <a:avLst/>
            </a:prstGeom>
            <a:solidFill>
              <a:srgbClr val="69AE4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10"/>
            <p:cNvSpPr/>
            <p:nvPr/>
          </p:nvSpPr>
          <p:spPr>
            <a:xfrm>
              <a:off x="2597157" y="160698"/>
              <a:ext cx="129432" cy="129419"/>
            </a:xfrm>
            <a:prstGeom prst="ellipse">
              <a:avLst/>
            </a:prstGeom>
            <a:solidFill>
              <a:srgbClr val="69AE4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73" name="Google Shape;373;p10" descr="Flecha lineal: curva en sentido de las agujas del reloj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4064372" flipH="1">
            <a:off x="7303585" y="3520725"/>
            <a:ext cx="914400" cy="1066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74" name="Google Shape;374;p10" descr="Flecha lineal: curva en sentido contrario de las agujas del reloj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5400000">
            <a:off x="4095880" y="2392400"/>
            <a:ext cx="914400" cy="9144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75" name="Google Shape;375;p10" descr="Piezas de rompecabezas"/>
          <p:cNvGrpSpPr/>
          <p:nvPr/>
        </p:nvGrpSpPr>
        <p:grpSpPr>
          <a:xfrm>
            <a:off x="9325454" y="3115574"/>
            <a:ext cx="1439945" cy="1410074"/>
            <a:chOff x="9325454" y="3115574"/>
            <a:chExt cx="1439945" cy="1410074"/>
          </a:xfrm>
        </p:grpSpPr>
        <p:sp>
          <p:nvSpPr>
            <p:cNvPr id="376" name="Google Shape;376;p10"/>
            <p:cNvSpPr/>
            <p:nvPr/>
          </p:nvSpPr>
          <p:spPr>
            <a:xfrm>
              <a:off x="9985546" y="3115574"/>
              <a:ext cx="779853" cy="699103"/>
            </a:xfrm>
            <a:custGeom>
              <a:avLst/>
              <a:gdLst/>
              <a:ahLst/>
              <a:cxnLst/>
              <a:rect l="l" t="t" r="r" b="b"/>
              <a:pathLst>
                <a:path w="779853" h="699103" extrusionOk="0">
                  <a:moveTo>
                    <a:pt x="79522" y="493690"/>
                  </a:moveTo>
                  <a:lnTo>
                    <a:pt x="79522" y="493690"/>
                  </a:lnTo>
                  <a:lnTo>
                    <a:pt x="194709" y="541361"/>
                  </a:lnTo>
                  <a:cubicBezTo>
                    <a:pt x="198823" y="465767"/>
                    <a:pt x="263441" y="407821"/>
                    <a:pt x="339037" y="411935"/>
                  </a:cubicBezTo>
                  <a:cubicBezTo>
                    <a:pt x="391698" y="414802"/>
                    <a:pt x="438045" y="447625"/>
                    <a:pt x="458229" y="496349"/>
                  </a:cubicBezTo>
                  <a:cubicBezTo>
                    <a:pt x="477757" y="545133"/>
                    <a:pt x="468530" y="600728"/>
                    <a:pt x="434291" y="640590"/>
                  </a:cubicBezTo>
                  <a:lnTo>
                    <a:pt x="573007" y="698081"/>
                  </a:lnTo>
                  <a:lnTo>
                    <a:pt x="575462" y="699104"/>
                  </a:lnTo>
                  <a:lnTo>
                    <a:pt x="779853" y="204596"/>
                  </a:lnTo>
                  <a:lnTo>
                    <a:pt x="283913" y="0"/>
                  </a:lnTo>
                  <a:lnTo>
                    <a:pt x="206780" y="189660"/>
                  </a:lnTo>
                  <a:lnTo>
                    <a:pt x="206780" y="189660"/>
                  </a:lnTo>
                  <a:lnTo>
                    <a:pt x="200847" y="203777"/>
                  </a:lnTo>
                  <a:lnTo>
                    <a:pt x="199210" y="197230"/>
                  </a:lnTo>
                  <a:cubicBezTo>
                    <a:pt x="176690" y="143139"/>
                    <a:pt x="114675" y="117436"/>
                    <a:pt x="60494" y="139739"/>
                  </a:cubicBezTo>
                  <a:cubicBezTo>
                    <a:pt x="36741" y="149995"/>
                    <a:pt x="17386" y="168333"/>
                    <a:pt x="5867" y="191502"/>
                  </a:cubicBezTo>
                  <a:cubicBezTo>
                    <a:pt x="-13291" y="246808"/>
                    <a:pt x="16011" y="307176"/>
                    <a:pt x="71319" y="326334"/>
                  </a:cubicBezTo>
                  <a:cubicBezTo>
                    <a:pt x="95850" y="334833"/>
                    <a:pt x="122648" y="334031"/>
                    <a:pt x="146629" y="324080"/>
                  </a:cubicBezTo>
                  <a:lnTo>
                    <a:pt x="153176" y="321420"/>
                  </a:lnTo>
                  <a:lnTo>
                    <a:pt x="149289" y="330831"/>
                  </a:lnTo>
                  <a:lnTo>
                    <a:pt x="149289" y="330831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" name="Google Shape;377;p10"/>
            <p:cNvSpPr/>
            <p:nvPr/>
          </p:nvSpPr>
          <p:spPr>
            <a:xfrm>
              <a:off x="9325454" y="3993699"/>
              <a:ext cx="758041" cy="531949"/>
            </a:xfrm>
            <a:custGeom>
              <a:avLst/>
              <a:gdLst/>
              <a:ahLst/>
              <a:cxnLst/>
              <a:rect l="l" t="t" r="r" b="b"/>
              <a:pathLst>
                <a:path w="758041" h="531949" extrusionOk="0">
                  <a:moveTo>
                    <a:pt x="687851" y="341266"/>
                  </a:moveTo>
                  <a:cubicBezTo>
                    <a:pt x="741488" y="323517"/>
                    <a:pt x="770584" y="265647"/>
                    <a:pt x="752835" y="212010"/>
                  </a:cubicBezTo>
                  <a:cubicBezTo>
                    <a:pt x="735086" y="158374"/>
                    <a:pt x="677216" y="129280"/>
                    <a:pt x="623579" y="147027"/>
                  </a:cubicBezTo>
                  <a:cubicBezTo>
                    <a:pt x="603202" y="153770"/>
                    <a:pt x="585459" y="166752"/>
                    <a:pt x="572868" y="184136"/>
                  </a:cubicBezTo>
                  <a:lnTo>
                    <a:pt x="572868" y="0"/>
                  </a:lnTo>
                  <a:lnTo>
                    <a:pt x="448679" y="0"/>
                  </a:lnTo>
                  <a:cubicBezTo>
                    <a:pt x="449577" y="6784"/>
                    <a:pt x="450056" y="13616"/>
                    <a:pt x="450111" y="20460"/>
                  </a:cubicBezTo>
                  <a:cubicBezTo>
                    <a:pt x="450111" y="110856"/>
                    <a:pt x="376831" y="184136"/>
                    <a:pt x="286434" y="184136"/>
                  </a:cubicBezTo>
                  <a:cubicBezTo>
                    <a:pt x="196038" y="184136"/>
                    <a:pt x="122758" y="110856"/>
                    <a:pt x="122758" y="20460"/>
                  </a:cubicBezTo>
                  <a:cubicBezTo>
                    <a:pt x="122813" y="13616"/>
                    <a:pt x="123292" y="6784"/>
                    <a:pt x="124190" y="0"/>
                  </a:cubicBezTo>
                  <a:lnTo>
                    <a:pt x="0" y="0"/>
                  </a:lnTo>
                  <a:lnTo>
                    <a:pt x="0" y="531949"/>
                  </a:lnTo>
                  <a:lnTo>
                    <a:pt x="572868" y="531949"/>
                  </a:lnTo>
                  <a:lnTo>
                    <a:pt x="572868" y="306894"/>
                  </a:lnTo>
                  <a:cubicBezTo>
                    <a:pt x="575150" y="310034"/>
                    <a:pt x="577609" y="313040"/>
                    <a:pt x="580234" y="315896"/>
                  </a:cubicBezTo>
                  <a:cubicBezTo>
                    <a:pt x="581337" y="317993"/>
                    <a:pt x="582638" y="319980"/>
                    <a:pt x="584121" y="321829"/>
                  </a:cubicBezTo>
                  <a:cubicBezTo>
                    <a:pt x="608304" y="344987"/>
                    <a:pt x="642791" y="353902"/>
                    <a:pt x="675166" y="345358"/>
                  </a:cubicBezTo>
                  <a:cubicBezTo>
                    <a:pt x="678644" y="345358"/>
                    <a:pt x="681918" y="343312"/>
                    <a:pt x="685192" y="3422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" name="Google Shape;378;p10"/>
            <p:cNvSpPr/>
            <p:nvPr/>
          </p:nvSpPr>
          <p:spPr>
            <a:xfrm>
              <a:off x="9959701" y="3810405"/>
              <a:ext cx="531949" cy="714834"/>
            </a:xfrm>
            <a:custGeom>
              <a:avLst/>
              <a:gdLst/>
              <a:ahLst/>
              <a:cxnLst/>
              <a:rect l="l" t="t" r="r" b="b"/>
              <a:pathLst>
                <a:path w="531949" h="714834" extrusionOk="0">
                  <a:moveTo>
                    <a:pt x="306894" y="182885"/>
                  </a:moveTo>
                  <a:cubicBezTo>
                    <a:pt x="310069" y="180575"/>
                    <a:pt x="313077" y="178046"/>
                    <a:pt x="315896" y="175315"/>
                  </a:cubicBezTo>
                  <a:cubicBezTo>
                    <a:pt x="318130" y="174462"/>
                    <a:pt x="320156" y="173136"/>
                    <a:pt x="321829" y="171428"/>
                  </a:cubicBezTo>
                  <a:cubicBezTo>
                    <a:pt x="346978" y="144476"/>
                    <a:pt x="355305" y="105898"/>
                    <a:pt x="343516" y="70971"/>
                  </a:cubicBezTo>
                  <a:lnTo>
                    <a:pt x="343516" y="67902"/>
                  </a:lnTo>
                  <a:cubicBezTo>
                    <a:pt x="324505" y="14699"/>
                    <a:pt x="265964" y="-13018"/>
                    <a:pt x="212761" y="5993"/>
                  </a:cubicBezTo>
                  <a:cubicBezTo>
                    <a:pt x="159558" y="25004"/>
                    <a:pt x="131842" y="83546"/>
                    <a:pt x="150853" y="136749"/>
                  </a:cubicBezTo>
                  <a:cubicBezTo>
                    <a:pt x="157361" y="154966"/>
                    <a:pt x="168902" y="170963"/>
                    <a:pt x="184136" y="182885"/>
                  </a:cubicBezTo>
                  <a:lnTo>
                    <a:pt x="0" y="182885"/>
                  </a:lnTo>
                  <a:lnTo>
                    <a:pt x="0" y="266769"/>
                  </a:lnTo>
                  <a:cubicBezTo>
                    <a:pt x="6788" y="265947"/>
                    <a:pt x="13622" y="265538"/>
                    <a:pt x="20460" y="265542"/>
                  </a:cubicBezTo>
                  <a:cubicBezTo>
                    <a:pt x="110856" y="265542"/>
                    <a:pt x="184136" y="338822"/>
                    <a:pt x="184136" y="429218"/>
                  </a:cubicBezTo>
                  <a:cubicBezTo>
                    <a:pt x="184136" y="519615"/>
                    <a:pt x="110856" y="592895"/>
                    <a:pt x="20460" y="592895"/>
                  </a:cubicBezTo>
                  <a:cubicBezTo>
                    <a:pt x="13618" y="592832"/>
                    <a:pt x="6784" y="592355"/>
                    <a:pt x="0" y="591463"/>
                  </a:cubicBezTo>
                  <a:lnTo>
                    <a:pt x="0" y="714834"/>
                  </a:lnTo>
                  <a:lnTo>
                    <a:pt x="531949" y="714834"/>
                  </a:lnTo>
                  <a:lnTo>
                    <a:pt x="531949" y="18288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9" name="Google Shape;379;p10"/>
            <p:cNvSpPr/>
            <p:nvPr/>
          </p:nvSpPr>
          <p:spPr>
            <a:xfrm>
              <a:off x="9325454" y="3359043"/>
              <a:ext cx="572868" cy="757004"/>
            </a:xfrm>
            <a:custGeom>
              <a:avLst/>
              <a:gdLst/>
              <a:ahLst/>
              <a:cxnLst/>
              <a:rect l="l" t="t" r="r" b="b"/>
              <a:pathLst>
                <a:path w="572868" h="757004" extrusionOk="0">
                  <a:moveTo>
                    <a:pt x="572868" y="212370"/>
                  </a:moveTo>
                  <a:lnTo>
                    <a:pt x="572868" y="0"/>
                  </a:lnTo>
                  <a:lnTo>
                    <a:pt x="0" y="0"/>
                  </a:lnTo>
                  <a:lnTo>
                    <a:pt x="0" y="572868"/>
                  </a:lnTo>
                  <a:lnTo>
                    <a:pt x="225055" y="572868"/>
                  </a:lnTo>
                  <a:cubicBezTo>
                    <a:pt x="199297" y="592188"/>
                    <a:pt x="184136" y="622507"/>
                    <a:pt x="184136" y="654707"/>
                  </a:cubicBezTo>
                  <a:cubicBezTo>
                    <a:pt x="184136" y="711204"/>
                    <a:pt x="229937" y="757005"/>
                    <a:pt x="286434" y="757005"/>
                  </a:cubicBezTo>
                  <a:cubicBezTo>
                    <a:pt x="342931" y="757005"/>
                    <a:pt x="388732" y="711204"/>
                    <a:pt x="388732" y="654707"/>
                  </a:cubicBezTo>
                  <a:cubicBezTo>
                    <a:pt x="388732" y="622507"/>
                    <a:pt x="373572" y="592188"/>
                    <a:pt x="347813" y="572868"/>
                  </a:cubicBezTo>
                  <a:lnTo>
                    <a:pt x="572868" y="572868"/>
                  </a:lnTo>
                  <a:lnTo>
                    <a:pt x="572868" y="362544"/>
                  </a:lnTo>
                  <a:cubicBezTo>
                    <a:pt x="528866" y="403833"/>
                    <a:pt x="460355" y="403833"/>
                    <a:pt x="416353" y="362544"/>
                  </a:cubicBezTo>
                  <a:cubicBezTo>
                    <a:pt x="374883" y="322042"/>
                    <a:pt x="374099" y="255591"/>
                    <a:pt x="414601" y="214122"/>
                  </a:cubicBezTo>
                  <a:cubicBezTo>
                    <a:pt x="415178" y="213531"/>
                    <a:pt x="415761" y="212947"/>
                    <a:pt x="416353" y="212370"/>
                  </a:cubicBezTo>
                  <a:cubicBezTo>
                    <a:pt x="460355" y="171081"/>
                    <a:pt x="528866" y="171081"/>
                    <a:pt x="572868" y="2123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80" name="Google Shape;380;p10"/>
          <p:cNvSpPr txBox="1"/>
          <p:nvPr/>
        </p:nvSpPr>
        <p:spPr>
          <a:xfrm>
            <a:off x="8909237" y="2795553"/>
            <a:ext cx="143122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lang="es-CR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Customer centric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AD8A1B81-51E8-504A-3B14-5BB1AE87D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Empirical Process in Scrum</a:t>
            </a:r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0419D924-CB72-6F6E-1C34-D835B558A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06938" y="1449656"/>
            <a:ext cx="10067462" cy="2506579"/>
          </a:xfrm>
        </p:spPr>
        <p:txBody>
          <a:bodyPr>
            <a:normAutofit/>
          </a:bodyPr>
          <a:lstStyle/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Learn as we progress</a:t>
            </a:r>
            <a:endParaRPr lang="en-US" sz="24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rtl="0" fontAlgn="base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Expect and embrace change</a:t>
            </a:r>
            <a:endParaRPr lang="en-US" sz="24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rtl="0" fontAlgn="base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Inspect and adapt using short development cycles</a:t>
            </a:r>
            <a:endParaRPr lang="en-US" sz="24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rtl="0" fontAlgn="base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Estimates are indicative only and may not be accurate</a:t>
            </a:r>
            <a:endParaRPr lang="en-US" sz="24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7DA1A5E-B1AB-CC51-A88A-5EFB5749A3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2590" y="4151583"/>
            <a:ext cx="4757742" cy="528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>
            <a:extLst>
              <a:ext uri="{FF2B5EF4-FFF2-40B4-BE49-F238E27FC236}">
                <a16:creationId xmlns:a16="http://schemas.microsoft.com/office/drawing/2014/main" id="{DBA67AD2-3A14-7BCF-10A6-CD427CFDAB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299" y="4051096"/>
            <a:ext cx="3873501" cy="2107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Marcador de texto 5">
            <a:extLst>
              <a:ext uri="{FF2B5EF4-FFF2-40B4-BE49-F238E27FC236}">
                <a16:creationId xmlns:a16="http://schemas.microsoft.com/office/drawing/2014/main" id="{E20E4B38-9FAD-65F5-9726-327A45DCBFBC}"/>
              </a:ext>
            </a:extLst>
          </p:cNvPr>
          <p:cNvSpPr txBox="1">
            <a:spLocks/>
          </p:cNvSpPr>
          <p:nvPr/>
        </p:nvSpPr>
        <p:spPr>
          <a:xfrm>
            <a:off x="778729" y="3632924"/>
            <a:ext cx="3539272" cy="418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14300" indent="0" fontAlgn="base">
              <a:spcBef>
                <a:spcPts val="0"/>
              </a:spcBef>
              <a:buNone/>
            </a:pP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Empirical Scrum Process</a:t>
            </a:r>
            <a:endParaRPr lang="en-US" sz="24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0" name="Marcador de texto 5">
            <a:extLst>
              <a:ext uri="{FF2B5EF4-FFF2-40B4-BE49-F238E27FC236}">
                <a16:creationId xmlns:a16="http://schemas.microsoft.com/office/drawing/2014/main" id="{8E506D31-CC26-CDEB-F65D-7DAE69CDBC9C}"/>
              </a:ext>
            </a:extLst>
          </p:cNvPr>
          <p:cNvSpPr txBox="1">
            <a:spLocks/>
          </p:cNvSpPr>
          <p:nvPr/>
        </p:nvSpPr>
        <p:spPr>
          <a:xfrm>
            <a:off x="6096000" y="3643768"/>
            <a:ext cx="3539272" cy="418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14300" indent="0" fontAlgn="base">
              <a:spcBef>
                <a:spcPts val="0"/>
              </a:spcBef>
              <a:buNone/>
            </a:pP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Regular Project Process</a:t>
            </a:r>
            <a:endParaRPr lang="en-US" sz="24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78233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" name="Google Shape;385;p11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t="17455"/>
          <a:stretch/>
        </p:blipFill>
        <p:spPr>
          <a:xfrm>
            <a:off x="1685342" y="1364974"/>
            <a:ext cx="8821316" cy="523504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343;p10">
            <a:extLst>
              <a:ext uri="{FF2B5EF4-FFF2-40B4-BE49-F238E27FC236}">
                <a16:creationId xmlns:a16="http://schemas.microsoft.com/office/drawing/2014/main" id="{B1FB63F9-F6CF-9B28-A152-5D48AD1FB62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E9121"/>
              </a:buClr>
              <a:buSzPts val="4400"/>
              <a:buFont typeface="Barlow SemiBold"/>
              <a:buNone/>
            </a:pPr>
            <a:r>
              <a:rPr lang="en-US" dirty="0"/>
              <a:t>Scrum Pillars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12"/>
          <p:cNvSpPr txBox="1"/>
          <p:nvPr/>
        </p:nvSpPr>
        <p:spPr>
          <a:xfrm>
            <a:off x="1028700" y="1967266"/>
            <a:ext cx="2628900" cy="25472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</a:pPr>
            <a:r>
              <a:rPr lang="es-CR" sz="36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FORCC</a:t>
            </a:r>
            <a:endParaRPr/>
          </a:p>
        </p:txBody>
      </p:sp>
      <p:pic>
        <p:nvPicPr>
          <p:cNvPr id="391" name="Google Shape;391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77316" y="1393626"/>
            <a:ext cx="6780700" cy="4068418"/>
          </a:xfrm>
          <a:prstGeom prst="rect">
            <a:avLst/>
          </a:prstGeom>
          <a:noFill/>
          <a:ln>
            <a:noFill/>
          </a:ln>
        </p:spPr>
      </p:pic>
      <p:sp>
        <p:nvSpPr>
          <p:cNvPr id="392" name="Google Shape;392;p12"/>
          <p:cNvSpPr txBox="1">
            <a:spLocks noGrp="1"/>
          </p:cNvSpPr>
          <p:nvPr>
            <p:ph type="title"/>
          </p:nvPr>
        </p:nvSpPr>
        <p:spPr>
          <a:xfrm>
            <a:off x="838200" y="603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79BB"/>
              </a:buClr>
              <a:buSzPts val="4400"/>
              <a:buFont typeface="Barlow SemiBold"/>
              <a:buNone/>
            </a:pPr>
            <a:r>
              <a:rPr lang="es-CR" dirty="0"/>
              <a:t>Scrum </a:t>
            </a:r>
            <a:r>
              <a:rPr lang="es-CR" dirty="0" err="1"/>
              <a:t>Values</a:t>
            </a:r>
            <a:endParaRPr dirty="0"/>
          </a:p>
        </p:txBody>
      </p:sp>
      <p:sp>
        <p:nvSpPr>
          <p:cNvPr id="393" name="Google Shape;393;p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8" name="Google Shape;398;p13"/>
          <p:cNvGrpSpPr/>
          <p:nvPr/>
        </p:nvGrpSpPr>
        <p:grpSpPr>
          <a:xfrm>
            <a:off x="5940878" y="317045"/>
            <a:ext cx="4710793" cy="6281058"/>
            <a:chOff x="2835728" y="2721"/>
            <a:chExt cx="4710793" cy="6281058"/>
          </a:xfrm>
        </p:grpSpPr>
        <p:sp>
          <p:nvSpPr>
            <p:cNvPr id="399" name="Google Shape;399;p13"/>
            <p:cNvSpPr/>
            <p:nvPr/>
          </p:nvSpPr>
          <p:spPr>
            <a:xfrm>
              <a:off x="2835728" y="2721"/>
              <a:ext cx="2093686" cy="1046843"/>
            </a:xfrm>
            <a:prstGeom prst="roundRect">
              <a:avLst>
                <a:gd name="adj" fmla="val 10000"/>
              </a:avLst>
            </a:prstGeom>
            <a:solidFill>
              <a:srgbClr val="69AE4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13"/>
            <p:cNvSpPr txBox="1"/>
            <p:nvPr/>
          </p:nvSpPr>
          <p:spPr>
            <a:xfrm>
              <a:off x="2866389" y="33382"/>
              <a:ext cx="2032364" cy="9855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9525" tIns="33000" rIns="49525" bIns="330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600"/>
                <a:buFont typeface="Calibri"/>
                <a:buNone/>
              </a:pPr>
              <a:r>
                <a:rPr lang="es-CR" sz="2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Advantages</a:t>
              </a:r>
              <a:endParaRPr/>
            </a:p>
          </p:txBody>
        </p:sp>
        <p:sp>
          <p:nvSpPr>
            <p:cNvPr id="401" name="Google Shape;401;p13"/>
            <p:cNvSpPr/>
            <p:nvPr/>
          </p:nvSpPr>
          <p:spPr>
            <a:xfrm>
              <a:off x="3045096" y="1049564"/>
              <a:ext cx="209368" cy="785132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w="12700" cap="flat" cmpd="sng">
              <a:solidFill>
                <a:srgbClr val="538933"/>
              </a:solidFill>
              <a:prstDash val="solid"/>
              <a:miter lim="800000"/>
              <a:headEnd type="none" w="sm" len="sm"/>
              <a:tailEnd type="none" w="sm" len="sm"/>
            </a:ln>
          </p:spPr>
        </p:sp>
        <p:sp>
          <p:nvSpPr>
            <p:cNvPr id="402" name="Google Shape;402;p13"/>
            <p:cNvSpPr/>
            <p:nvPr/>
          </p:nvSpPr>
          <p:spPr>
            <a:xfrm>
              <a:off x="3254465" y="1311275"/>
              <a:ext cx="1674948" cy="1046843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89803"/>
              </a:schemeClr>
            </a:solidFill>
            <a:ln w="12700" cap="flat" cmpd="sng">
              <a:solidFill>
                <a:srgbClr val="69AE4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13"/>
            <p:cNvSpPr txBox="1"/>
            <p:nvPr/>
          </p:nvSpPr>
          <p:spPr>
            <a:xfrm>
              <a:off x="3285126" y="1341936"/>
              <a:ext cx="1613626" cy="9855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0475" tIns="20300" rIns="30475" bIns="203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r>
                <a:rPr lang="es-CR" sz="1600" b="1" i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Customer expectations management</a:t>
              </a:r>
              <a:endPara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4" name="Google Shape;404;p13"/>
            <p:cNvSpPr/>
            <p:nvPr/>
          </p:nvSpPr>
          <p:spPr>
            <a:xfrm>
              <a:off x="3045096" y="1049564"/>
              <a:ext cx="209368" cy="2093686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w="12700" cap="flat" cmpd="sng">
              <a:solidFill>
                <a:srgbClr val="538933"/>
              </a:solidFill>
              <a:prstDash val="solid"/>
              <a:miter lim="800000"/>
              <a:headEnd type="none" w="sm" len="sm"/>
              <a:tailEnd type="none" w="sm" len="sm"/>
            </a:ln>
          </p:spPr>
        </p:sp>
        <p:sp>
          <p:nvSpPr>
            <p:cNvPr id="405" name="Google Shape;405;p13"/>
            <p:cNvSpPr/>
            <p:nvPr/>
          </p:nvSpPr>
          <p:spPr>
            <a:xfrm>
              <a:off x="3254465" y="2619828"/>
              <a:ext cx="1674948" cy="1046843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89803"/>
              </a:schemeClr>
            </a:solidFill>
            <a:ln w="12700" cap="flat" cmpd="sng">
              <a:solidFill>
                <a:srgbClr val="69AE4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13"/>
            <p:cNvSpPr txBox="1"/>
            <p:nvPr/>
          </p:nvSpPr>
          <p:spPr>
            <a:xfrm>
              <a:off x="3285126" y="2650489"/>
              <a:ext cx="1613626" cy="9855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0475" tIns="20300" rIns="30475" bIns="203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r>
                <a:rPr lang="es-CR" sz="16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Predict</a:t>
              </a:r>
              <a:r>
                <a:rPr lang="es-CR" sz="1600" b="1" i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results</a:t>
              </a:r>
              <a:endParaRPr/>
            </a:p>
          </p:txBody>
        </p:sp>
        <p:sp>
          <p:nvSpPr>
            <p:cNvPr id="407" name="Google Shape;407;p13"/>
            <p:cNvSpPr/>
            <p:nvPr/>
          </p:nvSpPr>
          <p:spPr>
            <a:xfrm>
              <a:off x="3045096" y="1049564"/>
              <a:ext cx="209368" cy="340224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w="12700" cap="flat" cmpd="sng">
              <a:solidFill>
                <a:srgbClr val="538933"/>
              </a:solidFill>
              <a:prstDash val="solid"/>
              <a:miter lim="800000"/>
              <a:headEnd type="none" w="sm" len="sm"/>
              <a:tailEnd type="none" w="sm" len="sm"/>
            </a:ln>
          </p:spPr>
        </p:sp>
        <p:sp>
          <p:nvSpPr>
            <p:cNvPr id="408" name="Google Shape;408;p13"/>
            <p:cNvSpPr/>
            <p:nvPr/>
          </p:nvSpPr>
          <p:spPr>
            <a:xfrm>
              <a:off x="3254465" y="3928382"/>
              <a:ext cx="1674948" cy="1046843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89803"/>
              </a:schemeClr>
            </a:solidFill>
            <a:ln w="12700" cap="flat" cmpd="sng">
              <a:solidFill>
                <a:srgbClr val="69AE4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13"/>
            <p:cNvSpPr txBox="1"/>
            <p:nvPr/>
          </p:nvSpPr>
          <p:spPr>
            <a:xfrm>
              <a:off x="3285126" y="3959043"/>
              <a:ext cx="1613626" cy="9855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0475" tIns="20300" rIns="30475" bIns="203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r>
                <a:rPr lang="es-CR" sz="1600" b="1" i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Embracing change </a:t>
              </a:r>
              <a:endParaRPr sz="1600" b="1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0" name="Google Shape;410;p13"/>
            <p:cNvSpPr/>
            <p:nvPr/>
          </p:nvSpPr>
          <p:spPr>
            <a:xfrm>
              <a:off x="3045096" y="1049564"/>
              <a:ext cx="209368" cy="4710793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w="12700" cap="flat" cmpd="sng">
              <a:solidFill>
                <a:srgbClr val="538933"/>
              </a:solidFill>
              <a:prstDash val="solid"/>
              <a:miter lim="800000"/>
              <a:headEnd type="none" w="sm" len="sm"/>
              <a:tailEnd type="none" w="sm" len="sm"/>
            </a:ln>
          </p:spPr>
        </p:sp>
        <p:sp>
          <p:nvSpPr>
            <p:cNvPr id="411" name="Google Shape;411;p13"/>
            <p:cNvSpPr/>
            <p:nvPr/>
          </p:nvSpPr>
          <p:spPr>
            <a:xfrm>
              <a:off x="3254465" y="5236936"/>
              <a:ext cx="1674948" cy="1046843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89803"/>
              </a:schemeClr>
            </a:solidFill>
            <a:ln w="12700" cap="flat" cmpd="sng">
              <a:solidFill>
                <a:srgbClr val="69AE4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13"/>
            <p:cNvSpPr txBox="1"/>
            <p:nvPr/>
          </p:nvSpPr>
          <p:spPr>
            <a:xfrm>
              <a:off x="3285126" y="5267597"/>
              <a:ext cx="1613626" cy="9855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0475" tIns="20300" rIns="30475" bIns="203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r>
                <a:rPr lang="es-CR" sz="1600" b="1" i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Systematic Risk Management</a:t>
              </a:r>
              <a:endParaRPr/>
            </a:p>
          </p:txBody>
        </p:sp>
        <p:sp>
          <p:nvSpPr>
            <p:cNvPr id="413" name="Google Shape;413;p13"/>
            <p:cNvSpPr/>
            <p:nvPr/>
          </p:nvSpPr>
          <p:spPr>
            <a:xfrm>
              <a:off x="5452835" y="2721"/>
              <a:ext cx="2093686" cy="1046843"/>
            </a:xfrm>
            <a:prstGeom prst="roundRect">
              <a:avLst>
                <a:gd name="adj" fmla="val 10000"/>
              </a:avLst>
            </a:prstGeom>
            <a:solidFill>
              <a:srgbClr val="69AE4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13"/>
            <p:cNvSpPr txBox="1"/>
            <p:nvPr/>
          </p:nvSpPr>
          <p:spPr>
            <a:xfrm>
              <a:off x="5483496" y="33382"/>
              <a:ext cx="2032364" cy="9855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9525" tIns="33000" rIns="49525" bIns="330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600"/>
                <a:buFont typeface="Calibri"/>
                <a:buNone/>
              </a:pPr>
              <a:r>
                <a:rPr lang="es-CR" sz="2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Disadvantages</a:t>
              </a:r>
              <a:endParaRPr/>
            </a:p>
          </p:txBody>
        </p:sp>
        <p:sp>
          <p:nvSpPr>
            <p:cNvPr id="415" name="Google Shape;415;p13"/>
            <p:cNvSpPr/>
            <p:nvPr/>
          </p:nvSpPr>
          <p:spPr>
            <a:xfrm>
              <a:off x="5662204" y="1049564"/>
              <a:ext cx="209368" cy="785132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w="12700" cap="flat" cmpd="sng">
              <a:solidFill>
                <a:srgbClr val="538933"/>
              </a:solidFill>
              <a:prstDash val="solid"/>
              <a:miter lim="800000"/>
              <a:headEnd type="none" w="sm" len="sm"/>
              <a:tailEnd type="none" w="sm" len="sm"/>
            </a:ln>
          </p:spPr>
        </p:sp>
        <p:sp>
          <p:nvSpPr>
            <p:cNvPr id="416" name="Google Shape;416;p13"/>
            <p:cNvSpPr/>
            <p:nvPr/>
          </p:nvSpPr>
          <p:spPr>
            <a:xfrm>
              <a:off x="5871573" y="1311275"/>
              <a:ext cx="1674948" cy="1046843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89803"/>
              </a:schemeClr>
            </a:solidFill>
            <a:ln w="12700" cap="flat" cmpd="sng">
              <a:solidFill>
                <a:srgbClr val="69AE4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13"/>
            <p:cNvSpPr txBox="1"/>
            <p:nvPr/>
          </p:nvSpPr>
          <p:spPr>
            <a:xfrm>
              <a:off x="5902234" y="1341936"/>
              <a:ext cx="1613626" cy="9855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0475" tIns="20300" rIns="30475" bIns="203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r>
                <a:rPr lang="es-CR" sz="1600" b="1" i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Works better in small groups</a:t>
              </a:r>
              <a:endPara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8" name="Google Shape;418;p13"/>
            <p:cNvSpPr/>
            <p:nvPr/>
          </p:nvSpPr>
          <p:spPr>
            <a:xfrm>
              <a:off x="5662204" y="1049564"/>
              <a:ext cx="209368" cy="2093686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w="12700" cap="flat" cmpd="sng">
              <a:solidFill>
                <a:srgbClr val="538933"/>
              </a:solidFill>
              <a:prstDash val="solid"/>
              <a:miter lim="800000"/>
              <a:headEnd type="none" w="sm" len="sm"/>
              <a:tailEnd type="none" w="sm" len="sm"/>
            </a:ln>
          </p:spPr>
        </p:sp>
        <p:sp>
          <p:nvSpPr>
            <p:cNvPr id="419" name="Google Shape;419;p13"/>
            <p:cNvSpPr/>
            <p:nvPr/>
          </p:nvSpPr>
          <p:spPr>
            <a:xfrm>
              <a:off x="5871573" y="2619828"/>
              <a:ext cx="1674948" cy="1046843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89803"/>
              </a:schemeClr>
            </a:solidFill>
            <a:ln w="12700" cap="flat" cmpd="sng">
              <a:solidFill>
                <a:srgbClr val="69AE4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13"/>
            <p:cNvSpPr txBox="1"/>
            <p:nvPr/>
          </p:nvSpPr>
          <p:spPr>
            <a:xfrm>
              <a:off x="5902234" y="2650489"/>
              <a:ext cx="1613626" cy="9855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0475" tIns="20300" rIns="30475" bIns="203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r>
                <a:rPr lang="es-CR" sz="1600" b="1" i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Required a exhaust effort to detail every task and plan </a:t>
              </a:r>
              <a:endParaRPr/>
            </a:p>
          </p:txBody>
        </p:sp>
        <p:sp>
          <p:nvSpPr>
            <p:cNvPr id="421" name="Google Shape;421;p13"/>
            <p:cNvSpPr/>
            <p:nvPr/>
          </p:nvSpPr>
          <p:spPr>
            <a:xfrm>
              <a:off x="5662204" y="1049564"/>
              <a:ext cx="209368" cy="340224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w="12700" cap="flat" cmpd="sng">
              <a:solidFill>
                <a:srgbClr val="538933"/>
              </a:solidFill>
              <a:prstDash val="solid"/>
              <a:miter lim="800000"/>
              <a:headEnd type="none" w="sm" len="sm"/>
              <a:tailEnd type="none" w="sm" len="sm"/>
            </a:ln>
          </p:spPr>
        </p:sp>
        <p:sp>
          <p:nvSpPr>
            <p:cNvPr id="422" name="Google Shape;422;p13"/>
            <p:cNvSpPr/>
            <p:nvPr/>
          </p:nvSpPr>
          <p:spPr>
            <a:xfrm>
              <a:off x="5871573" y="3928382"/>
              <a:ext cx="1674948" cy="1046843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89803"/>
              </a:schemeClr>
            </a:solidFill>
            <a:ln w="12700" cap="flat" cmpd="sng">
              <a:solidFill>
                <a:srgbClr val="69AE4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13"/>
            <p:cNvSpPr txBox="1"/>
            <p:nvPr/>
          </p:nvSpPr>
          <p:spPr>
            <a:xfrm>
              <a:off x="5902234" y="3959043"/>
              <a:ext cx="1613626" cy="9855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0475" tIns="20300" rIns="30475" bIns="203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r>
                <a:rPr lang="es-CR" sz="1600" b="1" i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High qualification for those who are involved</a:t>
              </a:r>
              <a:endParaRPr/>
            </a:p>
          </p:txBody>
        </p:sp>
      </p:grpSp>
      <p:pic>
        <p:nvPicPr>
          <p:cNvPr id="424" name="Google Shape;424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81708" y="2628900"/>
            <a:ext cx="2209800" cy="1181100"/>
          </a:xfrm>
          <a:prstGeom prst="rect">
            <a:avLst/>
          </a:prstGeom>
          <a:noFill/>
          <a:ln>
            <a:noFill/>
          </a:ln>
        </p:spPr>
      </p:pic>
      <p:sp>
        <p:nvSpPr>
          <p:cNvPr id="425" name="Google Shape;425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79BB"/>
              </a:buClr>
              <a:buSzPts val="4400"/>
              <a:buFont typeface="Barlow SemiBold"/>
              <a:buNone/>
            </a:pPr>
            <a:r>
              <a:rPr lang="es-CR" dirty="0"/>
              <a:t>Scrum A/D</a:t>
            </a: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15"/>
          <p:cNvSpPr txBox="1">
            <a:spLocks noGrp="1"/>
          </p:cNvSpPr>
          <p:nvPr>
            <p:ph type="title"/>
          </p:nvPr>
        </p:nvSpPr>
        <p:spPr>
          <a:xfrm>
            <a:off x="228600" y="-9440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 sz="280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How does the scrum process work</a:t>
            </a:r>
            <a:r>
              <a:rPr lang="en-US" sz="2800" b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? </a:t>
            </a:r>
          </a:p>
        </p:txBody>
      </p:sp>
      <p:pic>
        <p:nvPicPr>
          <p:cNvPr id="439" name="Google Shape;439;p15" descr="Image result for scrum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4195"/>
          <a:stretch/>
        </p:blipFill>
        <p:spPr>
          <a:xfrm>
            <a:off x="5772150" y="1231159"/>
            <a:ext cx="6419850" cy="492199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40" name="Google Shape;440;p15"/>
          <p:cNvGrpSpPr/>
          <p:nvPr/>
        </p:nvGrpSpPr>
        <p:grpSpPr>
          <a:xfrm>
            <a:off x="1013230" y="1341344"/>
            <a:ext cx="3310715" cy="2049490"/>
            <a:chOff x="404" y="226919"/>
            <a:chExt cx="3310715" cy="2049490"/>
          </a:xfrm>
        </p:grpSpPr>
        <p:sp>
          <p:nvSpPr>
            <p:cNvPr id="441" name="Google Shape;441;p15"/>
            <p:cNvSpPr/>
            <p:nvPr/>
          </p:nvSpPr>
          <p:spPr>
            <a:xfrm>
              <a:off x="404" y="226919"/>
              <a:ext cx="1576531" cy="945918"/>
            </a:xfrm>
            <a:prstGeom prst="rect">
              <a:avLst/>
            </a:prstGeom>
            <a:solidFill>
              <a:srgbClr val="69AE4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15"/>
            <p:cNvSpPr txBox="1"/>
            <p:nvPr/>
          </p:nvSpPr>
          <p:spPr>
            <a:xfrm>
              <a:off x="404" y="226919"/>
              <a:ext cx="1576531" cy="9459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None/>
              </a:pPr>
              <a:r>
                <a:rPr lang="es-CR" sz="1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TRANSPARENCY</a:t>
              </a: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3" name="Google Shape;443;p15"/>
            <p:cNvSpPr/>
            <p:nvPr/>
          </p:nvSpPr>
          <p:spPr>
            <a:xfrm>
              <a:off x="1734588" y="226919"/>
              <a:ext cx="1576531" cy="945918"/>
            </a:xfrm>
            <a:prstGeom prst="rect">
              <a:avLst/>
            </a:prstGeom>
            <a:solidFill>
              <a:srgbClr val="69AE4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15"/>
            <p:cNvSpPr txBox="1"/>
            <p:nvPr/>
          </p:nvSpPr>
          <p:spPr>
            <a:xfrm>
              <a:off x="1734588" y="226919"/>
              <a:ext cx="1576531" cy="9459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None/>
              </a:pPr>
              <a:r>
                <a:rPr lang="es-CR" sz="1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INSPECTION </a:t>
              </a: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5" name="Google Shape;445;p15"/>
            <p:cNvSpPr/>
            <p:nvPr/>
          </p:nvSpPr>
          <p:spPr>
            <a:xfrm>
              <a:off x="404" y="1330491"/>
              <a:ext cx="1576531" cy="945918"/>
            </a:xfrm>
            <a:prstGeom prst="rect">
              <a:avLst/>
            </a:prstGeom>
            <a:solidFill>
              <a:srgbClr val="69AE4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15"/>
            <p:cNvSpPr txBox="1"/>
            <p:nvPr/>
          </p:nvSpPr>
          <p:spPr>
            <a:xfrm>
              <a:off x="404" y="1330491"/>
              <a:ext cx="1576531" cy="9459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None/>
              </a:pPr>
              <a:r>
                <a:rPr lang="es-CR" sz="1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ADAPTATION</a:t>
              </a: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5"/>
            <p:cNvSpPr/>
            <p:nvPr/>
          </p:nvSpPr>
          <p:spPr>
            <a:xfrm>
              <a:off x="1734588" y="1330491"/>
              <a:ext cx="1576531" cy="945918"/>
            </a:xfrm>
            <a:prstGeom prst="rect">
              <a:avLst/>
            </a:prstGeom>
            <a:solidFill>
              <a:srgbClr val="1075BB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15"/>
            <p:cNvSpPr txBox="1"/>
            <p:nvPr/>
          </p:nvSpPr>
          <p:spPr>
            <a:xfrm>
              <a:off x="1734588" y="1330491"/>
              <a:ext cx="1576531" cy="9459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None/>
              </a:pPr>
              <a:r>
                <a:rPr lang="es-CR" sz="1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3 PILLARS</a:t>
              </a: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49" name="Google Shape;449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30623" y="3591624"/>
            <a:ext cx="4995325" cy="2997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4" name="Google Shape;454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96846" y="5336566"/>
            <a:ext cx="828675" cy="1323975"/>
          </a:xfrm>
          <a:prstGeom prst="rect">
            <a:avLst/>
          </a:prstGeom>
          <a:noFill/>
          <a:ln>
            <a:noFill/>
          </a:ln>
        </p:spPr>
      </p:pic>
      <p:sp>
        <p:nvSpPr>
          <p:cNvPr id="455" name="Google Shape;455;p16"/>
          <p:cNvSpPr txBox="1"/>
          <p:nvPr/>
        </p:nvSpPr>
        <p:spPr>
          <a:xfrm>
            <a:off x="504978" y="246589"/>
            <a:ext cx="11285969" cy="399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R" sz="2000" dirty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Scrum </a:t>
            </a:r>
            <a:r>
              <a:rPr lang="es-CR" sz="2000" dirty="0" err="1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Events</a:t>
            </a:r>
            <a:r>
              <a:rPr lang="es-CR" sz="2000" dirty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dirty="0"/>
          </a:p>
        </p:txBody>
      </p:sp>
      <p:cxnSp>
        <p:nvCxnSpPr>
          <p:cNvPr id="456" name="Google Shape;456;p16"/>
          <p:cNvCxnSpPr/>
          <p:nvPr/>
        </p:nvCxnSpPr>
        <p:spPr>
          <a:xfrm>
            <a:off x="2555248" y="2140359"/>
            <a:ext cx="1775460" cy="0"/>
          </a:xfrm>
          <a:prstGeom prst="straightConnector1">
            <a:avLst/>
          </a:prstGeom>
          <a:noFill/>
          <a:ln w="2857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457" name="Google Shape;457;p16"/>
          <p:cNvGrpSpPr/>
          <p:nvPr/>
        </p:nvGrpSpPr>
        <p:grpSpPr>
          <a:xfrm>
            <a:off x="2349071" y="2010331"/>
            <a:ext cx="251670" cy="260059"/>
            <a:chOff x="1031846" y="3338818"/>
            <a:chExt cx="251670" cy="260059"/>
          </a:xfrm>
        </p:grpSpPr>
        <p:sp>
          <p:nvSpPr>
            <p:cNvPr id="458" name="Google Shape;458;p16"/>
            <p:cNvSpPr/>
            <p:nvPr/>
          </p:nvSpPr>
          <p:spPr>
            <a:xfrm>
              <a:off x="1031846" y="3338818"/>
              <a:ext cx="251670" cy="260059"/>
            </a:xfrm>
            <a:prstGeom prst="ellipse">
              <a:avLst/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6"/>
            <p:cNvSpPr/>
            <p:nvPr/>
          </p:nvSpPr>
          <p:spPr>
            <a:xfrm>
              <a:off x="1077339" y="3395496"/>
              <a:ext cx="160684" cy="14670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460" name="Google Shape;460;p16"/>
          <p:cNvCxnSpPr/>
          <p:nvPr/>
        </p:nvCxnSpPr>
        <p:spPr>
          <a:xfrm>
            <a:off x="4536885" y="2134974"/>
            <a:ext cx="1775460" cy="0"/>
          </a:xfrm>
          <a:prstGeom prst="straightConnector1">
            <a:avLst/>
          </a:prstGeom>
          <a:noFill/>
          <a:ln w="2857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461" name="Google Shape;461;p16"/>
          <p:cNvGrpSpPr/>
          <p:nvPr/>
        </p:nvGrpSpPr>
        <p:grpSpPr>
          <a:xfrm>
            <a:off x="4330708" y="2004946"/>
            <a:ext cx="251670" cy="260059"/>
            <a:chOff x="1031846" y="3338818"/>
            <a:chExt cx="251670" cy="260059"/>
          </a:xfrm>
        </p:grpSpPr>
        <p:sp>
          <p:nvSpPr>
            <p:cNvPr id="462" name="Google Shape;462;p16"/>
            <p:cNvSpPr/>
            <p:nvPr/>
          </p:nvSpPr>
          <p:spPr>
            <a:xfrm>
              <a:off x="1031846" y="3338818"/>
              <a:ext cx="251670" cy="260059"/>
            </a:xfrm>
            <a:prstGeom prst="ellipse">
              <a:avLst/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3" name="Google Shape;463;p16"/>
            <p:cNvSpPr/>
            <p:nvPr/>
          </p:nvSpPr>
          <p:spPr>
            <a:xfrm>
              <a:off x="1077339" y="3395496"/>
              <a:ext cx="160684" cy="146701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464" name="Google Shape;464;p16"/>
          <p:cNvCxnSpPr/>
          <p:nvPr/>
        </p:nvCxnSpPr>
        <p:spPr>
          <a:xfrm>
            <a:off x="6540926" y="2134974"/>
            <a:ext cx="1775460" cy="0"/>
          </a:xfrm>
          <a:prstGeom prst="straightConnector1">
            <a:avLst/>
          </a:prstGeom>
          <a:noFill/>
          <a:ln w="2857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465" name="Google Shape;465;p16"/>
          <p:cNvGrpSpPr/>
          <p:nvPr/>
        </p:nvGrpSpPr>
        <p:grpSpPr>
          <a:xfrm>
            <a:off x="6312345" y="2004946"/>
            <a:ext cx="251670" cy="260059"/>
            <a:chOff x="1031846" y="3338818"/>
            <a:chExt cx="251670" cy="260059"/>
          </a:xfrm>
        </p:grpSpPr>
        <p:sp>
          <p:nvSpPr>
            <p:cNvPr id="466" name="Google Shape;466;p16"/>
            <p:cNvSpPr/>
            <p:nvPr/>
          </p:nvSpPr>
          <p:spPr>
            <a:xfrm>
              <a:off x="1031846" y="3338818"/>
              <a:ext cx="251670" cy="260059"/>
            </a:xfrm>
            <a:prstGeom prst="ellipse">
              <a:avLst/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7" name="Google Shape;467;p16"/>
            <p:cNvSpPr/>
            <p:nvPr/>
          </p:nvSpPr>
          <p:spPr>
            <a:xfrm>
              <a:off x="1077339" y="3395496"/>
              <a:ext cx="160684" cy="146701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8" name="Google Shape;468;p16"/>
          <p:cNvGrpSpPr/>
          <p:nvPr/>
        </p:nvGrpSpPr>
        <p:grpSpPr>
          <a:xfrm>
            <a:off x="8316386" y="2004946"/>
            <a:ext cx="251670" cy="260059"/>
            <a:chOff x="1031846" y="3338818"/>
            <a:chExt cx="251670" cy="260059"/>
          </a:xfrm>
        </p:grpSpPr>
        <p:sp>
          <p:nvSpPr>
            <p:cNvPr id="469" name="Google Shape;469;p16"/>
            <p:cNvSpPr/>
            <p:nvPr/>
          </p:nvSpPr>
          <p:spPr>
            <a:xfrm>
              <a:off x="1031846" y="3338818"/>
              <a:ext cx="251670" cy="260059"/>
            </a:xfrm>
            <a:prstGeom prst="ellipse">
              <a:avLst/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0" name="Google Shape;470;p16"/>
            <p:cNvSpPr/>
            <p:nvPr/>
          </p:nvSpPr>
          <p:spPr>
            <a:xfrm>
              <a:off x="1077339" y="3395496"/>
              <a:ext cx="160684" cy="146701"/>
            </a:xfrm>
            <a:prstGeom prst="ellipse">
              <a:avLst/>
            </a:prstGeom>
            <a:solidFill>
              <a:srgbClr val="9A173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1" name="Google Shape;471;p16"/>
          <p:cNvGrpSpPr/>
          <p:nvPr/>
        </p:nvGrpSpPr>
        <p:grpSpPr>
          <a:xfrm>
            <a:off x="1834889" y="515499"/>
            <a:ext cx="1249554" cy="1255659"/>
            <a:chOff x="220484" y="2537406"/>
            <a:chExt cx="1249554" cy="1255659"/>
          </a:xfrm>
        </p:grpSpPr>
        <p:sp>
          <p:nvSpPr>
            <p:cNvPr id="472" name="Google Shape;472;p16"/>
            <p:cNvSpPr/>
            <p:nvPr/>
          </p:nvSpPr>
          <p:spPr>
            <a:xfrm rot="7926502">
              <a:off x="380441" y="2743200"/>
              <a:ext cx="929640" cy="844072"/>
            </a:xfrm>
            <a:prstGeom prst="teardrop">
              <a:avLst>
                <a:gd name="adj" fmla="val 134545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3" name="Google Shape;473;p16"/>
            <p:cNvSpPr/>
            <p:nvPr/>
          </p:nvSpPr>
          <p:spPr>
            <a:xfrm>
              <a:off x="504978" y="2804160"/>
              <a:ext cx="691362" cy="69342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4" name="Google Shape;474;p16"/>
          <p:cNvGrpSpPr/>
          <p:nvPr/>
        </p:nvGrpSpPr>
        <p:grpSpPr>
          <a:xfrm>
            <a:off x="3831766" y="540829"/>
            <a:ext cx="1249554" cy="1255659"/>
            <a:chOff x="220484" y="2537406"/>
            <a:chExt cx="1249554" cy="1255659"/>
          </a:xfrm>
        </p:grpSpPr>
        <p:sp>
          <p:nvSpPr>
            <p:cNvPr id="475" name="Google Shape;475;p16"/>
            <p:cNvSpPr/>
            <p:nvPr/>
          </p:nvSpPr>
          <p:spPr>
            <a:xfrm rot="7926502">
              <a:off x="380441" y="2743200"/>
              <a:ext cx="929640" cy="844072"/>
            </a:xfrm>
            <a:prstGeom prst="teardrop">
              <a:avLst>
                <a:gd name="adj" fmla="val 134545"/>
              </a:avLst>
            </a:prstGeom>
            <a:solidFill>
              <a:srgbClr val="00B0F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6" name="Google Shape;476;p16"/>
            <p:cNvSpPr/>
            <p:nvPr/>
          </p:nvSpPr>
          <p:spPr>
            <a:xfrm>
              <a:off x="504978" y="2804160"/>
              <a:ext cx="691362" cy="69342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7" name="Google Shape;477;p16"/>
          <p:cNvGrpSpPr/>
          <p:nvPr/>
        </p:nvGrpSpPr>
        <p:grpSpPr>
          <a:xfrm>
            <a:off x="5813403" y="540829"/>
            <a:ext cx="1249554" cy="1255659"/>
            <a:chOff x="220484" y="2537406"/>
            <a:chExt cx="1249554" cy="1255659"/>
          </a:xfrm>
        </p:grpSpPr>
        <p:sp>
          <p:nvSpPr>
            <p:cNvPr id="478" name="Google Shape;478;p16"/>
            <p:cNvSpPr/>
            <p:nvPr/>
          </p:nvSpPr>
          <p:spPr>
            <a:xfrm rot="7926502">
              <a:off x="380441" y="2743200"/>
              <a:ext cx="929640" cy="844072"/>
            </a:xfrm>
            <a:prstGeom prst="teardrop">
              <a:avLst>
                <a:gd name="adj" fmla="val 134545"/>
              </a:avLst>
            </a:prstGeom>
            <a:solidFill>
              <a:srgbClr val="0070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9" name="Google Shape;479;p16"/>
            <p:cNvSpPr/>
            <p:nvPr/>
          </p:nvSpPr>
          <p:spPr>
            <a:xfrm>
              <a:off x="504978" y="2804160"/>
              <a:ext cx="691362" cy="69342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80" name="Google Shape;480;p16"/>
          <p:cNvGrpSpPr/>
          <p:nvPr/>
        </p:nvGrpSpPr>
        <p:grpSpPr>
          <a:xfrm>
            <a:off x="7817444" y="540829"/>
            <a:ext cx="1249554" cy="1255659"/>
            <a:chOff x="220484" y="2537406"/>
            <a:chExt cx="1249554" cy="1255659"/>
          </a:xfrm>
        </p:grpSpPr>
        <p:sp>
          <p:nvSpPr>
            <p:cNvPr id="481" name="Google Shape;481;p16"/>
            <p:cNvSpPr/>
            <p:nvPr/>
          </p:nvSpPr>
          <p:spPr>
            <a:xfrm rot="7926502">
              <a:off x="380441" y="2743200"/>
              <a:ext cx="929640" cy="844072"/>
            </a:xfrm>
            <a:prstGeom prst="teardrop">
              <a:avLst>
                <a:gd name="adj" fmla="val 134545"/>
              </a:avLst>
            </a:prstGeom>
            <a:solidFill>
              <a:srgbClr val="9A173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2" name="Google Shape;482;p16"/>
            <p:cNvSpPr/>
            <p:nvPr/>
          </p:nvSpPr>
          <p:spPr>
            <a:xfrm>
              <a:off x="504978" y="2804160"/>
              <a:ext cx="691362" cy="69342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83" name="Google Shape;483;p16"/>
          <p:cNvSpPr txBox="1"/>
          <p:nvPr/>
        </p:nvSpPr>
        <p:spPr>
          <a:xfrm>
            <a:off x="1644076" y="2364258"/>
            <a:ext cx="1783115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Pts val="1600"/>
              <a:buFont typeface="Calibri"/>
              <a:buNone/>
            </a:pPr>
            <a:r>
              <a:rPr lang="es-CR" sz="1600" b="1" i="0" u="none" strike="noStrike" cap="none">
                <a:solidFill>
                  <a:srgbClr val="4472C4"/>
                </a:solidFill>
                <a:latin typeface="Calibri"/>
                <a:ea typeface="Calibri"/>
                <a:cs typeface="Calibri"/>
                <a:sym typeface="Calibri"/>
              </a:rPr>
              <a:t>SPRINT PLANNING</a:t>
            </a:r>
            <a:endParaRPr sz="1600" b="1" i="0" u="none" strike="noStrike" cap="none">
              <a:solidFill>
                <a:srgbClr val="4472C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4" name="Google Shape;484;p16"/>
          <p:cNvSpPr txBox="1"/>
          <p:nvPr/>
        </p:nvSpPr>
        <p:spPr>
          <a:xfrm>
            <a:off x="1623332" y="2733459"/>
            <a:ext cx="1661657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s-CR" sz="1400" b="0" i="0" u="sng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What to do in a sprint plannin? https://www.youtube.com/watch?v=9NWbQlRcdh0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5" name="Google Shape;485;p16"/>
          <p:cNvSpPr txBox="1"/>
          <p:nvPr/>
        </p:nvSpPr>
        <p:spPr>
          <a:xfrm>
            <a:off x="3696544" y="2380680"/>
            <a:ext cx="1612319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1600"/>
              <a:buFont typeface="Calibri"/>
              <a:buNone/>
            </a:pPr>
            <a:r>
              <a:rPr lang="es-CR" sz="1600" b="1" i="0" u="none" strike="noStrike" cap="non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DAILY SCRUM</a:t>
            </a:r>
            <a:endParaRPr sz="1600" b="1" i="0" u="none" strike="noStrike" cap="none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6" name="Google Shape;486;p16"/>
          <p:cNvSpPr txBox="1"/>
          <p:nvPr/>
        </p:nvSpPr>
        <p:spPr>
          <a:xfrm>
            <a:off x="7817442" y="2366516"/>
            <a:ext cx="1775459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8135"/>
              </a:buClr>
              <a:buSzPts val="1600"/>
              <a:buFont typeface="Calibri"/>
              <a:buNone/>
            </a:pPr>
            <a:r>
              <a:rPr lang="es-CR" sz="1600" b="1" i="0" u="none" strike="noStrike" cap="none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SPRINT REVIEW</a:t>
            </a:r>
            <a:endParaRPr sz="1600" b="1" i="0" u="none" strike="noStrike" cap="none">
              <a:solidFill>
                <a:srgbClr val="54813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" name="Google Shape;487;p16"/>
          <p:cNvSpPr txBox="1"/>
          <p:nvPr/>
        </p:nvSpPr>
        <p:spPr>
          <a:xfrm>
            <a:off x="5759195" y="2358930"/>
            <a:ext cx="1535254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Calibri"/>
              <a:buNone/>
            </a:pPr>
            <a:r>
              <a:rPr lang="es-CR" sz="1600" b="1" i="0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REFINEMENT</a:t>
            </a:r>
            <a:endParaRPr sz="1600" b="1" i="0" u="none" strike="noStrike" cap="non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88" name="Google Shape;488;p16"/>
          <p:cNvCxnSpPr/>
          <p:nvPr/>
        </p:nvCxnSpPr>
        <p:spPr>
          <a:xfrm>
            <a:off x="8539111" y="2134974"/>
            <a:ext cx="1775460" cy="0"/>
          </a:xfrm>
          <a:prstGeom prst="straightConnector1">
            <a:avLst/>
          </a:prstGeom>
          <a:noFill/>
          <a:ln w="2857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489" name="Google Shape;489;p16"/>
          <p:cNvGrpSpPr/>
          <p:nvPr/>
        </p:nvGrpSpPr>
        <p:grpSpPr>
          <a:xfrm>
            <a:off x="10314571" y="2004946"/>
            <a:ext cx="251670" cy="260059"/>
            <a:chOff x="1031846" y="3338818"/>
            <a:chExt cx="251670" cy="260059"/>
          </a:xfrm>
        </p:grpSpPr>
        <p:sp>
          <p:nvSpPr>
            <p:cNvPr id="490" name="Google Shape;490;p16"/>
            <p:cNvSpPr/>
            <p:nvPr/>
          </p:nvSpPr>
          <p:spPr>
            <a:xfrm>
              <a:off x="1031846" y="3338818"/>
              <a:ext cx="251670" cy="260059"/>
            </a:xfrm>
            <a:prstGeom prst="ellipse">
              <a:avLst/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1" name="Google Shape;491;p16"/>
            <p:cNvSpPr/>
            <p:nvPr/>
          </p:nvSpPr>
          <p:spPr>
            <a:xfrm>
              <a:off x="1077339" y="3395496"/>
              <a:ext cx="160684" cy="146701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2" name="Google Shape;492;p16"/>
          <p:cNvGrpSpPr/>
          <p:nvPr/>
        </p:nvGrpSpPr>
        <p:grpSpPr>
          <a:xfrm>
            <a:off x="9815629" y="540829"/>
            <a:ext cx="1249554" cy="1255659"/>
            <a:chOff x="220484" y="2537406"/>
            <a:chExt cx="1249554" cy="1255659"/>
          </a:xfrm>
        </p:grpSpPr>
        <p:sp>
          <p:nvSpPr>
            <p:cNvPr id="493" name="Google Shape;493;p16"/>
            <p:cNvSpPr/>
            <p:nvPr/>
          </p:nvSpPr>
          <p:spPr>
            <a:xfrm rot="7926502">
              <a:off x="380441" y="2743200"/>
              <a:ext cx="929640" cy="844072"/>
            </a:xfrm>
            <a:prstGeom prst="teardrop">
              <a:avLst>
                <a:gd name="adj" fmla="val 134545"/>
              </a:avLst>
            </a:prstGeom>
            <a:solidFill>
              <a:srgbClr val="7030A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4" name="Google Shape;494;p16"/>
            <p:cNvSpPr/>
            <p:nvPr/>
          </p:nvSpPr>
          <p:spPr>
            <a:xfrm>
              <a:off x="504978" y="2804160"/>
              <a:ext cx="691362" cy="69342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95" name="Google Shape;495;p16"/>
          <p:cNvSpPr txBox="1"/>
          <p:nvPr/>
        </p:nvSpPr>
        <p:spPr>
          <a:xfrm>
            <a:off x="9815627" y="2366516"/>
            <a:ext cx="1775459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1600"/>
              <a:buFont typeface="Calibri"/>
              <a:buNone/>
            </a:pPr>
            <a:r>
              <a:rPr lang="es-CR" sz="1600" b="1" i="0" u="none" strike="noStrike" cap="none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RETROSPECTIVE</a:t>
            </a:r>
            <a:endParaRPr sz="1600" b="1" i="0" u="none" strike="noStrike" cap="none">
              <a:solidFill>
                <a:srgbClr val="7030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96" name="Google Shape;496;p1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179390" y="1000340"/>
            <a:ext cx="571348" cy="285978"/>
          </a:xfrm>
          <a:prstGeom prst="rect">
            <a:avLst/>
          </a:prstGeom>
          <a:noFill/>
          <a:ln>
            <a:noFill/>
          </a:ln>
        </p:spPr>
      </p:pic>
      <p:pic>
        <p:nvPicPr>
          <p:cNvPr id="497" name="Google Shape;497;p1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200113" y="919930"/>
            <a:ext cx="526212" cy="366388"/>
          </a:xfrm>
          <a:prstGeom prst="rect">
            <a:avLst/>
          </a:prstGeom>
          <a:noFill/>
          <a:ln>
            <a:noFill/>
          </a:ln>
        </p:spPr>
      </p:pic>
      <p:pic>
        <p:nvPicPr>
          <p:cNvPr id="498" name="Google Shape;498;p1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181373" y="1005118"/>
            <a:ext cx="523685" cy="292267"/>
          </a:xfrm>
          <a:prstGeom prst="rect">
            <a:avLst/>
          </a:prstGeom>
          <a:noFill/>
          <a:ln>
            <a:noFill/>
          </a:ln>
        </p:spPr>
      </p:pic>
      <p:pic>
        <p:nvPicPr>
          <p:cNvPr id="499" name="Google Shape;499;p1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204287" y="973027"/>
            <a:ext cx="466527" cy="3393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00" name="Google Shape;500;p16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0132566" y="983913"/>
            <a:ext cx="596987" cy="310551"/>
          </a:xfrm>
          <a:prstGeom prst="rect">
            <a:avLst/>
          </a:prstGeom>
          <a:noFill/>
          <a:ln>
            <a:noFill/>
          </a:ln>
        </p:spPr>
      </p:pic>
      <p:sp>
        <p:nvSpPr>
          <p:cNvPr id="501" name="Google Shape;501;p16"/>
          <p:cNvSpPr txBox="1"/>
          <p:nvPr/>
        </p:nvSpPr>
        <p:spPr>
          <a:xfrm>
            <a:off x="3625714" y="2732467"/>
            <a:ext cx="1661657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s-CR" sz="14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What to do in a Daily Scru? </a:t>
            </a:r>
            <a:r>
              <a:rPr lang="es-CR" sz="1400" b="0" i="0" u="sng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https://www.youtube.com/watch?v=er9gntPjTJU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sng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  <a:hlinkClick r:id="rId1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502" name="Google Shape;502;p16"/>
          <p:cNvSpPr txBox="1"/>
          <p:nvPr/>
        </p:nvSpPr>
        <p:spPr>
          <a:xfrm>
            <a:off x="7609733" y="2734067"/>
            <a:ext cx="1661657" cy="1169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s-CR" sz="1400" b="0" i="0" u="sng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What to do in a sprint review? https://www.youtube.com/watch?v=InXAS_zRvqQ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3" name="Google Shape;503;p16"/>
          <p:cNvSpPr txBox="1"/>
          <p:nvPr/>
        </p:nvSpPr>
        <p:spPr>
          <a:xfrm>
            <a:off x="5607351" y="2720815"/>
            <a:ext cx="1661657" cy="1169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s-CR" sz="1400" b="0" i="0" u="sng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What to do in a Refinement? https://www.youtube.com/watch?v=pSguy2FuC2c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4" name="Google Shape;504;p16"/>
          <p:cNvSpPr txBox="1"/>
          <p:nvPr/>
        </p:nvSpPr>
        <p:spPr>
          <a:xfrm>
            <a:off x="9619523" y="2734067"/>
            <a:ext cx="1661657" cy="1169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s-CR" sz="14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What to do in a retrospective?</a:t>
            </a:r>
            <a:r>
              <a:rPr lang="es-CR" sz="1400" b="0" i="0" u="sng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https://www.youtube.com/watch?v=9NWbQlRcdh0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05" name="Google Shape;505;p16"/>
          <p:cNvCxnSpPr/>
          <p:nvPr/>
        </p:nvCxnSpPr>
        <p:spPr>
          <a:xfrm rot="10800000">
            <a:off x="3473817" y="2134975"/>
            <a:ext cx="0" cy="4273255"/>
          </a:xfrm>
          <a:prstGeom prst="straightConnector1">
            <a:avLst/>
          </a:prstGeom>
          <a:noFill/>
          <a:ln w="2857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06" name="Google Shape;506;p16"/>
          <p:cNvCxnSpPr/>
          <p:nvPr/>
        </p:nvCxnSpPr>
        <p:spPr>
          <a:xfrm rot="10800000">
            <a:off x="5480896" y="2134975"/>
            <a:ext cx="0" cy="4273255"/>
          </a:xfrm>
          <a:prstGeom prst="straightConnector1">
            <a:avLst/>
          </a:prstGeom>
          <a:noFill/>
          <a:ln w="2857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07" name="Google Shape;507;p16"/>
          <p:cNvCxnSpPr/>
          <p:nvPr/>
        </p:nvCxnSpPr>
        <p:spPr>
          <a:xfrm rot="10800000">
            <a:off x="7462096" y="2134975"/>
            <a:ext cx="0" cy="4273255"/>
          </a:xfrm>
          <a:prstGeom prst="straightConnector1">
            <a:avLst/>
          </a:prstGeom>
          <a:noFill/>
          <a:ln w="2857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08" name="Google Shape;508;p16"/>
          <p:cNvCxnSpPr/>
          <p:nvPr/>
        </p:nvCxnSpPr>
        <p:spPr>
          <a:xfrm rot="10800000">
            <a:off x="9549688" y="2134975"/>
            <a:ext cx="0" cy="4273255"/>
          </a:xfrm>
          <a:prstGeom prst="straightConnector1">
            <a:avLst/>
          </a:prstGeom>
          <a:noFill/>
          <a:ln w="2857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09" name="Google Shape;509;p16"/>
          <p:cNvSpPr txBox="1"/>
          <p:nvPr/>
        </p:nvSpPr>
        <p:spPr>
          <a:xfrm>
            <a:off x="286082" y="2998458"/>
            <a:ext cx="1833301" cy="514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Pts val="1600"/>
              <a:buFont typeface="Arial"/>
              <a:buNone/>
            </a:pPr>
            <a:r>
              <a:rPr lang="es-CR" sz="1600" b="1" i="0" u="none" strike="noStrike" cap="none">
                <a:solidFill>
                  <a:srgbClr val="4472C4"/>
                </a:solidFill>
                <a:latin typeface="Calibri"/>
                <a:ea typeface="Calibri"/>
                <a:cs typeface="Calibri"/>
                <a:sym typeface="Calibri"/>
              </a:rPr>
              <a:t>Ceremony</a:t>
            </a:r>
            <a:endParaRPr/>
          </a:p>
        </p:txBody>
      </p:sp>
      <p:sp>
        <p:nvSpPr>
          <p:cNvPr id="510" name="Google Shape;510;p16"/>
          <p:cNvSpPr txBox="1"/>
          <p:nvPr/>
        </p:nvSpPr>
        <p:spPr>
          <a:xfrm>
            <a:off x="240733" y="4600326"/>
            <a:ext cx="1833301" cy="514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Pts val="1600"/>
              <a:buFont typeface="Arial"/>
              <a:buNone/>
            </a:pPr>
            <a:r>
              <a:rPr lang="es-CR" sz="1600" b="1" i="0" u="none" strike="noStrike" cap="none">
                <a:solidFill>
                  <a:srgbClr val="4472C4"/>
                </a:solidFill>
                <a:latin typeface="Calibri"/>
                <a:ea typeface="Calibri"/>
                <a:cs typeface="Calibri"/>
                <a:sym typeface="Calibri"/>
              </a:rPr>
              <a:t>RESULTS </a:t>
            </a:r>
            <a:endParaRPr sz="1600" b="1" i="0" u="none" strike="noStrike" cap="none">
              <a:solidFill>
                <a:srgbClr val="4472C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1" name="Google Shape;511;p16"/>
          <p:cNvSpPr txBox="1"/>
          <p:nvPr/>
        </p:nvSpPr>
        <p:spPr>
          <a:xfrm>
            <a:off x="1648199" y="4341572"/>
            <a:ext cx="1661657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•"/>
            </a:pPr>
            <a:r>
              <a:rPr lang="es-CR" sz="9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Sprint Backlog </a:t>
            </a:r>
            <a:endParaRPr sz="9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R" sz="9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Work to be done (user stories), impedments, identify improvements and the strategy (sub-task) to complete them</a:t>
            </a:r>
            <a:r>
              <a:rPr lang="es-CR" sz="9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sz="9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</a:pPr>
            <a:endParaRPr sz="9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12" name="Google Shape;512;p16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1659504" y="5233345"/>
            <a:ext cx="1733801" cy="1279479"/>
          </a:xfrm>
          <a:prstGeom prst="rect">
            <a:avLst/>
          </a:prstGeom>
          <a:noFill/>
          <a:ln>
            <a:noFill/>
          </a:ln>
        </p:spPr>
      </p:pic>
      <p:pic>
        <p:nvPicPr>
          <p:cNvPr id="513" name="Google Shape;513;p16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3545999" y="5404532"/>
            <a:ext cx="1836837" cy="877946"/>
          </a:xfrm>
          <a:prstGeom prst="rect">
            <a:avLst/>
          </a:prstGeom>
          <a:noFill/>
          <a:ln>
            <a:noFill/>
          </a:ln>
        </p:spPr>
      </p:pic>
      <p:sp>
        <p:nvSpPr>
          <p:cNvPr id="514" name="Google Shape;514;p16"/>
          <p:cNvSpPr txBox="1"/>
          <p:nvPr/>
        </p:nvSpPr>
        <p:spPr>
          <a:xfrm>
            <a:off x="3620115" y="4341572"/>
            <a:ext cx="1661657" cy="784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•"/>
            </a:pPr>
            <a:r>
              <a:rPr lang="es-CR" sz="9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Strategic of the day: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</a:pPr>
            <a:r>
              <a:rPr lang="es-CR" sz="9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did I do yesterday? What will you do today? Is there any impediment?</a:t>
            </a:r>
            <a:endParaRPr sz="9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</a:pPr>
            <a:endParaRPr sz="9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5" name="Google Shape;515;p16"/>
          <p:cNvSpPr txBox="1"/>
          <p:nvPr/>
        </p:nvSpPr>
        <p:spPr>
          <a:xfrm>
            <a:off x="5759195" y="4341572"/>
            <a:ext cx="1661657" cy="784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•"/>
            </a:pPr>
            <a:r>
              <a:rPr lang="es-CR" sz="9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Two</a:t>
            </a:r>
            <a:r>
              <a:rPr lang="es-CR" sz="9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Sprints ahead  ¡READY!: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</a:pPr>
            <a:r>
              <a:rPr lang="es-CR" sz="9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User stories, impediments and improvements ready! To be work by the team</a:t>
            </a:r>
            <a:endParaRPr sz="9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16" name="Google Shape;516;p16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5551245" y="5374708"/>
            <a:ext cx="1836835" cy="1033522"/>
          </a:xfrm>
          <a:prstGeom prst="rect">
            <a:avLst/>
          </a:prstGeom>
          <a:noFill/>
          <a:ln>
            <a:noFill/>
          </a:ln>
        </p:spPr>
      </p:pic>
      <p:sp>
        <p:nvSpPr>
          <p:cNvPr id="517" name="Google Shape;517;p16"/>
          <p:cNvSpPr txBox="1"/>
          <p:nvPr/>
        </p:nvSpPr>
        <p:spPr>
          <a:xfrm>
            <a:off x="7708194" y="4363503"/>
            <a:ext cx="1661657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•"/>
            </a:pPr>
            <a:r>
              <a:rPr lang="es-CR" sz="9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Demo  ¡DONE!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R" sz="9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User stories, impediments and improvements DONE! During the sprint by the team</a:t>
            </a:r>
            <a:endParaRPr/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•"/>
            </a:pPr>
            <a:r>
              <a:rPr lang="es-CR" sz="9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Metrics up-today. </a:t>
            </a:r>
            <a:endParaRPr sz="9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</a:pPr>
            <a:endParaRPr sz="9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8" name="Google Shape;518;p16"/>
          <p:cNvSpPr txBox="1"/>
          <p:nvPr/>
        </p:nvSpPr>
        <p:spPr>
          <a:xfrm>
            <a:off x="9648149" y="4363503"/>
            <a:ext cx="1809289" cy="784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AutoNum type="arabicPeriod"/>
            </a:pPr>
            <a:r>
              <a:rPr lang="es-CR" sz="9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Process improvement plan: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R" sz="9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did we do right? What did we do wrong? What are the improve actions for the followings sprints?</a:t>
            </a:r>
            <a:endParaRPr sz="9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19" name="Google Shape;519;p16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9911449" y="5339329"/>
            <a:ext cx="1269652" cy="108768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20" name="Google Shape;520;p16"/>
          <p:cNvCxnSpPr/>
          <p:nvPr/>
        </p:nvCxnSpPr>
        <p:spPr>
          <a:xfrm>
            <a:off x="1713011" y="4251151"/>
            <a:ext cx="1775460" cy="0"/>
          </a:xfrm>
          <a:prstGeom prst="straightConnector1">
            <a:avLst/>
          </a:prstGeom>
          <a:noFill/>
          <a:ln w="2857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21" name="Google Shape;521;p16"/>
          <p:cNvCxnSpPr/>
          <p:nvPr/>
        </p:nvCxnSpPr>
        <p:spPr>
          <a:xfrm>
            <a:off x="3473817" y="4254712"/>
            <a:ext cx="2007079" cy="7325"/>
          </a:xfrm>
          <a:prstGeom prst="straightConnector1">
            <a:avLst/>
          </a:prstGeom>
          <a:noFill/>
          <a:ln w="2857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22" name="Google Shape;522;p16"/>
          <p:cNvCxnSpPr/>
          <p:nvPr/>
        </p:nvCxnSpPr>
        <p:spPr>
          <a:xfrm>
            <a:off x="5459403" y="4262037"/>
            <a:ext cx="2002693" cy="9565"/>
          </a:xfrm>
          <a:prstGeom prst="straightConnector1">
            <a:avLst/>
          </a:prstGeom>
          <a:noFill/>
          <a:ln w="2857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23" name="Google Shape;523;p16"/>
          <p:cNvCxnSpPr/>
          <p:nvPr/>
        </p:nvCxnSpPr>
        <p:spPr>
          <a:xfrm rot="10800000" flipH="1">
            <a:off x="7431735" y="4266819"/>
            <a:ext cx="2117953" cy="12260"/>
          </a:xfrm>
          <a:prstGeom prst="straightConnector1">
            <a:avLst/>
          </a:prstGeom>
          <a:noFill/>
          <a:ln w="2857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24" name="Google Shape;524;p16"/>
          <p:cNvCxnSpPr/>
          <p:nvPr/>
        </p:nvCxnSpPr>
        <p:spPr>
          <a:xfrm rot="10800000" flipH="1">
            <a:off x="9567801" y="4256988"/>
            <a:ext cx="2117953" cy="12260"/>
          </a:xfrm>
          <a:prstGeom prst="straightConnector1">
            <a:avLst/>
          </a:prstGeom>
          <a:noFill/>
          <a:ln w="2857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/>
                                        <p:tgtEl>
                                          <p:spTgt spid="4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/>
                                        <p:tgtEl>
                                          <p:spTgt spid="4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50"/>
                                        <p:tgtEl>
                                          <p:spTgt spid="4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50"/>
                                        <p:tgtEl>
                                          <p:spTgt spid="4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50"/>
                                        <p:tgtEl>
                                          <p:spTgt spid="4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50"/>
                                        <p:tgtEl>
                                          <p:spTgt spid="4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50"/>
                                        <p:tgtEl>
                                          <p:spTgt spid="4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50"/>
                                        <p:tgtEl>
                                          <p:spTgt spid="4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50"/>
                                        <p:tgtEl>
                                          <p:spTgt spid="5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50"/>
                                        <p:tgtEl>
                                          <p:spTgt spid="5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50"/>
                            </p:stCondLst>
                            <p:childTnLst>
                              <p:par>
                                <p:cTn id="3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50"/>
                                        <p:tgtEl>
                                          <p:spTgt spid="5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50"/>
                                        <p:tgtEl>
                                          <p:spTgt spid="5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25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5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250"/>
                                        <p:tgtEl>
                                          <p:spTgt spid="4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250"/>
                                        <p:tgtEl>
                                          <p:spTgt spid="4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"/>
                            </p:stCondLst>
                            <p:childTnLst>
                              <p:par>
                                <p:cTn id="6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250"/>
                                        <p:tgtEl>
                                          <p:spTgt spid="4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250"/>
                                        <p:tgtEl>
                                          <p:spTgt spid="4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250"/>
                                        <p:tgtEl>
                                          <p:spTgt spid="4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250"/>
                                        <p:tgtEl>
                                          <p:spTgt spid="4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50"/>
                            </p:stCondLst>
                            <p:childTnLst>
                              <p:par>
                                <p:cTn id="7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250"/>
                            </p:stCondLst>
                            <p:childTnLst>
                              <p:par>
                                <p:cTn id="7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750"/>
                            </p:stCondLst>
                            <p:childTnLst>
                              <p:par>
                                <p:cTn id="8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250"/>
                            </p:stCondLst>
                            <p:childTnLst>
                              <p:par>
                                <p:cTn id="8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250"/>
                                        <p:tgtEl>
                                          <p:spTgt spid="4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250"/>
                                        <p:tgtEl>
                                          <p:spTgt spid="4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500"/>
                            </p:stCondLst>
                            <p:childTnLst>
                              <p:par>
                                <p:cTn id="9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50"/>
                                        <p:tgtEl>
                                          <p:spTgt spid="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750"/>
                            </p:stCondLst>
                            <p:childTnLst>
                              <p:par>
                                <p:cTn id="9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250"/>
                                        <p:tgtEl>
                                          <p:spTgt spid="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250"/>
                                        <p:tgtEl>
                                          <p:spTgt spid="5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250"/>
                                        <p:tgtEl>
                                          <p:spTgt spid="5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250"/>
                                        <p:tgtEl>
                                          <p:spTgt spid="4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250"/>
                                        <p:tgtEl>
                                          <p:spTgt spid="4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250"/>
                                        <p:tgtEl>
                                          <p:spTgt spid="4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250"/>
                                        <p:tgtEl>
                                          <p:spTgt spid="4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"/>
                            </p:stCondLst>
                            <p:childTnLst>
                              <p:par>
                                <p:cTn id="11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250"/>
                                        <p:tgtEl>
                                          <p:spTgt spid="4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250"/>
                                        <p:tgtEl>
                                          <p:spTgt spid="4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750"/>
                            </p:stCondLst>
                            <p:childTnLst>
                              <p:par>
                                <p:cTn id="12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250"/>
                            </p:stCondLst>
                            <p:childTnLst>
                              <p:par>
                                <p:cTn id="12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750"/>
                            </p:stCondLst>
                            <p:childTnLst>
                              <p:par>
                                <p:cTn id="12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250"/>
                                        <p:tgtEl>
                                          <p:spTgt spid="4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250"/>
                                        <p:tgtEl>
                                          <p:spTgt spid="4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2500"/>
                            </p:stCondLst>
                            <p:childTnLst>
                              <p:par>
                                <p:cTn id="1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250"/>
                                        <p:tgtEl>
                                          <p:spTgt spid="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2750"/>
                            </p:stCondLst>
                            <p:childTnLst>
                              <p:par>
                                <p:cTn id="1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250"/>
                                        <p:tgtEl>
                                          <p:spTgt spid="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3000"/>
                            </p:stCondLst>
                            <p:childTnLst>
                              <p:par>
                                <p:cTn id="1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250"/>
                                        <p:tgtEl>
                                          <p:spTgt spid="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250"/>
                                        <p:tgtEl>
                                          <p:spTgt spid="4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250"/>
                                        <p:tgtEl>
                                          <p:spTgt spid="4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250"/>
                            </p:stCondLst>
                            <p:childTnLst>
                              <p:par>
                                <p:cTn id="15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250"/>
                                        <p:tgtEl>
                                          <p:spTgt spid="4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250"/>
                                        <p:tgtEl>
                                          <p:spTgt spid="4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500"/>
                            </p:stCondLst>
                            <p:childTnLst>
                              <p:par>
                                <p:cTn id="16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250"/>
                                        <p:tgtEl>
                                          <p:spTgt spid="4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250"/>
                                        <p:tgtEl>
                                          <p:spTgt spid="4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750"/>
                            </p:stCondLst>
                            <p:childTnLst>
                              <p:par>
                                <p:cTn id="166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250"/>
                            </p:stCondLst>
                            <p:childTnLst>
                              <p:par>
                                <p:cTn id="170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1750"/>
                            </p:stCondLst>
                            <p:childTnLst>
                              <p:par>
                                <p:cTn id="174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2250"/>
                            </p:stCondLst>
                            <p:childTnLst>
                              <p:par>
                                <p:cTn id="17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0" dur="250"/>
                                        <p:tgtEl>
                                          <p:spTgt spid="4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250"/>
                                        <p:tgtEl>
                                          <p:spTgt spid="4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2500"/>
                            </p:stCondLst>
                            <p:childTnLst>
                              <p:par>
                                <p:cTn id="18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250"/>
                                        <p:tgtEl>
                                          <p:spTgt spid="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2750"/>
                            </p:stCondLst>
                            <p:childTnLst>
                              <p:par>
                                <p:cTn id="18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250"/>
                                        <p:tgtEl>
                                          <p:spTgt spid="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3000"/>
                            </p:stCondLst>
                            <p:childTnLst>
                              <p:par>
                                <p:cTn id="19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250"/>
                                        <p:tgtEl>
                                          <p:spTgt spid="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8" dur="250"/>
                                        <p:tgtEl>
                                          <p:spTgt spid="4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9" dur="250"/>
                                        <p:tgtEl>
                                          <p:spTgt spid="4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250"/>
                            </p:stCondLst>
                            <p:childTnLst>
                              <p:par>
                                <p:cTn id="20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3" dur="250"/>
                                        <p:tgtEl>
                                          <p:spTgt spid="4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4" dur="250"/>
                                        <p:tgtEl>
                                          <p:spTgt spid="4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500"/>
                            </p:stCondLst>
                            <p:childTnLst>
                              <p:par>
                                <p:cTn id="20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8" dur="250"/>
                                        <p:tgtEl>
                                          <p:spTgt spid="5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9" dur="250"/>
                                        <p:tgtEl>
                                          <p:spTgt spid="5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750"/>
                            </p:stCondLst>
                            <p:childTnLst>
                              <p:par>
                                <p:cTn id="21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500"/>
                                        <p:tgtEl>
                                          <p:spTgt spid="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1250"/>
                            </p:stCondLst>
                            <p:childTnLst>
                              <p:par>
                                <p:cTn id="2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7" dur="250"/>
                                        <p:tgtEl>
                                          <p:spTgt spid="4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8" dur="250"/>
                                        <p:tgtEl>
                                          <p:spTgt spid="4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2" dur="250"/>
                                        <p:tgtEl>
                                          <p:spTgt spid="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1750"/>
                            </p:stCondLst>
                            <p:childTnLst>
                              <p:par>
                                <p:cTn id="2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250"/>
                                        <p:tgtEl>
                                          <p:spTgt spid="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0" dur="250"/>
                                        <p:tgtEl>
                                          <p:spTgt spid="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incipal Azul">
  <a:themeElements>
    <a:clrScheme name="UCI">
      <a:dk1>
        <a:srgbClr val="000000"/>
      </a:dk1>
      <a:lt1>
        <a:srgbClr val="FFFFFF"/>
      </a:lt1>
      <a:dk2>
        <a:srgbClr val="515354"/>
      </a:dk2>
      <a:lt2>
        <a:srgbClr val="E7E6E6"/>
      </a:lt2>
      <a:accent1>
        <a:srgbClr val="6BAE45"/>
      </a:accent1>
      <a:accent2>
        <a:srgbClr val="4179BB"/>
      </a:accent2>
      <a:accent3>
        <a:srgbClr val="A1A0A0"/>
      </a:accent3>
      <a:accent4>
        <a:srgbClr val="EE9120"/>
      </a:accent4>
      <a:accent5>
        <a:srgbClr val="9C247B"/>
      </a:accent5>
      <a:accent6>
        <a:srgbClr val="CE2041"/>
      </a:accent6>
      <a:hlink>
        <a:srgbClr val="305B8F"/>
      </a:hlink>
      <a:folHlink>
        <a:srgbClr val="80072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ección Morada">
  <a:themeElements>
    <a:clrScheme name="UCI">
      <a:dk1>
        <a:srgbClr val="000000"/>
      </a:dk1>
      <a:lt1>
        <a:srgbClr val="FFFFFF"/>
      </a:lt1>
      <a:dk2>
        <a:srgbClr val="515354"/>
      </a:dk2>
      <a:lt2>
        <a:srgbClr val="E7E6E6"/>
      </a:lt2>
      <a:accent1>
        <a:srgbClr val="6BAE45"/>
      </a:accent1>
      <a:accent2>
        <a:srgbClr val="4179BB"/>
      </a:accent2>
      <a:accent3>
        <a:srgbClr val="A1A0A0"/>
      </a:accent3>
      <a:accent4>
        <a:srgbClr val="EE9120"/>
      </a:accent4>
      <a:accent5>
        <a:srgbClr val="9C247B"/>
      </a:accent5>
      <a:accent6>
        <a:srgbClr val="CE2041"/>
      </a:accent6>
      <a:hlink>
        <a:srgbClr val="305B8F"/>
      </a:hlink>
      <a:folHlink>
        <a:srgbClr val="80072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464</Words>
  <Application>Microsoft Office PowerPoint</Application>
  <PresentationFormat>Panorámica</PresentationFormat>
  <Paragraphs>80</Paragraphs>
  <Slides>10</Slides>
  <Notes>9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10</vt:i4>
      </vt:variant>
    </vt:vector>
  </HeadingPairs>
  <TitlesOfParts>
    <vt:vector size="18" baseType="lpstr">
      <vt:lpstr>Poppins</vt:lpstr>
      <vt:lpstr>Arial</vt:lpstr>
      <vt:lpstr>Calibri</vt:lpstr>
      <vt:lpstr>Barlow Medium</vt:lpstr>
      <vt:lpstr>Barlow</vt:lpstr>
      <vt:lpstr>Barlow SemiBold</vt:lpstr>
      <vt:lpstr>Principal Azul</vt:lpstr>
      <vt:lpstr>Sección Morada</vt:lpstr>
      <vt:lpstr>The Scrum Process Week2</vt:lpstr>
      <vt:lpstr>Presentación de PowerPoint</vt:lpstr>
      <vt:lpstr>¿What is Scrum?</vt:lpstr>
      <vt:lpstr>Empirical Process in Scrum</vt:lpstr>
      <vt:lpstr>Scrum Pillars </vt:lpstr>
      <vt:lpstr>Scrum Values</vt:lpstr>
      <vt:lpstr>Scrum A/D</vt:lpstr>
      <vt:lpstr>How does the scrum process work? </vt:lpstr>
      <vt:lpstr>Presentación de PowerPoint</vt:lpstr>
      <vt:lpstr>Professor Carlos Castro Torres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Scrum Process Wk2</dc:title>
  <dc:creator>Microsoft Office User</dc:creator>
  <cp:lastModifiedBy>Juan Antonio Cordoba Rodriguez</cp:lastModifiedBy>
  <cp:revision>2</cp:revision>
  <dcterms:created xsi:type="dcterms:W3CDTF">2018-06-20T21:30:45Z</dcterms:created>
  <dcterms:modified xsi:type="dcterms:W3CDTF">2023-07-19T18:26:43Z</dcterms:modified>
</cp:coreProperties>
</file>