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07" r:id="rId2"/>
    <p:sldMasterId id="2147483673" r:id="rId3"/>
    <p:sldMasterId id="2147483689" r:id="rId4"/>
    <p:sldMasterId id="2147483672" r:id="rId5"/>
  </p:sldMasterIdLst>
  <p:handoutMasterIdLst>
    <p:handoutMasterId r:id="rId41"/>
  </p:handoutMasterIdLst>
  <p:sldIdLst>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79BB"/>
    <a:srgbClr val="6BAE45"/>
    <a:srgbClr val="9C247B"/>
    <a:srgbClr val="891C6C"/>
    <a:srgbClr val="EE9121"/>
    <a:srgbClr val="CE801C"/>
    <a:srgbClr val="CE2142"/>
    <a:srgbClr val="B41C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5"/>
    <p:restoredTop sz="94624"/>
  </p:normalViewPr>
  <p:slideViewPr>
    <p:cSldViewPr snapToGrid="0" snapToObjects="1">
      <p:cViewPr varScale="1">
        <p:scale>
          <a:sx n="45" d="100"/>
          <a:sy n="45" d="100"/>
        </p:scale>
        <p:origin x="66" y="48"/>
      </p:cViewPr>
      <p:guideLst/>
    </p:cSldViewPr>
  </p:slideViewPr>
  <p:notesTextViewPr>
    <p:cViewPr>
      <p:scale>
        <a:sx n="1" d="1"/>
        <a:sy n="1" d="1"/>
      </p:scale>
      <p:origin x="0" y="0"/>
    </p:cViewPr>
  </p:notesTextViewPr>
  <p:notesViewPr>
    <p:cSldViewPr snapToGrid="0" snapToObjects="1">
      <p:cViewPr varScale="1">
        <p:scale>
          <a:sx n="89" d="100"/>
          <a:sy n="89" d="100"/>
        </p:scale>
        <p:origin x="3672"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A1825A3-5E8D-E14B-9B75-FA6A73B1CFA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Date Placeholder 2">
            <a:extLst>
              <a:ext uri="{FF2B5EF4-FFF2-40B4-BE49-F238E27FC236}">
                <a16:creationId xmlns:a16="http://schemas.microsoft.com/office/drawing/2014/main" id="{12DF7451-E530-3440-AEB4-28294603F19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9225DDB-9F0A-5540-BDCD-C25C272090A8}" type="datetimeFigureOut">
              <a:rPr lang="es-ES_tradnl" smtClean="0"/>
              <a:t>13/08/2020</a:t>
            </a:fld>
            <a:endParaRPr lang="es-ES_tradnl"/>
          </a:p>
        </p:txBody>
      </p:sp>
      <p:sp>
        <p:nvSpPr>
          <p:cNvPr id="4" name="Footer Placeholder 3">
            <a:extLst>
              <a:ext uri="{FF2B5EF4-FFF2-40B4-BE49-F238E27FC236}">
                <a16:creationId xmlns:a16="http://schemas.microsoft.com/office/drawing/2014/main" id="{2617B6FA-38E5-D047-9FE3-1588F5A05A6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5" name="Slide Number Placeholder 4">
            <a:extLst>
              <a:ext uri="{FF2B5EF4-FFF2-40B4-BE49-F238E27FC236}">
                <a16:creationId xmlns:a16="http://schemas.microsoft.com/office/drawing/2014/main" id="{06A470E5-484E-A046-B2CD-96C06FD3BC1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74EDB7E-5476-EF42-A43B-B3078DB47CF1}" type="slidenum">
              <a:rPr lang="es-ES_tradnl" smtClean="0"/>
              <a:t>‹Nº›</a:t>
            </a:fld>
            <a:endParaRPr lang="es-ES_tradnl"/>
          </a:p>
        </p:txBody>
      </p:sp>
    </p:spTree>
    <p:extLst>
      <p:ext uri="{BB962C8B-B14F-4D97-AF65-F5344CB8AC3E}">
        <p14:creationId xmlns:p14="http://schemas.microsoft.com/office/powerpoint/2010/main" val="255522394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Titular - Ver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EF435-1E90-124A-B476-04F9D01663DF}"/>
              </a:ext>
            </a:extLst>
          </p:cNvPr>
          <p:cNvSpPr>
            <a:spLocks noGrp="1"/>
          </p:cNvSpPr>
          <p:nvPr>
            <p:ph type="title"/>
          </p:nvPr>
        </p:nvSpPr>
        <p:spPr>
          <a:xfrm>
            <a:off x="831850" y="1637413"/>
            <a:ext cx="10515600" cy="1457768"/>
          </a:xfrm>
        </p:spPr>
        <p:txBody>
          <a:bodyPr anchor="b"/>
          <a:lstStyle>
            <a:lvl1pPr>
              <a:defRPr sz="6000">
                <a:solidFill>
                  <a:srgbClr val="6BAE45"/>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p:nvPr>
        </p:nvSpPr>
        <p:spPr>
          <a:xfrm>
            <a:off x="831850" y="312216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9" name="Freeform 8">
            <a:extLst>
              <a:ext uri="{FF2B5EF4-FFF2-40B4-BE49-F238E27FC236}">
                <a16:creationId xmlns:a16="http://schemas.microsoft.com/office/drawing/2014/main" id="{1CBE74B8-7FEA-B947-95E1-179FCD7C7B6C}"/>
              </a:ext>
            </a:extLst>
          </p:cNvPr>
          <p:cNvSpPr/>
          <p:nvPr userDrawn="1"/>
        </p:nvSpPr>
        <p:spPr>
          <a:xfrm>
            <a:off x="-26753" y="4051497"/>
            <a:ext cx="12247056" cy="2829868"/>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7056" h="2829868">
                <a:moveTo>
                  <a:pt x="0" y="1310556"/>
                </a:moveTo>
                <a:cubicBezTo>
                  <a:pt x="1213339" y="985827"/>
                  <a:pt x="2233267" y="790513"/>
                  <a:pt x="3642150" y="787791"/>
                </a:cubicBezTo>
                <a:cubicBezTo>
                  <a:pt x="5051034" y="785070"/>
                  <a:pt x="7020741" y="1425525"/>
                  <a:pt x="8453301" y="1294227"/>
                </a:cubicBezTo>
                <a:cubicBezTo>
                  <a:pt x="9885861" y="1162929"/>
                  <a:pt x="12066353" y="119575"/>
                  <a:pt x="12237510" y="0"/>
                </a:cubicBezTo>
                <a:cubicBezTo>
                  <a:pt x="12239854" y="893299"/>
                  <a:pt x="12235333" y="1934392"/>
                  <a:pt x="12247056" y="2825346"/>
                </a:cubicBezTo>
                <a:lnTo>
                  <a:pt x="879" y="2829868"/>
                </a:lnTo>
                <a:cubicBezTo>
                  <a:pt x="2009" y="1956458"/>
                  <a:pt x="2512" y="1768510"/>
                  <a:pt x="0" y="1310556"/>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pic>
        <p:nvPicPr>
          <p:cNvPr id="16" name="Picture 15">
            <a:extLst>
              <a:ext uri="{FF2B5EF4-FFF2-40B4-BE49-F238E27FC236}">
                <a16:creationId xmlns:a16="http://schemas.microsoft.com/office/drawing/2014/main" id="{4BC3B274-3C61-0048-9A3A-EA52213F0E30}"/>
              </a:ext>
            </a:extLst>
          </p:cNvPr>
          <p:cNvPicPr>
            <a:picLocks noChangeAspect="1"/>
          </p:cNvPicPr>
          <p:nvPr userDrawn="1"/>
        </p:nvPicPr>
        <p:blipFill>
          <a:blip r:embed="rId2"/>
          <a:stretch>
            <a:fillRect/>
          </a:stretch>
        </p:blipFill>
        <p:spPr>
          <a:xfrm>
            <a:off x="830107" y="92498"/>
            <a:ext cx="3211632" cy="1469607"/>
          </a:xfrm>
          <a:prstGeom prst="rect">
            <a:avLst/>
          </a:prstGeom>
        </p:spPr>
      </p:pic>
    </p:spTree>
    <p:extLst>
      <p:ext uri="{BB962C8B-B14F-4D97-AF65-F5344CB8AC3E}">
        <p14:creationId xmlns:p14="http://schemas.microsoft.com/office/powerpoint/2010/main" val="3141213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Título y Contenido - 2 Subtítulos">
    <p:spTree>
      <p:nvGrpSpPr>
        <p:cNvPr id="1" name=""/>
        <p:cNvGrpSpPr/>
        <p:nvPr/>
      </p:nvGrpSpPr>
      <p:grpSpPr>
        <a:xfrm>
          <a:off x="0" y="0"/>
          <a:ext cx="0" cy="0"/>
          <a:chOff x="0" y="0"/>
          <a:chExt cx="0" cy="0"/>
        </a:xfrm>
      </p:grpSpPr>
      <p:sp>
        <p:nvSpPr>
          <p:cNvPr id="12" name="Freeform 11">
            <a:extLst>
              <a:ext uri="{FF2B5EF4-FFF2-40B4-BE49-F238E27FC236}">
                <a16:creationId xmlns:a16="http://schemas.microsoft.com/office/drawing/2014/main" id="{DAE39FE0-18D8-E344-AE64-9E904E4024A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4279BB"/>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079842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4279B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11">
            <a:extLst>
              <a:ext uri="{FF2B5EF4-FFF2-40B4-BE49-F238E27FC236}">
                <a16:creationId xmlns:a16="http://schemas.microsoft.com/office/drawing/2014/main" id="{161B3AD4-AD00-9B40-916B-1D1F9695DEDA}"/>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25349606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ierre">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1CBE74B8-7FEA-B947-95E1-179FCD7C7B6C}"/>
              </a:ext>
            </a:extLst>
          </p:cNvPr>
          <p:cNvSpPr/>
          <p:nvPr userDrawn="1"/>
        </p:nvSpPr>
        <p:spPr>
          <a:xfrm>
            <a:off x="-61437" y="-41952"/>
            <a:ext cx="12298576" cy="6123875"/>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 name="connsiteX0" fmla="*/ 15449 w 12262505"/>
              <a:gd name="connsiteY0" fmla="*/ 5530723 h 7045513"/>
              <a:gd name="connsiteX1" fmla="*/ 3657599 w 12262505"/>
              <a:gd name="connsiteY1" fmla="*/ 5007958 h 7045513"/>
              <a:gd name="connsiteX2" fmla="*/ 8468750 w 12262505"/>
              <a:gd name="connsiteY2" fmla="*/ 5514394 h 7045513"/>
              <a:gd name="connsiteX3" fmla="*/ 12252959 w 12262505"/>
              <a:gd name="connsiteY3" fmla="*/ 4220167 h 7045513"/>
              <a:gd name="connsiteX4" fmla="*/ 12262505 w 12262505"/>
              <a:gd name="connsiteY4" fmla="*/ 7045513 h 7045513"/>
              <a:gd name="connsiteX5" fmla="*/ 0 w 12262505"/>
              <a:gd name="connsiteY5" fmla="*/ 77735 h 7045513"/>
              <a:gd name="connsiteX6" fmla="*/ 15449 w 12262505"/>
              <a:gd name="connsiteY6" fmla="*/ 5530723 h 7045513"/>
              <a:gd name="connsiteX0" fmla="*/ 15449 w 12278834"/>
              <a:gd name="connsiteY0" fmla="*/ 5532908 h 5555121"/>
              <a:gd name="connsiteX1" fmla="*/ 3657599 w 12278834"/>
              <a:gd name="connsiteY1" fmla="*/ 5010143 h 5555121"/>
              <a:gd name="connsiteX2" fmla="*/ 8468750 w 12278834"/>
              <a:gd name="connsiteY2" fmla="*/ 5516579 h 5555121"/>
              <a:gd name="connsiteX3" fmla="*/ 12252959 w 12278834"/>
              <a:gd name="connsiteY3" fmla="*/ 4222352 h 5555121"/>
              <a:gd name="connsiteX4" fmla="*/ 12278834 w 12278834"/>
              <a:gd name="connsiteY4" fmla="*/ 91727 h 5555121"/>
              <a:gd name="connsiteX5" fmla="*/ 0 w 12278834"/>
              <a:gd name="connsiteY5" fmla="*/ 79920 h 5555121"/>
              <a:gd name="connsiteX6" fmla="*/ 15449 w 12278834"/>
              <a:gd name="connsiteY6" fmla="*/ 5532908 h 5555121"/>
              <a:gd name="connsiteX0" fmla="*/ 15449 w 12279342"/>
              <a:gd name="connsiteY0" fmla="*/ 5530724 h 5552937"/>
              <a:gd name="connsiteX1" fmla="*/ 3657599 w 12279342"/>
              <a:gd name="connsiteY1" fmla="*/ 5007959 h 5552937"/>
              <a:gd name="connsiteX2" fmla="*/ 8468750 w 12279342"/>
              <a:gd name="connsiteY2" fmla="*/ 5514395 h 5552937"/>
              <a:gd name="connsiteX3" fmla="*/ 12252959 w 12279342"/>
              <a:gd name="connsiteY3" fmla="*/ 4220168 h 5552937"/>
              <a:gd name="connsiteX4" fmla="*/ 12278834 w 12279342"/>
              <a:gd name="connsiteY4" fmla="*/ 89543 h 5552937"/>
              <a:gd name="connsiteX5" fmla="*/ 0 w 12279342"/>
              <a:gd name="connsiteY5" fmla="*/ 77736 h 5552937"/>
              <a:gd name="connsiteX6" fmla="*/ 15449 w 12279342"/>
              <a:gd name="connsiteY6" fmla="*/ 5530724 h 5552937"/>
              <a:gd name="connsiteX0" fmla="*/ 15449 w 12279342"/>
              <a:gd name="connsiteY0" fmla="*/ 6094324 h 6116537"/>
              <a:gd name="connsiteX1" fmla="*/ 3657599 w 12279342"/>
              <a:gd name="connsiteY1" fmla="*/ 5571559 h 6116537"/>
              <a:gd name="connsiteX2" fmla="*/ 8468750 w 12279342"/>
              <a:gd name="connsiteY2" fmla="*/ 6077995 h 6116537"/>
              <a:gd name="connsiteX3" fmla="*/ 12252959 w 12279342"/>
              <a:gd name="connsiteY3" fmla="*/ 4783768 h 6116537"/>
              <a:gd name="connsiteX4" fmla="*/ 12278834 w 12279342"/>
              <a:gd name="connsiteY4" fmla="*/ 0 h 6116537"/>
              <a:gd name="connsiteX5" fmla="*/ 0 w 12279342"/>
              <a:gd name="connsiteY5" fmla="*/ 641336 h 6116537"/>
              <a:gd name="connsiteX6" fmla="*/ 15449 w 12279342"/>
              <a:gd name="connsiteY6" fmla="*/ 6094324 h 6116537"/>
              <a:gd name="connsiteX0" fmla="*/ 15449 w 12279342"/>
              <a:gd name="connsiteY0" fmla="*/ 6094324 h 6125261"/>
              <a:gd name="connsiteX1" fmla="*/ 3657599 w 12279342"/>
              <a:gd name="connsiteY1" fmla="*/ 5571559 h 6125261"/>
              <a:gd name="connsiteX2" fmla="*/ 8468750 w 12279342"/>
              <a:gd name="connsiteY2" fmla="*/ 6077995 h 6125261"/>
              <a:gd name="connsiteX3" fmla="*/ 12252959 w 12279342"/>
              <a:gd name="connsiteY3" fmla="*/ 4783768 h 6125261"/>
              <a:gd name="connsiteX4" fmla="*/ 12278834 w 12279342"/>
              <a:gd name="connsiteY4" fmla="*/ 0 h 6125261"/>
              <a:gd name="connsiteX5" fmla="*/ 0 w 12279342"/>
              <a:gd name="connsiteY5" fmla="*/ 641336 h 6125261"/>
              <a:gd name="connsiteX6" fmla="*/ 15449 w 12279342"/>
              <a:gd name="connsiteY6" fmla="*/ 6094324 h 6125261"/>
              <a:gd name="connsiteX0" fmla="*/ 31778 w 12295671"/>
              <a:gd name="connsiteY0" fmla="*/ 6122459 h 6149807"/>
              <a:gd name="connsiteX1" fmla="*/ 3673928 w 12295671"/>
              <a:gd name="connsiteY1" fmla="*/ 5599694 h 6149807"/>
              <a:gd name="connsiteX2" fmla="*/ 8485079 w 12295671"/>
              <a:gd name="connsiteY2" fmla="*/ 6106130 h 6149807"/>
              <a:gd name="connsiteX3" fmla="*/ 12269288 w 12295671"/>
              <a:gd name="connsiteY3" fmla="*/ 4811903 h 6149807"/>
              <a:gd name="connsiteX4" fmla="*/ 12295163 w 12295671"/>
              <a:gd name="connsiteY4" fmla="*/ 28135 h 6149807"/>
              <a:gd name="connsiteX5" fmla="*/ 0 w 12295671"/>
              <a:gd name="connsiteY5" fmla="*/ 0 h 6149807"/>
              <a:gd name="connsiteX6" fmla="*/ 31778 w 12295671"/>
              <a:gd name="connsiteY6" fmla="*/ 6122459 h 6149807"/>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23875"/>
              <a:gd name="connsiteX1" fmla="*/ 3676833 w 12298576"/>
              <a:gd name="connsiteY1" fmla="*/ 5599694 h 6123875"/>
              <a:gd name="connsiteX2" fmla="*/ 8487984 w 12298576"/>
              <a:gd name="connsiteY2" fmla="*/ 6106130 h 6123875"/>
              <a:gd name="connsiteX3" fmla="*/ 12272193 w 12298576"/>
              <a:gd name="connsiteY3" fmla="*/ 4811903 h 6123875"/>
              <a:gd name="connsiteX4" fmla="*/ 12298068 w 12298576"/>
              <a:gd name="connsiteY4" fmla="*/ 28135 h 6123875"/>
              <a:gd name="connsiteX5" fmla="*/ 2905 w 12298576"/>
              <a:gd name="connsiteY5" fmla="*/ 0 h 6123875"/>
              <a:gd name="connsiteX6" fmla="*/ 34683 w 12298576"/>
              <a:gd name="connsiteY6" fmla="*/ 6122459 h 6123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98576" h="6123875">
                <a:moveTo>
                  <a:pt x="34683" y="6122459"/>
                </a:moveTo>
                <a:cubicBezTo>
                  <a:pt x="1248022" y="5797730"/>
                  <a:pt x="2267950" y="5602416"/>
                  <a:pt x="3676833" y="5599694"/>
                </a:cubicBezTo>
                <a:cubicBezTo>
                  <a:pt x="5085717" y="5596973"/>
                  <a:pt x="7055424" y="6237428"/>
                  <a:pt x="8487984" y="6106130"/>
                </a:cubicBezTo>
                <a:cubicBezTo>
                  <a:pt x="9920544" y="5974832"/>
                  <a:pt x="12101036" y="4931478"/>
                  <a:pt x="12272193" y="4811903"/>
                </a:cubicBezTo>
                <a:cubicBezTo>
                  <a:pt x="12274537" y="4105002"/>
                  <a:pt x="12302674" y="1112938"/>
                  <a:pt x="12298068" y="28135"/>
                </a:cubicBezTo>
                <a:lnTo>
                  <a:pt x="2905" y="0"/>
                </a:lnTo>
                <a:cubicBezTo>
                  <a:pt x="-12293" y="1135005"/>
                  <a:pt x="37195" y="5617027"/>
                  <a:pt x="34683" y="6122459"/>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Title 1">
            <a:extLst>
              <a:ext uri="{FF2B5EF4-FFF2-40B4-BE49-F238E27FC236}">
                <a16:creationId xmlns:a16="http://schemas.microsoft.com/office/drawing/2014/main" id="{4A1EF435-1E90-124A-B476-04F9D01663DF}"/>
              </a:ext>
            </a:extLst>
          </p:cNvPr>
          <p:cNvSpPr>
            <a:spLocks noGrp="1"/>
          </p:cNvSpPr>
          <p:nvPr>
            <p:ph type="title" hasCustomPrompt="1"/>
          </p:nvPr>
        </p:nvSpPr>
        <p:spPr>
          <a:xfrm>
            <a:off x="831850" y="1637413"/>
            <a:ext cx="10515600" cy="1457768"/>
          </a:xfrm>
        </p:spPr>
        <p:txBody>
          <a:bodyPr anchor="b">
            <a:normAutofit/>
          </a:bodyPr>
          <a:lstStyle>
            <a:lvl1pPr>
              <a:defRPr sz="3200">
                <a:solidFill>
                  <a:schemeClr val="bg1"/>
                </a:solidFill>
              </a:defRPr>
            </a:lvl1pPr>
          </a:lstStyle>
          <a:p>
            <a:r>
              <a:rPr lang="en-US" dirty="0" err="1"/>
              <a:t>Nombre</a:t>
            </a:r>
            <a:r>
              <a:rPr lang="en-US" dirty="0"/>
              <a:t> </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hasCustomPrompt="1"/>
          </p:nvPr>
        </p:nvSpPr>
        <p:spPr>
          <a:xfrm>
            <a:off x="831850" y="6351814"/>
            <a:ext cx="3413579" cy="286651"/>
          </a:xfrm>
        </p:spPr>
        <p:txBody>
          <a:bodyPr/>
          <a:lstStyle>
            <a:lvl1pPr marL="0" indent="0">
              <a:buNone/>
              <a:defRPr sz="2400" b="0" i="0">
                <a:solidFill>
                  <a:srgbClr val="4279BB"/>
                </a:solidFill>
                <a:latin typeface="Barlow Medium"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www.uci.ac.cr</a:t>
            </a:r>
            <a:endParaRPr lang="en-US" dirty="0"/>
          </a:p>
        </p:txBody>
      </p:sp>
      <p:sp>
        <p:nvSpPr>
          <p:cNvPr id="7" name="Text Placeholder 2">
            <a:extLst>
              <a:ext uri="{FF2B5EF4-FFF2-40B4-BE49-F238E27FC236}">
                <a16:creationId xmlns:a16="http://schemas.microsoft.com/office/drawing/2014/main" id="{67A94FB1-3E87-CF44-98E6-AFED63B94A68}"/>
              </a:ext>
            </a:extLst>
          </p:cNvPr>
          <p:cNvSpPr>
            <a:spLocks noGrp="1"/>
          </p:cNvSpPr>
          <p:nvPr>
            <p:ph type="body" idx="11" hasCustomPrompt="1"/>
          </p:nvPr>
        </p:nvSpPr>
        <p:spPr>
          <a:xfrm>
            <a:off x="7478486" y="6081923"/>
            <a:ext cx="4114800" cy="556542"/>
          </a:xfrm>
        </p:spPr>
        <p:txBody>
          <a:bodyPr>
            <a:noAutofit/>
          </a:bodyPr>
          <a:lstStyle>
            <a:lvl1pPr marL="0" indent="0" algn="r">
              <a:buNone/>
              <a:defRPr sz="2000" b="1" i="0">
                <a:solidFill>
                  <a:srgbClr val="4279BB"/>
                </a:solidFill>
                <a:latin typeface="Barlow SemiBold"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Promoviendo</a:t>
            </a:r>
            <a:r>
              <a:rPr lang="en-US" dirty="0"/>
              <a:t> el </a:t>
            </a:r>
            <a:r>
              <a:rPr lang="en-US" dirty="0" err="1"/>
              <a:t>desarrollo</a:t>
            </a:r>
            <a:r>
              <a:rPr lang="en-US" dirty="0"/>
              <a:t> </a:t>
            </a:r>
            <a:r>
              <a:rPr lang="en-US" dirty="0" err="1"/>
              <a:t>regenerativo</a:t>
            </a:r>
            <a:r>
              <a:rPr lang="en-US" dirty="0"/>
              <a:t> para el </a:t>
            </a:r>
            <a:r>
              <a:rPr lang="en-US" dirty="0" err="1"/>
              <a:t>bienestar</a:t>
            </a:r>
            <a:endParaRPr lang="en-US" dirty="0"/>
          </a:p>
        </p:txBody>
      </p:sp>
      <p:sp>
        <p:nvSpPr>
          <p:cNvPr id="10" name="Text Placeholder 9">
            <a:extLst>
              <a:ext uri="{FF2B5EF4-FFF2-40B4-BE49-F238E27FC236}">
                <a16:creationId xmlns:a16="http://schemas.microsoft.com/office/drawing/2014/main" id="{F315162D-96C4-BB43-93D5-E3FCD1035B1F}"/>
              </a:ext>
            </a:extLst>
          </p:cNvPr>
          <p:cNvSpPr>
            <a:spLocks noGrp="1"/>
          </p:cNvSpPr>
          <p:nvPr>
            <p:ph type="body" sz="quarter" idx="12" hasCustomPrompt="1"/>
          </p:nvPr>
        </p:nvSpPr>
        <p:spPr>
          <a:xfrm>
            <a:off x="831850" y="3281363"/>
            <a:ext cx="10515600" cy="1143000"/>
          </a:xfrm>
        </p:spPr>
        <p:txBody>
          <a:bodyPr/>
          <a:lstStyle>
            <a:lvl1pPr marL="0" indent="0">
              <a:buNone/>
              <a:defRPr>
                <a:solidFill>
                  <a:schemeClr val="bg1"/>
                </a:solidFill>
              </a:defRPr>
            </a:lvl1pPr>
          </a:lstStyle>
          <a:p>
            <a:pPr lvl="0"/>
            <a:r>
              <a:rPr lang="en-US" dirty="0" err="1"/>
              <a:t>Información</a:t>
            </a:r>
            <a:r>
              <a:rPr lang="en-US" dirty="0"/>
              <a:t> de </a:t>
            </a:r>
            <a:r>
              <a:rPr lang="en-US" dirty="0" err="1"/>
              <a:t>contacto</a:t>
            </a:r>
            <a:endParaRPr lang="en-US" dirty="0"/>
          </a:p>
        </p:txBody>
      </p:sp>
      <p:pic>
        <p:nvPicPr>
          <p:cNvPr id="8" name="Picture 7">
            <a:extLst>
              <a:ext uri="{FF2B5EF4-FFF2-40B4-BE49-F238E27FC236}">
                <a16:creationId xmlns:a16="http://schemas.microsoft.com/office/drawing/2014/main" id="{42CCB668-9A55-8A41-B33F-0A67D76BB82A}"/>
              </a:ext>
            </a:extLst>
          </p:cNvPr>
          <p:cNvPicPr>
            <a:picLocks noChangeAspect="1"/>
          </p:cNvPicPr>
          <p:nvPr userDrawn="1"/>
        </p:nvPicPr>
        <p:blipFill>
          <a:blip r:embed="rId2"/>
          <a:stretch>
            <a:fillRect/>
          </a:stretch>
        </p:blipFill>
        <p:spPr>
          <a:xfrm>
            <a:off x="821315" y="56983"/>
            <a:ext cx="3211632" cy="1469607"/>
          </a:xfrm>
          <a:prstGeom prst="rect">
            <a:avLst/>
          </a:prstGeom>
        </p:spPr>
      </p:pic>
    </p:spTree>
    <p:extLst>
      <p:ext uri="{BB962C8B-B14F-4D97-AF65-F5344CB8AC3E}">
        <p14:creationId xmlns:p14="http://schemas.microsoft.com/office/powerpoint/2010/main" val="15400287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ción Anaranjada: Separador">
    <p:bg>
      <p:bgPr>
        <a:solidFill>
          <a:srgbClr val="EE9121"/>
        </a:solidFill>
        <a:effectLst/>
      </p:bgPr>
    </p:bg>
    <p:spTree>
      <p:nvGrpSpPr>
        <p:cNvPr id="1" name=""/>
        <p:cNvGrpSpPr/>
        <p:nvPr/>
      </p:nvGrpSpPr>
      <p:grpSpPr>
        <a:xfrm>
          <a:off x="0" y="0"/>
          <a:ext cx="0" cy="0"/>
          <a:chOff x="0" y="0"/>
          <a:chExt cx="0" cy="0"/>
        </a:xfrm>
      </p:grpSpPr>
      <p:sp>
        <p:nvSpPr>
          <p:cNvPr id="22" name="Picture Placeholder 11">
            <a:extLst>
              <a:ext uri="{FF2B5EF4-FFF2-40B4-BE49-F238E27FC236}">
                <a16:creationId xmlns:a16="http://schemas.microsoft.com/office/drawing/2014/main" id="{6999E94D-06D3-E341-8621-045E011C3BFB}"/>
              </a:ext>
            </a:extLst>
          </p:cNvPr>
          <p:cNvSpPr>
            <a:spLocks noGrp="1"/>
          </p:cNvSpPr>
          <p:nvPr>
            <p:ph type="pic" sz="quarter" idx="13"/>
          </p:nvPr>
        </p:nvSpPr>
        <p:spPr>
          <a:xfrm>
            <a:off x="7196547" y="-19585"/>
            <a:ext cx="5013871" cy="6893644"/>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2">
                <a:moveTo>
                  <a:pt x="1673" y="0"/>
                </a:moveTo>
                <a:lnTo>
                  <a:pt x="9963" y="8"/>
                </a:lnTo>
                <a:cubicBezTo>
                  <a:pt x="9964" y="1660"/>
                  <a:pt x="10000" y="9451"/>
                  <a:pt x="10000" y="10000"/>
                </a:cubicBezTo>
                <a:lnTo>
                  <a:pt x="2216" y="10002"/>
                </a:lnTo>
                <a:cubicBezTo>
                  <a:pt x="2330" y="9065"/>
                  <a:pt x="2232" y="8404"/>
                  <a:pt x="1382" y="6880"/>
                </a:cubicBezTo>
                <a:cubicBezTo>
                  <a:pt x="-1046" y="2494"/>
                  <a:pt x="162" y="1705"/>
                  <a:pt x="1673" y="0"/>
                </a:cubicBezTo>
                <a:close/>
              </a:path>
            </a:pathLst>
          </a:custGeom>
          <a:solidFill>
            <a:srgbClr val="CE801C"/>
          </a:solidFill>
        </p:spPr>
        <p:txBody>
          <a:bodyPr/>
          <a:lstStyle/>
          <a:p>
            <a:endParaRPr lang="es-ES_tradnl"/>
          </a:p>
        </p:txBody>
      </p:sp>
      <p:sp>
        <p:nvSpPr>
          <p:cNvPr id="2" name="Title 1">
            <a:extLst>
              <a:ext uri="{FF2B5EF4-FFF2-40B4-BE49-F238E27FC236}">
                <a16:creationId xmlns:a16="http://schemas.microsoft.com/office/drawing/2014/main" id="{23A0BFFD-E82A-DF4A-BFAD-921982BB6C31}"/>
              </a:ext>
            </a:extLst>
          </p:cNvPr>
          <p:cNvSpPr>
            <a:spLocks noGrp="1"/>
          </p:cNvSpPr>
          <p:nvPr>
            <p:ph type="ctrTitle"/>
          </p:nvPr>
        </p:nvSpPr>
        <p:spPr>
          <a:xfrm>
            <a:off x="551234" y="2075674"/>
            <a:ext cx="6219217" cy="2387600"/>
          </a:xfrm>
        </p:spPr>
        <p:txBody>
          <a:bodyPr anchor="b">
            <a:normAutofit/>
          </a:bodyPr>
          <a:lstStyle>
            <a:lvl1pPr algn="l">
              <a:defRPr sz="4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CD78CC9-E261-874C-807E-F03588E264AF}"/>
              </a:ext>
            </a:extLst>
          </p:cNvPr>
          <p:cNvSpPr>
            <a:spLocks noGrp="1"/>
          </p:cNvSpPr>
          <p:nvPr>
            <p:ph type="subTitle" idx="1"/>
          </p:nvPr>
        </p:nvSpPr>
        <p:spPr>
          <a:xfrm>
            <a:off x="551234" y="4555349"/>
            <a:ext cx="621921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FF2B5EF4-FFF2-40B4-BE49-F238E27FC236}">
                <a16:creationId xmlns:a16="http://schemas.microsoft.com/office/drawing/2014/main" id="{AA582429-6CE8-AC49-8162-9EF65ABB542D}"/>
              </a:ext>
            </a:extLst>
          </p:cNvPr>
          <p:cNvPicPr>
            <a:picLocks noChangeAspect="1"/>
          </p:cNvPicPr>
          <p:nvPr userDrawn="1"/>
        </p:nvPicPr>
        <p:blipFill>
          <a:blip r:embed="rId2"/>
          <a:stretch>
            <a:fillRect/>
          </a:stretch>
        </p:blipFill>
        <p:spPr>
          <a:xfrm>
            <a:off x="551234" y="290065"/>
            <a:ext cx="3211632" cy="1469607"/>
          </a:xfrm>
          <a:prstGeom prst="rect">
            <a:avLst/>
          </a:prstGeom>
        </p:spPr>
      </p:pic>
    </p:spTree>
    <p:extLst>
      <p:ext uri="{BB962C8B-B14F-4D97-AF65-F5344CB8AC3E}">
        <p14:creationId xmlns:p14="http://schemas.microsoft.com/office/powerpoint/2010/main" val="18944400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ción Anaranjada: 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EE912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3377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Sección Anaranjada: 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EE912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271951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ección Anaranjada: 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EE912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CE801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CE801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Freeform 11">
            <a:extLst>
              <a:ext uri="{FF2B5EF4-FFF2-40B4-BE49-F238E27FC236}">
                <a16:creationId xmlns:a16="http://schemas.microsoft.com/office/drawing/2014/main" id="{DAE39FE0-18D8-E344-AE64-9E904E4024A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2325549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ción Anaranjada: 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EE912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11">
            <a:extLst>
              <a:ext uri="{FF2B5EF4-FFF2-40B4-BE49-F238E27FC236}">
                <a16:creationId xmlns:a16="http://schemas.microsoft.com/office/drawing/2014/main" id="{8CF10F10-07BF-7E45-9611-97870879D996}"/>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15548185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ección Anaranjada: Títu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FB3C8-FC8C-8B4C-84DC-2F6E066F020A}"/>
              </a:ext>
            </a:extLst>
          </p:cNvPr>
          <p:cNvSpPr>
            <a:spLocks noGrp="1"/>
          </p:cNvSpPr>
          <p:nvPr>
            <p:ph type="title"/>
          </p:nvPr>
        </p:nvSpPr>
        <p:spPr/>
        <p:txBody>
          <a:bodyPr/>
          <a:lstStyle>
            <a:lvl1pPr>
              <a:defRPr>
                <a:solidFill>
                  <a:srgbClr val="EE9121"/>
                </a:solidFill>
              </a:defRPr>
            </a:lvl1pPr>
          </a:lstStyle>
          <a:p>
            <a:r>
              <a:rPr lang="en-US" dirty="0"/>
              <a:t>Click to edit Master title style</a:t>
            </a:r>
          </a:p>
        </p:txBody>
      </p:sp>
      <p:sp>
        <p:nvSpPr>
          <p:cNvPr id="5" name="Freeform 4">
            <a:extLst>
              <a:ext uri="{FF2B5EF4-FFF2-40B4-BE49-F238E27FC236}">
                <a16:creationId xmlns:a16="http://schemas.microsoft.com/office/drawing/2014/main" id="{CB66765A-7CB9-9841-9830-371157F3C111}"/>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Freeform 7">
            <a:extLst>
              <a:ext uri="{FF2B5EF4-FFF2-40B4-BE49-F238E27FC236}">
                <a16:creationId xmlns:a16="http://schemas.microsoft.com/office/drawing/2014/main" id="{3B595A84-F0E3-2048-887F-B8C0995BD6EA}"/>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977735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ción Anaranjada: Fotografía Completa">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4F0A02C-758C-B84A-8015-33AC1BE9AA37}"/>
              </a:ext>
            </a:extLst>
          </p:cNvPr>
          <p:cNvSpPr>
            <a:spLocks noGrp="1"/>
          </p:cNvSpPr>
          <p:nvPr>
            <p:ph type="pic" sz="quarter" idx="10"/>
          </p:nvPr>
        </p:nvSpPr>
        <p:spPr>
          <a:xfrm>
            <a:off x="-12700" y="0"/>
            <a:ext cx="12204700" cy="6858000"/>
          </a:xfrm>
        </p:spPr>
        <p:txBody>
          <a:bodyPr/>
          <a:lstStyle/>
          <a:p>
            <a:endParaRPr lang="es-ES_tradnl"/>
          </a:p>
        </p:txBody>
      </p:sp>
      <p:sp>
        <p:nvSpPr>
          <p:cNvPr id="4" name="Freeform 3">
            <a:extLst>
              <a:ext uri="{FF2B5EF4-FFF2-40B4-BE49-F238E27FC236}">
                <a16:creationId xmlns:a16="http://schemas.microsoft.com/office/drawing/2014/main" id="{33BABAB9-AD30-EE4F-A402-D43CEDD7F837}"/>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Freeform 4">
            <a:extLst>
              <a:ext uri="{FF2B5EF4-FFF2-40B4-BE49-F238E27FC236}">
                <a16:creationId xmlns:a16="http://schemas.microsoft.com/office/drawing/2014/main" id="{810EC7CD-66C0-754D-B02F-5644F706313A}"/>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048383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8246310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ción Morada: Separador">
    <p:bg>
      <p:bgPr>
        <a:solidFill>
          <a:srgbClr val="9C247B"/>
        </a:solidFill>
        <a:effectLst/>
      </p:bgPr>
    </p:bg>
    <p:spTree>
      <p:nvGrpSpPr>
        <p:cNvPr id="1" name=""/>
        <p:cNvGrpSpPr/>
        <p:nvPr/>
      </p:nvGrpSpPr>
      <p:grpSpPr>
        <a:xfrm>
          <a:off x="0" y="0"/>
          <a:ext cx="0" cy="0"/>
          <a:chOff x="0" y="0"/>
          <a:chExt cx="0" cy="0"/>
        </a:xfrm>
      </p:grpSpPr>
      <p:sp>
        <p:nvSpPr>
          <p:cNvPr id="22" name="Picture Placeholder 11">
            <a:extLst>
              <a:ext uri="{FF2B5EF4-FFF2-40B4-BE49-F238E27FC236}">
                <a16:creationId xmlns:a16="http://schemas.microsoft.com/office/drawing/2014/main" id="{6999E94D-06D3-E341-8621-045E011C3BFB}"/>
              </a:ext>
            </a:extLst>
          </p:cNvPr>
          <p:cNvSpPr>
            <a:spLocks noGrp="1"/>
          </p:cNvSpPr>
          <p:nvPr>
            <p:ph type="pic" sz="quarter" idx="13"/>
          </p:nvPr>
        </p:nvSpPr>
        <p:spPr>
          <a:xfrm>
            <a:off x="7196547" y="-19585"/>
            <a:ext cx="5013871" cy="6893644"/>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2">
                <a:moveTo>
                  <a:pt x="1673" y="0"/>
                </a:moveTo>
                <a:lnTo>
                  <a:pt x="9963" y="8"/>
                </a:lnTo>
                <a:cubicBezTo>
                  <a:pt x="9964" y="1660"/>
                  <a:pt x="10000" y="9451"/>
                  <a:pt x="10000" y="10000"/>
                </a:cubicBezTo>
                <a:lnTo>
                  <a:pt x="2216" y="10002"/>
                </a:lnTo>
                <a:cubicBezTo>
                  <a:pt x="2330" y="9065"/>
                  <a:pt x="2232" y="8404"/>
                  <a:pt x="1382" y="6880"/>
                </a:cubicBezTo>
                <a:cubicBezTo>
                  <a:pt x="-1046" y="2494"/>
                  <a:pt x="162" y="1705"/>
                  <a:pt x="1673" y="0"/>
                </a:cubicBezTo>
                <a:close/>
              </a:path>
            </a:pathLst>
          </a:custGeom>
          <a:solidFill>
            <a:srgbClr val="891C6C"/>
          </a:solidFill>
        </p:spPr>
        <p:txBody>
          <a:bodyPr/>
          <a:lstStyle/>
          <a:p>
            <a:endParaRPr lang="es-ES_tradnl"/>
          </a:p>
        </p:txBody>
      </p:sp>
      <p:sp>
        <p:nvSpPr>
          <p:cNvPr id="2" name="Title 1">
            <a:extLst>
              <a:ext uri="{FF2B5EF4-FFF2-40B4-BE49-F238E27FC236}">
                <a16:creationId xmlns:a16="http://schemas.microsoft.com/office/drawing/2014/main" id="{23A0BFFD-E82A-DF4A-BFAD-921982BB6C31}"/>
              </a:ext>
            </a:extLst>
          </p:cNvPr>
          <p:cNvSpPr>
            <a:spLocks noGrp="1"/>
          </p:cNvSpPr>
          <p:nvPr>
            <p:ph type="ctrTitle"/>
          </p:nvPr>
        </p:nvSpPr>
        <p:spPr>
          <a:xfrm>
            <a:off x="551234" y="2075674"/>
            <a:ext cx="6219217" cy="2387600"/>
          </a:xfrm>
        </p:spPr>
        <p:txBody>
          <a:bodyPr anchor="b">
            <a:normAutofit/>
          </a:bodyPr>
          <a:lstStyle>
            <a:lvl1pPr algn="l">
              <a:defRPr sz="4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CD78CC9-E261-874C-807E-F03588E264AF}"/>
              </a:ext>
            </a:extLst>
          </p:cNvPr>
          <p:cNvSpPr>
            <a:spLocks noGrp="1"/>
          </p:cNvSpPr>
          <p:nvPr>
            <p:ph type="subTitle" idx="1"/>
          </p:nvPr>
        </p:nvSpPr>
        <p:spPr>
          <a:xfrm>
            <a:off x="551234" y="4555349"/>
            <a:ext cx="621921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FF2B5EF4-FFF2-40B4-BE49-F238E27FC236}">
                <a16:creationId xmlns:a16="http://schemas.microsoft.com/office/drawing/2014/main" id="{517C5CA9-8C2F-064E-8AFD-14F1A3DF1E9F}"/>
              </a:ext>
            </a:extLst>
          </p:cNvPr>
          <p:cNvPicPr>
            <a:picLocks noChangeAspect="1"/>
          </p:cNvPicPr>
          <p:nvPr userDrawn="1"/>
        </p:nvPicPr>
        <p:blipFill>
          <a:blip r:embed="rId2"/>
          <a:stretch>
            <a:fillRect/>
          </a:stretch>
        </p:blipFill>
        <p:spPr>
          <a:xfrm>
            <a:off x="551234" y="290065"/>
            <a:ext cx="3211632" cy="1469607"/>
          </a:xfrm>
          <a:prstGeom prst="rect">
            <a:avLst/>
          </a:prstGeom>
        </p:spPr>
      </p:pic>
    </p:spTree>
    <p:extLst>
      <p:ext uri="{BB962C8B-B14F-4D97-AF65-F5344CB8AC3E}">
        <p14:creationId xmlns:p14="http://schemas.microsoft.com/office/powerpoint/2010/main" val="16664106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ción Morada: 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9C247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8892604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Sección Morada: 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9C247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5639499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Sección Morada: 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9C247B"/>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891C6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891C6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Freeform 12">
            <a:extLst>
              <a:ext uri="{FF2B5EF4-FFF2-40B4-BE49-F238E27FC236}">
                <a16:creationId xmlns:a16="http://schemas.microsoft.com/office/drawing/2014/main" id="{8DAFE29A-0DDE-824E-A716-169A0662C461}"/>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Freeform 13">
            <a:extLst>
              <a:ext uri="{FF2B5EF4-FFF2-40B4-BE49-F238E27FC236}">
                <a16:creationId xmlns:a16="http://schemas.microsoft.com/office/drawing/2014/main" id="{F3277F2B-3158-5B4C-886F-69DB3486C096}"/>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4266122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ción Morada: 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9C247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11">
            <a:extLst>
              <a:ext uri="{FF2B5EF4-FFF2-40B4-BE49-F238E27FC236}">
                <a16:creationId xmlns:a16="http://schemas.microsoft.com/office/drawing/2014/main" id="{C16C1C93-C775-9344-978C-73E4D1EAA033}"/>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20834600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Sección Morada: Títu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FB3C8-FC8C-8B4C-84DC-2F6E066F020A}"/>
              </a:ext>
            </a:extLst>
          </p:cNvPr>
          <p:cNvSpPr>
            <a:spLocks noGrp="1"/>
          </p:cNvSpPr>
          <p:nvPr>
            <p:ph type="title"/>
          </p:nvPr>
        </p:nvSpPr>
        <p:spPr/>
        <p:txBody>
          <a:bodyPr/>
          <a:lstStyle>
            <a:lvl1pPr>
              <a:defRPr>
                <a:solidFill>
                  <a:srgbClr val="9C247B"/>
                </a:solidFill>
              </a:defRPr>
            </a:lvl1pPr>
          </a:lstStyle>
          <a:p>
            <a:r>
              <a:rPr lang="en-US" dirty="0"/>
              <a:t>Click to edit Master title style</a:t>
            </a:r>
          </a:p>
        </p:txBody>
      </p:sp>
      <p:sp>
        <p:nvSpPr>
          <p:cNvPr id="9" name="Freeform 8">
            <a:extLst>
              <a:ext uri="{FF2B5EF4-FFF2-40B4-BE49-F238E27FC236}">
                <a16:creationId xmlns:a16="http://schemas.microsoft.com/office/drawing/2014/main" id="{E8843C4A-22A8-F844-8ABE-5CA8E17F4DDD}"/>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Freeform 9">
            <a:extLst>
              <a:ext uri="{FF2B5EF4-FFF2-40B4-BE49-F238E27FC236}">
                <a16:creationId xmlns:a16="http://schemas.microsoft.com/office/drawing/2014/main" id="{74C2D563-B0D7-3744-A4E5-26CEC70004BF}"/>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0560369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ección Morada: Fotografía Completa">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060FAF9-0406-6743-A9D1-223F3FD09C91}"/>
              </a:ext>
            </a:extLst>
          </p:cNvPr>
          <p:cNvSpPr>
            <a:spLocks noGrp="1"/>
          </p:cNvSpPr>
          <p:nvPr>
            <p:ph type="pic" sz="quarter" idx="10"/>
          </p:nvPr>
        </p:nvSpPr>
        <p:spPr>
          <a:xfrm>
            <a:off x="-12659" y="1"/>
            <a:ext cx="12204659" cy="6858000"/>
          </a:xfrm>
        </p:spPr>
        <p:txBody>
          <a:bodyPr/>
          <a:lstStyle/>
          <a:p>
            <a:endParaRPr lang="es-ES_tradnl"/>
          </a:p>
        </p:txBody>
      </p:sp>
      <p:sp>
        <p:nvSpPr>
          <p:cNvPr id="6" name="Freeform 5">
            <a:extLst>
              <a:ext uri="{FF2B5EF4-FFF2-40B4-BE49-F238E27FC236}">
                <a16:creationId xmlns:a16="http://schemas.microsoft.com/office/drawing/2014/main" id="{4B4D430A-132F-244B-B0BC-AAE8E391A692}"/>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Freeform 6">
            <a:extLst>
              <a:ext uri="{FF2B5EF4-FFF2-40B4-BE49-F238E27FC236}">
                <a16:creationId xmlns:a16="http://schemas.microsoft.com/office/drawing/2014/main" id="{73CE1D25-DF2A-7144-BAC9-B0B5B225D5C4}"/>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6881573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ección Rojo Vivo: Separador">
    <p:bg>
      <p:bgPr>
        <a:solidFill>
          <a:srgbClr val="CE2142"/>
        </a:solidFill>
        <a:effectLst/>
      </p:bgPr>
    </p:bg>
    <p:spTree>
      <p:nvGrpSpPr>
        <p:cNvPr id="1" name=""/>
        <p:cNvGrpSpPr/>
        <p:nvPr/>
      </p:nvGrpSpPr>
      <p:grpSpPr>
        <a:xfrm>
          <a:off x="0" y="0"/>
          <a:ext cx="0" cy="0"/>
          <a:chOff x="0" y="0"/>
          <a:chExt cx="0" cy="0"/>
        </a:xfrm>
      </p:grpSpPr>
      <p:sp>
        <p:nvSpPr>
          <p:cNvPr id="22" name="Picture Placeholder 11">
            <a:extLst>
              <a:ext uri="{FF2B5EF4-FFF2-40B4-BE49-F238E27FC236}">
                <a16:creationId xmlns:a16="http://schemas.microsoft.com/office/drawing/2014/main" id="{6999E94D-06D3-E341-8621-045E011C3BFB}"/>
              </a:ext>
            </a:extLst>
          </p:cNvPr>
          <p:cNvSpPr>
            <a:spLocks noGrp="1"/>
          </p:cNvSpPr>
          <p:nvPr>
            <p:ph type="pic" sz="quarter" idx="13"/>
          </p:nvPr>
        </p:nvSpPr>
        <p:spPr>
          <a:xfrm>
            <a:off x="7196547" y="-19585"/>
            <a:ext cx="5013871" cy="6893644"/>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2">
                <a:moveTo>
                  <a:pt x="1673" y="0"/>
                </a:moveTo>
                <a:lnTo>
                  <a:pt x="9963" y="8"/>
                </a:lnTo>
                <a:cubicBezTo>
                  <a:pt x="9964" y="1660"/>
                  <a:pt x="10000" y="9451"/>
                  <a:pt x="10000" y="10000"/>
                </a:cubicBezTo>
                <a:lnTo>
                  <a:pt x="2216" y="10002"/>
                </a:lnTo>
                <a:cubicBezTo>
                  <a:pt x="2330" y="9065"/>
                  <a:pt x="2232" y="8404"/>
                  <a:pt x="1382" y="6880"/>
                </a:cubicBezTo>
                <a:cubicBezTo>
                  <a:pt x="-1046" y="2494"/>
                  <a:pt x="162" y="1705"/>
                  <a:pt x="1673" y="0"/>
                </a:cubicBezTo>
                <a:close/>
              </a:path>
            </a:pathLst>
          </a:custGeom>
          <a:solidFill>
            <a:srgbClr val="B41C38"/>
          </a:solidFill>
        </p:spPr>
        <p:txBody>
          <a:bodyPr/>
          <a:lstStyle/>
          <a:p>
            <a:endParaRPr lang="es-ES_tradnl"/>
          </a:p>
        </p:txBody>
      </p:sp>
      <p:sp>
        <p:nvSpPr>
          <p:cNvPr id="2" name="Title 1">
            <a:extLst>
              <a:ext uri="{FF2B5EF4-FFF2-40B4-BE49-F238E27FC236}">
                <a16:creationId xmlns:a16="http://schemas.microsoft.com/office/drawing/2014/main" id="{23A0BFFD-E82A-DF4A-BFAD-921982BB6C31}"/>
              </a:ext>
            </a:extLst>
          </p:cNvPr>
          <p:cNvSpPr>
            <a:spLocks noGrp="1"/>
          </p:cNvSpPr>
          <p:nvPr>
            <p:ph type="ctrTitle"/>
          </p:nvPr>
        </p:nvSpPr>
        <p:spPr>
          <a:xfrm>
            <a:off x="551234" y="2075674"/>
            <a:ext cx="6219217" cy="2387600"/>
          </a:xfrm>
        </p:spPr>
        <p:txBody>
          <a:bodyPr anchor="b">
            <a:normAutofit/>
          </a:bodyPr>
          <a:lstStyle>
            <a:lvl1pPr algn="l">
              <a:defRPr sz="4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CD78CC9-E261-874C-807E-F03588E264AF}"/>
              </a:ext>
            </a:extLst>
          </p:cNvPr>
          <p:cNvSpPr>
            <a:spLocks noGrp="1"/>
          </p:cNvSpPr>
          <p:nvPr>
            <p:ph type="subTitle" idx="1"/>
          </p:nvPr>
        </p:nvSpPr>
        <p:spPr>
          <a:xfrm>
            <a:off x="551234" y="4555349"/>
            <a:ext cx="621921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26" name="Picture 25">
            <a:extLst>
              <a:ext uri="{FF2B5EF4-FFF2-40B4-BE49-F238E27FC236}">
                <a16:creationId xmlns:a16="http://schemas.microsoft.com/office/drawing/2014/main" id="{7AD3D6B6-1BBA-EC45-B2F3-957F8F58FD51}"/>
              </a:ext>
            </a:extLst>
          </p:cNvPr>
          <p:cNvPicPr>
            <a:picLocks noChangeAspect="1"/>
          </p:cNvPicPr>
          <p:nvPr userDrawn="1"/>
        </p:nvPicPr>
        <p:blipFill>
          <a:blip r:embed="rId2"/>
          <a:stretch>
            <a:fillRect/>
          </a:stretch>
        </p:blipFill>
        <p:spPr>
          <a:xfrm>
            <a:off x="551234" y="290065"/>
            <a:ext cx="3211632" cy="1469607"/>
          </a:xfrm>
          <a:prstGeom prst="rect">
            <a:avLst/>
          </a:prstGeom>
        </p:spPr>
      </p:pic>
    </p:spTree>
    <p:extLst>
      <p:ext uri="{BB962C8B-B14F-4D97-AF65-F5344CB8AC3E}">
        <p14:creationId xmlns:p14="http://schemas.microsoft.com/office/powerpoint/2010/main" val="33923161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ección Rojo Vivo: 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CE214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8431114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Sección Rojo Vivo: 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CE214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697896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2594856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Sección Rojo Vivo: 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CE2142"/>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B41C38"/>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B41C38"/>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reeform 9">
            <a:extLst>
              <a:ext uri="{FF2B5EF4-FFF2-40B4-BE49-F238E27FC236}">
                <a16:creationId xmlns:a16="http://schemas.microsoft.com/office/drawing/2014/main" id="{97162C7F-4439-2D45-B87D-8D36AD9C71E1}"/>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Freeform 10">
            <a:extLst>
              <a:ext uri="{FF2B5EF4-FFF2-40B4-BE49-F238E27FC236}">
                <a16:creationId xmlns:a16="http://schemas.microsoft.com/office/drawing/2014/main" id="{A9A337EE-8DFE-8F4F-86AC-683E3A83AF53}"/>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0486373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ción Rojo Vivo: 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CE214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Picture Placeholder 11">
            <a:extLst>
              <a:ext uri="{FF2B5EF4-FFF2-40B4-BE49-F238E27FC236}">
                <a16:creationId xmlns:a16="http://schemas.microsoft.com/office/drawing/2014/main" id="{DC642E9E-CD96-6C4B-BCBB-3664A2E7A9C9}"/>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25450758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Sección Rojo Vivo: Títu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FB3C8-FC8C-8B4C-84DC-2F6E066F020A}"/>
              </a:ext>
            </a:extLst>
          </p:cNvPr>
          <p:cNvSpPr>
            <a:spLocks noGrp="1"/>
          </p:cNvSpPr>
          <p:nvPr>
            <p:ph type="title"/>
          </p:nvPr>
        </p:nvSpPr>
        <p:spPr/>
        <p:txBody>
          <a:bodyPr/>
          <a:lstStyle>
            <a:lvl1pPr>
              <a:defRPr>
                <a:solidFill>
                  <a:srgbClr val="B41C38"/>
                </a:solidFill>
              </a:defRPr>
            </a:lvl1pPr>
          </a:lstStyle>
          <a:p>
            <a:r>
              <a:rPr lang="en-US" dirty="0"/>
              <a:t>Click to edit Master title style</a:t>
            </a:r>
          </a:p>
        </p:txBody>
      </p:sp>
      <p:sp>
        <p:nvSpPr>
          <p:cNvPr id="6" name="Freeform 5">
            <a:extLst>
              <a:ext uri="{FF2B5EF4-FFF2-40B4-BE49-F238E27FC236}">
                <a16:creationId xmlns:a16="http://schemas.microsoft.com/office/drawing/2014/main" id="{052B9C77-6EDD-F845-A58D-0DB07474792E}"/>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Freeform 6">
            <a:extLst>
              <a:ext uri="{FF2B5EF4-FFF2-40B4-BE49-F238E27FC236}">
                <a16:creationId xmlns:a16="http://schemas.microsoft.com/office/drawing/2014/main" id="{DD60E140-D82D-1F4D-B814-D81EC93F5D7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1781702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ección Rojo Vivo: Fotografía Completa">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C35ED1CA-32D7-6543-922D-0C4F67C8C426}"/>
              </a:ext>
            </a:extLst>
          </p:cNvPr>
          <p:cNvSpPr>
            <a:spLocks noGrp="1"/>
          </p:cNvSpPr>
          <p:nvPr>
            <p:ph type="pic" sz="quarter" idx="10"/>
          </p:nvPr>
        </p:nvSpPr>
        <p:spPr>
          <a:xfrm>
            <a:off x="-12700" y="0"/>
            <a:ext cx="12204700" cy="6858000"/>
          </a:xfrm>
        </p:spPr>
        <p:txBody>
          <a:bodyPr/>
          <a:lstStyle/>
          <a:p>
            <a:endParaRPr lang="es-ES_tradnl"/>
          </a:p>
        </p:txBody>
      </p:sp>
      <p:sp>
        <p:nvSpPr>
          <p:cNvPr id="12" name="Freeform 11">
            <a:extLst>
              <a:ext uri="{FF2B5EF4-FFF2-40B4-BE49-F238E27FC236}">
                <a16:creationId xmlns:a16="http://schemas.microsoft.com/office/drawing/2014/main" id="{17D13E50-AA43-3645-82B4-ACBD65A01A6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Freeform 10">
            <a:extLst>
              <a:ext uri="{FF2B5EF4-FFF2-40B4-BE49-F238E27FC236}">
                <a16:creationId xmlns:a16="http://schemas.microsoft.com/office/drawing/2014/main" id="{C571C5A2-48B6-674A-8715-E055C8505C98}"/>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121515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6BAE45"/>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Freeform 11">
            <a:extLst>
              <a:ext uri="{FF2B5EF4-FFF2-40B4-BE49-F238E27FC236}">
                <a16:creationId xmlns:a16="http://schemas.microsoft.com/office/drawing/2014/main" id="{DAE39FE0-18D8-E344-AE64-9E904E4024A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329766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ítulo, Contenido y Fotografí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Freeform 18">
            <a:extLst>
              <a:ext uri="{FF2B5EF4-FFF2-40B4-BE49-F238E27FC236}">
                <a16:creationId xmlns:a16="http://schemas.microsoft.com/office/drawing/2014/main" id="{808AFBE7-0F6B-E54D-A0BB-A47BD0D0071D}"/>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Picture Placeholder 11">
            <a:extLst>
              <a:ext uri="{FF2B5EF4-FFF2-40B4-BE49-F238E27FC236}">
                <a16:creationId xmlns:a16="http://schemas.microsoft.com/office/drawing/2014/main" id="{B452125D-FD17-A241-ACCE-4E5ADC0F9211}"/>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r>
              <a:rPr lang="en-US"/>
              <a:t>Click icon to add picture</a:t>
            </a:r>
            <a:endParaRPr lang="es-ES_tradnl" dirty="0"/>
          </a:p>
        </p:txBody>
      </p:sp>
    </p:spTree>
    <p:extLst>
      <p:ext uri="{BB962C8B-B14F-4D97-AF65-F5344CB8AC3E}">
        <p14:creationId xmlns:p14="http://schemas.microsoft.com/office/powerpoint/2010/main" val="1502138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ierre">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1CBE74B8-7FEA-B947-95E1-179FCD7C7B6C}"/>
              </a:ext>
            </a:extLst>
          </p:cNvPr>
          <p:cNvSpPr/>
          <p:nvPr userDrawn="1"/>
        </p:nvSpPr>
        <p:spPr>
          <a:xfrm>
            <a:off x="-61437" y="-41952"/>
            <a:ext cx="12298576" cy="6123875"/>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 name="connsiteX0" fmla="*/ 15449 w 12262505"/>
              <a:gd name="connsiteY0" fmla="*/ 5530723 h 7045513"/>
              <a:gd name="connsiteX1" fmla="*/ 3657599 w 12262505"/>
              <a:gd name="connsiteY1" fmla="*/ 5007958 h 7045513"/>
              <a:gd name="connsiteX2" fmla="*/ 8468750 w 12262505"/>
              <a:gd name="connsiteY2" fmla="*/ 5514394 h 7045513"/>
              <a:gd name="connsiteX3" fmla="*/ 12252959 w 12262505"/>
              <a:gd name="connsiteY3" fmla="*/ 4220167 h 7045513"/>
              <a:gd name="connsiteX4" fmla="*/ 12262505 w 12262505"/>
              <a:gd name="connsiteY4" fmla="*/ 7045513 h 7045513"/>
              <a:gd name="connsiteX5" fmla="*/ 0 w 12262505"/>
              <a:gd name="connsiteY5" fmla="*/ 77735 h 7045513"/>
              <a:gd name="connsiteX6" fmla="*/ 15449 w 12262505"/>
              <a:gd name="connsiteY6" fmla="*/ 5530723 h 7045513"/>
              <a:gd name="connsiteX0" fmla="*/ 15449 w 12278834"/>
              <a:gd name="connsiteY0" fmla="*/ 5532908 h 5555121"/>
              <a:gd name="connsiteX1" fmla="*/ 3657599 w 12278834"/>
              <a:gd name="connsiteY1" fmla="*/ 5010143 h 5555121"/>
              <a:gd name="connsiteX2" fmla="*/ 8468750 w 12278834"/>
              <a:gd name="connsiteY2" fmla="*/ 5516579 h 5555121"/>
              <a:gd name="connsiteX3" fmla="*/ 12252959 w 12278834"/>
              <a:gd name="connsiteY3" fmla="*/ 4222352 h 5555121"/>
              <a:gd name="connsiteX4" fmla="*/ 12278834 w 12278834"/>
              <a:gd name="connsiteY4" fmla="*/ 91727 h 5555121"/>
              <a:gd name="connsiteX5" fmla="*/ 0 w 12278834"/>
              <a:gd name="connsiteY5" fmla="*/ 79920 h 5555121"/>
              <a:gd name="connsiteX6" fmla="*/ 15449 w 12278834"/>
              <a:gd name="connsiteY6" fmla="*/ 5532908 h 5555121"/>
              <a:gd name="connsiteX0" fmla="*/ 15449 w 12279342"/>
              <a:gd name="connsiteY0" fmla="*/ 5530724 h 5552937"/>
              <a:gd name="connsiteX1" fmla="*/ 3657599 w 12279342"/>
              <a:gd name="connsiteY1" fmla="*/ 5007959 h 5552937"/>
              <a:gd name="connsiteX2" fmla="*/ 8468750 w 12279342"/>
              <a:gd name="connsiteY2" fmla="*/ 5514395 h 5552937"/>
              <a:gd name="connsiteX3" fmla="*/ 12252959 w 12279342"/>
              <a:gd name="connsiteY3" fmla="*/ 4220168 h 5552937"/>
              <a:gd name="connsiteX4" fmla="*/ 12278834 w 12279342"/>
              <a:gd name="connsiteY4" fmla="*/ 89543 h 5552937"/>
              <a:gd name="connsiteX5" fmla="*/ 0 w 12279342"/>
              <a:gd name="connsiteY5" fmla="*/ 77736 h 5552937"/>
              <a:gd name="connsiteX6" fmla="*/ 15449 w 12279342"/>
              <a:gd name="connsiteY6" fmla="*/ 5530724 h 5552937"/>
              <a:gd name="connsiteX0" fmla="*/ 15449 w 12279342"/>
              <a:gd name="connsiteY0" fmla="*/ 6094324 h 6116537"/>
              <a:gd name="connsiteX1" fmla="*/ 3657599 w 12279342"/>
              <a:gd name="connsiteY1" fmla="*/ 5571559 h 6116537"/>
              <a:gd name="connsiteX2" fmla="*/ 8468750 w 12279342"/>
              <a:gd name="connsiteY2" fmla="*/ 6077995 h 6116537"/>
              <a:gd name="connsiteX3" fmla="*/ 12252959 w 12279342"/>
              <a:gd name="connsiteY3" fmla="*/ 4783768 h 6116537"/>
              <a:gd name="connsiteX4" fmla="*/ 12278834 w 12279342"/>
              <a:gd name="connsiteY4" fmla="*/ 0 h 6116537"/>
              <a:gd name="connsiteX5" fmla="*/ 0 w 12279342"/>
              <a:gd name="connsiteY5" fmla="*/ 641336 h 6116537"/>
              <a:gd name="connsiteX6" fmla="*/ 15449 w 12279342"/>
              <a:gd name="connsiteY6" fmla="*/ 6094324 h 6116537"/>
              <a:gd name="connsiteX0" fmla="*/ 15449 w 12279342"/>
              <a:gd name="connsiteY0" fmla="*/ 6094324 h 6125261"/>
              <a:gd name="connsiteX1" fmla="*/ 3657599 w 12279342"/>
              <a:gd name="connsiteY1" fmla="*/ 5571559 h 6125261"/>
              <a:gd name="connsiteX2" fmla="*/ 8468750 w 12279342"/>
              <a:gd name="connsiteY2" fmla="*/ 6077995 h 6125261"/>
              <a:gd name="connsiteX3" fmla="*/ 12252959 w 12279342"/>
              <a:gd name="connsiteY3" fmla="*/ 4783768 h 6125261"/>
              <a:gd name="connsiteX4" fmla="*/ 12278834 w 12279342"/>
              <a:gd name="connsiteY4" fmla="*/ 0 h 6125261"/>
              <a:gd name="connsiteX5" fmla="*/ 0 w 12279342"/>
              <a:gd name="connsiteY5" fmla="*/ 641336 h 6125261"/>
              <a:gd name="connsiteX6" fmla="*/ 15449 w 12279342"/>
              <a:gd name="connsiteY6" fmla="*/ 6094324 h 6125261"/>
              <a:gd name="connsiteX0" fmla="*/ 31778 w 12295671"/>
              <a:gd name="connsiteY0" fmla="*/ 6122459 h 6149807"/>
              <a:gd name="connsiteX1" fmla="*/ 3673928 w 12295671"/>
              <a:gd name="connsiteY1" fmla="*/ 5599694 h 6149807"/>
              <a:gd name="connsiteX2" fmla="*/ 8485079 w 12295671"/>
              <a:gd name="connsiteY2" fmla="*/ 6106130 h 6149807"/>
              <a:gd name="connsiteX3" fmla="*/ 12269288 w 12295671"/>
              <a:gd name="connsiteY3" fmla="*/ 4811903 h 6149807"/>
              <a:gd name="connsiteX4" fmla="*/ 12295163 w 12295671"/>
              <a:gd name="connsiteY4" fmla="*/ 28135 h 6149807"/>
              <a:gd name="connsiteX5" fmla="*/ 0 w 12295671"/>
              <a:gd name="connsiteY5" fmla="*/ 0 h 6149807"/>
              <a:gd name="connsiteX6" fmla="*/ 31778 w 12295671"/>
              <a:gd name="connsiteY6" fmla="*/ 6122459 h 6149807"/>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23875"/>
              <a:gd name="connsiteX1" fmla="*/ 3676833 w 12298576"/>
              <a:gd name="connsiteY1" fmla="*/ 5599694 h 6123875"/>
              <a:gd name="connsiteX2" fmla="*/ 8487984 w 12298576"/>
              <a:gd name="connsiteY2" fmla="*/ 6106130 h 6123875"/>
              <a:gd name="connsiteX3" fmla="*/ 12272193 w 12298576"/>
              <a:gd name="connsiteY3" fmla="*/ 4811903 h 6123875"/>
              <a:gd name="connsiteX4" fmla="*/ 12298068 w 12298576"/>
              <a:gd name="connsiteY4" fmla="*/ 28135 h 6123875"/>
              <a:gd name="connsiteX5" fmla="*/ 2905 w 12298576"/>
              <a:gd name="connsiteY5" fmla="*/ 0 h 6123875"/>
              <a:gd name="connsiteX6" fmla="*/ 34683 w 12298576"/>
              <a:gd name="connsiteY6" fmla="*/ 6122459 h 6123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98576" h="6123875">
                <a:moveTo>
                  <a:pt x="34683" y="6122459"/>
                </a:moveTo>
                <a:cubicBezTo>
                  <a:pt x="1248022" y="5797730"/>
                  <a:pt x="2267950" y="5602416"/>
                  <a:pt x="3676833" y="5599694"/>
                </a:cubicBezTo>
                <a:cubicBezTo>
                  <a:pt x="5085717" y="5596973"/>
                  <a:pt x="7055424" y="6237428"/>
                  <a:pt x="8487984" y="6106130"/>
                </a:cubicBezTo>
                <a:cubicBezTo>
                  <a:pt x="9920544" y="5974832"/>
                  <a:pt x="12101036" y="4931478"/>
                  <a:pt x="12272193" y="4811903"/>
                </a:cubicBezTo>
                <a:cubicBezTo>
                  <a:pt x="12274537" y="4105002"/>
                  <a:pt x="12302674" y="1112938"/>
                  <a:pt x="12298068" y="28135"/>
                </a:cubicBezTo>
                <a:lnTo>
                  <a:pt x="2905" y="0"/>
                </a:lnTo>
                <a:cubicBezTo>
                  <a:pt x="-12293" y="1135005"/>
                  <a:pt x="37195" y="5617027"/>
                  <a:pt x="34683" y="6122459"/>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Title 1">
            <a:extLst>
              <a:ext uri="{FF2B5EF4-FFF2-40B4-BE49-F238E27FC236}">
                <a16:creationId xmlns:a16="http://schemas.microsoft.com/office/drawing/2014/main" id="{4A1EF435-1E90-124A-B476-04F9D01663DF}"/>
              </a:ext>
            </a:extLst>
          </p:cNvPr>
          <p:cNvSpPr>
            <a:spLocks noGrp="1"/>
          </p:cNvSpPr>
          <p:nvPr>
            <p:ph type="title" hasCustomPrompt="1"/>
          </p:nvPr>
        </p:nvSpPr>
        <p:spPr>
          <a:xfrm>
            <a:off x="831850" y="1637413"/>
            <a:ext cx="10515600" cy="1457768"/>
          </a:xfrm>
        </p:spPr>
        <p:txBody>
          <a:bodyPr anchor="b">
            <a:normAutofit/>
          </a:bodyPr>
          <a:lstStyle>
            <a:lvl1pPr>
              <a:defRPr sz="3200">
                <a:solidFill>
                  <a:schemeClr val="bg1"/>
                </a:solidFill>
              </a:defRPr>
            </a:lvl1pPr>
          </a:lstStyle>
          <a:p>
            <a:r>
              <a:rPr lang="en-US" dirty="0" err="1"/>
              <a:t>Nombre</a:t>
            </a:r>
            <a:r>
              <a:rPr lang="en-US" dirty="0"/>
              <a:t> </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hasCustomPrompt="1"/>
          </p:nvPr>
        </p:nvSpPr>
        <p:spPr>
          <a:xfrm>
            <a:off x="831850" y="6351814"/>
            <a:ext cx="3413579" cy="286651"/>
          </a:xfrm>
        </p:spPr>
        <p:txBody>
          <a:bodyPr/>
          <a:lstStyle>
            <a:lvl1pPr marL="0" indent="0">
              <a:buNone/>
              <a:defRPr sz="2400" b="0" i="0">
                <a:solidFill>
                  <a:srgbClr val="6BAE45"/>
                </a:solidFill>
                <a:latin typeface="Barlow Medium"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www.uci.ac.cr</a:t>
            </a:r>
            <a:endParaRPr lang="en-US" dirty="0"/>
          </a:p>
        </p:txBody>
      </p:sp>
      <p:sp>
        <p:nvSpPr>
          <p:cNvPr id="7" name="Text Placeholder 2">
            <a:extLst>
              <a:ext uri="{FF2B5EF4-FFF2-40B4-BE49-F238E27FC236}">
                <a16:creationId xmlns:a16="http://schemas.microsoft.com/office/drawing/2014/main" id="{67A94FB1-3E87-CF44-98E6-AFED63B94A68}"/>
              </a:ext>
            </a:extLst>
          </p:cNvPr>
          <p:cNvSpPr>
            <a:spLocks noGrp="1"/>
          </p:cNvSpPr>
          <p:nvPr>
            <p:ph type="body" idx="11" hasCustomPrompt="1"/>
          </p:nvPr>
        </p:nvSpPr>
        <p:spPr>
          <a:xfrm>
            <a:off x="7478486" y="6081923"/>
            <a:ext cx="4114800" cy="556542"/>
          </a:xfrm>
        </p:spPr>
        <p:txBody>
          <a:bodyPr>
            <a:noAutofit/>
          </a:bodyPr>
          <a:lstStyle>
            <a:lvl1pPr marL="0" indent="0" algn="r">
              <a:buNone/>
              <a:defRPr sz="2000" b="1" i="0">
                <a:solidFill>
                  <a:srgbClr val="6BAE45"/>
                </a:solidFill>
                <a:latin typeface="Barlow SemiBold"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Promoviendo</a:t>
            </a:r>
            <a:r>
              <a:rPr lang="en-US" dirty="0"/>
              <a:t> el </a:t>
            </a:r>
            <a:r>
              <a:rPr lang="en-US" dirty="0" err="1"/>
              <a:t>desarrollo</a:t>
            </a:r>
            <a:r>
              <a:rPr lang="en-US" dirty="0"/>
              <a:t> </a:t>
            </a:r>
            <a:r>
              <a:rPr lang="en-US" dirty="0" err="1"/>
              <a:t>regenerativo</a:t>
            </a:r>
            <a:r>
              <a:rPr lang="en-US" dirty="0"/>
              <a:t> para el </a:t>
            </a:r>
            <a:r>
              <a:rPr lang="en-US" dirty="0" err="1"/>
              <a:t>bienestar</a:t>
            </a:r>
            <a:endParaRPr lang="en-US" dirty="0"/>
          </a:p>
        </p:txBody>
      </p:sp>
      <p:sp>
        <p:nvSpPr>
          <p:cNvPr id="10" name="Text Placeholder 9">
            <a:extLst>
              <a:ext uri="{FF2B5EF4-FFF2-40B4-BE49-F238E27FC236}">
                <a16:creationId xmlns:a16="http://schemas.microsoft.com/office/drawing/2014/main" id="{F315162D-96C4-BB43-93D5-E3FCD1035B1F}"/>
              </a:ext>
            </a:extLst>
          </p:cNvPr>
          <p:cNvSpPr>
            <a:spLocks noGrp="1"/>
          </p:cNvSpPr>
          <p:nvPr>
            <p:ph type="body" sz="quarter" idx="12" hasCustomPrompt="1"/>
          </p:nvPr>
        </p:nvSpPr>
        <p:spPr>
          <a:xfrm>
            <a:off x="831850" y="3281363"/>
            <a:ext cx="10515600" cy="1143000"/>
          </a:xfrm>
        </p:spPr>
        <p:txBody>
          <a:bodyPr/>
          <a:lstStyle>
            <a:lvl1pPr marL="0" indent="0">
              <a:buNone/>
              <a:defRPr>
                <a:solidFill>
                  <a:schemeClr val="bg1"/>
                </a:solidFill>
              </a:defRPr>
            </a:lvl1pPr>
          </a:lstStyle>
          <a:p>
            <a:pPr lvl="0"/>
            <a:r>
              <a:rPr lang="en-US" dirty="0" err="1"/>
              <a:t>Información</a:t>
            </a:r>
            <a:r>
              <a:rPr lang="en-US" dirty="0"/>
              <a:t> de </a:t>
            </a:r>
            <a:r>
              <a:rPr lang="en-US" dirty="0" err="1"/>
              <a:t>contacto</a:t>
            </a:r>
            <a:endParaRPr lang="en-US" dirty="0"/>
          </a:p>
        </p:txBody>
      </p:sp>
      <p:pic>
        <p:nvPicPr>
          <p:cNvPr id="11" name="Picture 10">
            <a:extLst>
              <a:ext uri="{FF2B5EF4-FFF2-40B4-BE49-F238E27FC236}">
                <a16:creationId xmlns:a16="http://schemas.microsoft.com/office/drawing/2014/main" id="{9E696431-39AC-134E-91B0-42CF045B64C2}"/>
              </a:ext>
            </a:extLst>
          </p:cNvPr>
          <p:cNvPicPr>
            <a:picLocks noChangeAspect="1"/>
          </p:cNvPicPr>
          <p:nvPr userDrawn="1"/>
        </p:nvPicPr>
        <p:blipFill>
          <a:blip r:embed="rId2"/>
          <a:stretch>
            <a:fillRect/>
          </a:stretch>
        </p:blipFill>
        <p:spPr>
          <a:xfrm>
            <a:off x="821315" y="56983"/>
            <a:ext cx="3211632" cy="1469607"/>
          </a:xfrm>
          <a:prstGeom prst="rect">
            <a:avLst/>
          </a:prstGeom>
        </p:spPr>
      </p:pic>
    </p:spTree>
    <p:extLst>
      <p:ext uri="{BB962C8B-B14F-4D97-AF65-F5344CB8AC3E}">
        <p14:creationId xmlns:p14="http://schemas.microsoft.com/office/powerpoint/2010/main" val="3866242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Titular - Azu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EF435-1E90-124A-B476-04F9D01663DF}"/>
              </a:ext>
            </a:extLst>
          </p:cNvPr>
          <p:cNvSpPr>
            <a:spLocks noGrp="1"/>
          </p:cNvSpPr>
          <p:nvPr>
            <p:ph type="title"/>
          </p:nvPr>
        </p:nvSpPr>
        <p:spPr>
          <a:xfrm>
            <a:off x="831850" y="1637413"/>
            <a:ext cx="10515600" cy="1457768"/>
          </a:xfrm>
        </p:spPr>
        <p:txBody>
          <a:bodyPr anchor="b"/>
          <a:lstStyle>
            <a:lvl1pPr>
              <a:defRPr sz="6000">
                <a:solidFill>
                  <a:srgbClr val="4279BB"/>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p:nvPr>
        </p:nvSpPr>
        <p:spPr>
          <a:xfrm>
            <a:off x="831850" y="312216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9" name="Freeform 8">
            <a:extLst>
              <a:ext uri="{FF2B5EF4-FFF2-40B4-BE49-F238E27FC236}">
                <a16:creationId xmlns:a16="http://schemas.microsoft.com/office/drawing/2014/main" id="{1CBE74B8-7FEA-B947-95E1-179FCD7C7B6C}"/>
              </a:ext>
            </a:extLst>
          </p:cNvPr>
          <p:cNvSpPr/>
          <p:nvPr userDrawn="1"/>
        </p:nvSpPr>
        <p:spPr>
          <a:xfrm flipH="1">
            <a:off x="-26753" y="4051497"/>
            <a:ext cx="12247056" cy="2829868"/>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7056" h="2829868">
                <a:moveTo>
                  <a:pt x="0" y="1310556"/>
                </a:moveTo>
                <a:cubicBezTo>
                  <a:pt x="1213339" y="985827"/>
                  <a:pt x="2233267" y="790513"/>
                  <a:pt x="3642150" y="787791"/>
                </a:cubicBezTo>
                <a:cubicBezTo>
                  <a:pt x="5051034" y="785070"/>
                  <a:pt x="7020741" y="1425525"/>
                  <a:pt x="8453301" y="1294227"/>
                </a:cubicBezTo>
                <a:cubicBezTo>
                  <a:pt x="9885861" y="1162929"/>
                  <a:pt x="12066353" y="119575"/>
                  <a:pt x="12237510" y="0"/>
                </a:cubicBezTo>
                <a:cubicBezTo>
                  <a:pt x="12239854" y="893299"/>
                  <a:pt x="12235333" y="1934392"/>
                  <a:pt x="12247056" y="2825346"/>
                </a:cubicBezTo>
                <a:lnTo>
                  <a:pt x="879" y="2829868"/>
                </a:lnTo>
                <a:cubicBezTo>
                  <a:pt x="2009" y="1956458"/>
                  <a:pt x="2512" y="1768510"/>
                  <a:pt x="0" y="1310556"/>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pic>
        <p:nvPicPr>
          <p:cNvPr id="5" name="Picture 4">
            <a:extLst>
              <a:ext uri="{FF2B5EF4-FFF2-40B4-BE49-F238E27FC236}">
                <a16:creationId xmlns:a16="http://schemas.microsoft.com/office/drawing/2014/main" id="{93D868C9-EA00-9543-8CC3-869A08DA1FD8}"/>
              </a:ext>
            </a:extLst>
          </p:cNvPr>
          <p:cNvPicPr>
            <a:picLocks noChangeAspect="1"/>
          </p:cNvPicPr>
          <p:nvPr userDrawn="1"/>
        </p:nvPicPr>
        <p:blipFill>
          <a:blip r:embed="rId2"/>
          <a:stretch>
            <a:fillRect/>
          </a:stretch>
        </p:blipFill>
        <p:spPr>
          <a:xfrm>
            <a:off x="830107" y="92498"/>
            <a:ext cx="3211632" cy="1469607"/>
          </a:xfrm>
          <a:prstGeom prst="rect">
            <a:avLst/>
          </a:prstGeom>
        </p:spPr>
      </p:pic>
    </p:spTree>
    <p:extLst>
      <p:ext uri="{BB962C8B-B14F-4D97-AF65-F5344CB8AC3E}">
        <p14:creationId xmlns:p14="http://schemas.microsoft.com/office/powerpoint/2010/main" val="3832895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4279B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234430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ítulo y Contenido - 2 Columnas">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4279B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65719631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29.xml"/><Relationship Id="rId7" Type="http://schemas.openxmlformats.org/officeDocument/2006/relationships/slideLayout" Target="../slideLayouts/slideLayout3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5" Type="http://schemas.openxmlformats.org/officeDocument/2006/relationships/slideLayout" Target="../slideLayouts/slideLayout31.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04019006"/>
      </p:ext>
    </p:extLst>
  </p:cSld>
  <p:clrMap bg1="lt1" tx1="dk1" bg2="lt2" tx2="dk2" accent1="accent1" accent2="accent2" accent3="accent3" accent4="accent4" accent5="accent5" accent6="accent6" hlink="hlink" folHlink="folHlink"/>
  <p:sldLayoutIdLst>
    <p:sldLayoutId id="2147483651" r:id="rId1"/>
    <p:sldLayoutId id="2147483704" r:id="rId2"/>
    <p:sldLayoutId id="2147483705" r:id="rId3"/>
    <p:sldLayoutId id="2147483706" r:id="rId4"/>
    <p:sldLayoutId id="2147483650" r:id="rId5"/>
    <p:sldLayoutId id="2147483671" r:id="rId6"/>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08084033"/>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2566515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199576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55DA87-A4AC-7E43-A9D5-4097C1088F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s-ES_tradnl" dirty="0"/>
          </a:p>
        </p:txBody>
      </p:sp>
      <p:sp>
        <p:nvSpPr>
          <p:cNvPr id="3" name="Text Placeholder 2">
            <a:extLst>
              <a:ext uri="{FF2B5EF4-FFF2-40B4-BE49-F238E27FC236}">
                <a16:creationId xmlns:a16="http://schemas.microsoft.com/office/drawing/2014/main" id="{18F61780-3FA4-4744-B78B-EEB125215F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s-ES_tradnl" dirty="0"/>
          </a:p>
        </p:txBody>
      </p:sp>
      <p:sp>
        <p:nvSpPr>
          <p:cNvPr id="4" name="Date Placeholder 3">
            <a:extLst>
              <a:ext uri="{FF2B5EF4-FFF2-40B4-BE49-F238E27FC236}">
                <a16:creationId xmlns:a16="http://schemas.microsoft.com/office/drawing/2014/main" id="{871F9E6B-2422-FB46-90CD-E86539C8BA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27A37B-9DED-3E4A-A442-7A8EED74A98D}" type="datetimeFigureOut">
              <a:rPr lang="es-ES_tradnl" smtClean="0"/>
              <a:t>13/08/2020</a:t>
            </a:fld>
            <a:endParaRPr lang="es-ES_tradnl"/>
          </a:p>
        </p:txBody>
      </p:sp>
      <p:sp>
        <p:nvSpPr>
          <p:cNvPr id="5" name="Footer Placeholder 4">
            <a:extLst>
              <a:ext uri="{FF2B5EF4-FFF2-40B4-BE49-F238E27FC236}">
                <a16:creationId xmlns:a16="http://schemas.microsoft.com/office/drawing/2014/main" id="{D09BD7E8-FBA0-BE42-B7E4-DD717C3272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Slide Number Placeholder 5">
            <a:extLst>
              <a:ext uri="{FF2B5EF4-FFF2-40B4-BE49-F238E27FC236}">
                <a16:creationId xmlns:a16="http://schemas.microsoft.com/office/drawing/2014/main" id="{77C4F2BC-EBE0-2E4A-ACB1-354C1C8BBE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D42AFA-6D50-F949-8C55-C0D5730A94A6}" type="slidenum">
              <a:rPr lang="es-ES_tradnl" smtClean="0"/>
              <a:t>‹Nº›</a:t>
            </a:fld>
            <a:endParaRPr lang="es-ES_tradnl"/>
          </a:p>
        </p:txBody>
      </p:sp>
    </p:spTree>
    <p:extLst>
      <p:ext uri="{BB962C8B-B14F-4D97-AF65-F5344CB8AC3E}">
        <p14:creationId xmlns:p14="http://schemas.microsoft.com/office/powerpoint/2010/main" val="1153974537"/>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70" r:id="rId3"/>
    <p:sldLayoutId id="2147483653" r:id="rId4"/>
    <p:sldLayoutId id="2147483667" r:id="rId5"/>
    <p:sldLayoutId id="2147483654" r:id="rId6"/>
    <p:sldLayoutId id="2147483655" r:id="rId7"/>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865A4-5C33-7F41-8D5F-DEA0684C44EE}"/>
              </a:ext>
            </a:extLst>
          </p:cNvPr>
          <p:cNvSpPr>
            <a:spLocks noGrp="1"/>
          </p:cNvSpPr>
          <p:nvPr>
            <p:ph type="title"/>
          </p:nvPr>
        </p:nvSpPr>
        <p:spPr/>
        <p:txBody>
          <a:bodyPr>
            <a:normAutofit fontScale="90000"/>
          </a:bodyPr>
          <a:lstStyle/>
          <a:p>
            <a:pPr algn="ctr"/>
            <a:r>
              <a:rPr lang="es-ES_tradnl" altLang="es-CR" dirty="0"/>
              <a:t>Los límites constitucionales al poder tributario</a:t>
            </a:r>
            <a:endParaRPr lang="es-ES_tradnl" dirty="0"/>
          </a:p>
        </p:txBody>
      </p:sp>
      <p:sp>
        <p:nvSpPr>
          <p:cNvPr id="3" name="Text Placeholder 2">
            <a:extLst>
              <a:ext uri="{FF2B5EF4-FFF2-40B4-BE49-F238E27FC236}">
                <a16:creationId xmlns:a16="http://schemas.microsoft.com/office/drawing/2014/main" id="{8C765047-4BE7-A64A-ACF1-BBAE1011DEBB}"/>
              </a:ext>
            </a:extLst>
          </p:cNvPr>
          <p:cNvSpPr>
            <a:spLocks noGrp="1"/>
          </p:cNvSpPr>
          <p:nvPr>
            <p:ph type="body" idx="1"/>
          </p:nvPr>
        </p:nvSpPr>
        <p:spPr/>
        <p:txBody>
          <a:bodyPr>
            <a:normAutofit fontScale="92500" lnSpcReduction="10000"/>
          </a:bodyPr>
          <a:lstStyle/>
          <a:p>
            <a:pPr algn="ctr" eaLnBrk="1" hangingPunct="1">
              <a:defRPr/>
            </a:pPr>
            <a:r>
              <a:rPr lang="es-ES_tradnl" altLang="es-CR" sz="5400" dirty="0"/>
              <a:t>Tema Primero</a:t>
            </a:r>
          </a:p>
          <a:p>
            <a:pPr algn="ctr" eaLnBrk="1" hangingPunct="1">
              <a:defRPr/>
            </a:pPr>
            <a:r>
              <a:rPr lang="es-ES_tradnl" altLang="es-CR" sz="5400" dirty="0"/>
              <a:t>Prof. Lorna Medina Calvo</a:t>
            </a:r>
            <a:endParaRPr lang="es-ES" altLang="es-CR" sz="5400" dirty="0"/>
          </a:p>
        </p:txBody>
      </p:sp>
    </p:spTree>
    <p:extLst>
      <p:ext uri="{BB962C8B-B14F-4D97-AF65-F5344CB8AC3E}">
        <p14:creationId xmlns:p14="http://schemas.microsoft.com/office/powerpoint/2010/main" val="729122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62C48A-D82D-499D-8C88-8AE1551F7335}"/>
              </a:ext>
            </a:extLst>
          </p:cNvPr>
          <p:cNvSpPr>
            <a:spLocks noGrp="1"/>
          </p:cNvSpPr>
          <p:nvPr>
            <p:ph type="title"/>
          </p:nvPr>
        </p:nvSpPr>
        <p:spPr/>
        <p:txBody>
          <a:bodyPr/>
          <a:lstStyle/>
          <a:p>
            <a:pPr algn="ctr"/>
            <a:r>
              <a:rPr lang="es-ES_tradnl" altLang="es-CR" dirty="0"/>
              <a:t>Finalidad JT</a:t>
            </a:r>
            <a:endParaRPr lang="es-CR" dirty="0"/>
          </a:p>
        </p:txBody>
      </p:sp>
      <p:sp>
        <p:nvSpPr>
          <p:cNvPr id="3" name="Marcador de contenido 2">
            <a:extLst>
              <a:ext uri="{FF2B5EF4-FFF2-40B4-BE49-F238E27FC236}">
                <a16:creationId xmlns:a16="http://schemas.microsoft.com/office/drawing/2014/main" id="{4D7F3DD4-4401-4357-9ADB-1E352350D725}"/>
              </a:ext>
            </a:extLst>
          </p:cNvPr>
          <p:cNvSpPr>
            <a:spLocks noGrp="1"/>
          </p:cNvSpPr>
          <p:nvPr>
            <p:ph sz="half" idx="1"/>
          </p:nvPr>
        </p:nvSpPr>
        <p:spPr/>
        <p:txBody>
          <a:bodyPr/>
          <a:lstStyle/>
          <a:p>
            <a:pPr eaLnBrk="1" hangingPunct="1">
              <a:lnSpc>
                <a:spcPct val="90000"/>
              </a:lnSpc>
              <a:defRPr/>
            </a:pPr>
            <a:r>
              <a:rPr lang="es-ES_tradnl" altLang="es-CR" sz="2800" dirty="0"/>
              <a:t>Regular la soberanía del Estado en el ejercicio del poder tributario, delimitar su contenido y alcance y a la vez establecer los derechos y garantías constitucionales del contribuyente</a:t>
            </a:r>
          </a:p>
          <a:p>
            <a:pPr eaLnBrk="1" hangingPunct="1">
              <a:lnSpc>
                <a:spcPct val="90000"/>
              </a:lnSpc>
              <a:defRPr/>
            </a:pPr>
            <a:r>
              <a:rPr lang="es-ES_tradnl" altLang="es-CR" sz="2800" dirty="0"/>
              <a:t>Las normas ordinarias no tienen porque alterar los principios configuradores del sistema tributario.</a:t>
            </a:r>
          </a:p>
          <a:p>
            <a:pPr eaLnBrk="1" hangingPunct="1">
              <a:lnSpc>
                <a:spcPct val="90000"/>
              </a:lnSpc>
              <a:defRPr/>
            </a:pPr>
            <a:r>
              <a:rPr lang="es-ES_tradnl" altLang="es-CR" sz="2800" dirty="0"/>
              <a:t>La Constitución establece una serie de límites materiales a la normativa jurídica y a la potestad discrecional del legislador</a:t>
            </a:r>
            <a:endParaRPr lang="es-ES" altLang="es-CR" sz="2800" dirty="0"/>
          </a:p>
          <a:p>
            <a:endParaRPr lang="es-CR" dirty="0"/>
          </a:p>
        </p:txBody>
      </p:sp>
    </p:spTree>
    <p:extLst>
      <p:ext uri="{BB962C8B-B14F-4D97-AF65-F5344CB8AC3E}">
        <p14:creationId xmlns:p14="http://schemas.microsoft.com/office/powerpoint/2010/main" val="3160497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43B924-454B-47BF-87F4-E53026535A97}"/>
              </a:ext>
            </a:extLst>
          </p:cNvPr>
          <p:cNvSpPr>
            <a:spLocks noGrp="1"/>
          </p:cNvSpPr>
          <p:nvPr>
            <p:ph type="title"/>
          </p:nvPr>
        </p:nvSpPr>
        <p:spPr/>
        <p:txBody>
          <a:bodyPr/>
          <a:lstStyle/>
          <a:p>
            <a:pPr algn="ctr"/>
            <a:r>
              <a:rPr lang="es-ES_tradnl" altLang="es-CR" dirty="0"/>
              <a:t>Límites</a:t>
            </a:r>
            <a:endParaRPr lang="es-CR" dirty="0"/>
          </a:p>
        </p:txBody>
      </p:sp>
      <p:sp>
        <p:nvSpPr>
          <p:cNvPr id="3" name="Marcador de contenido 2">
            <a:extLst>
              <a:ext uri="{FF2B5EF4-FFF2-40B4-BE49-F238E27FC236}">
                <a16:creationId xmlns:a16="http://schemas.microsoft.com/office/drawing/2014/main" id="{993B5CCF-0945-499F-9B18-6A45F1650DBB}"/>
              </a:ext>
            </a:extLst>
          </p:cNvPr>
          <p:cNvSpPr>
            <a:spLocks noGrp="1"/>
          </p:cNvSpPr>
          <p:nvPr>
            <p:ph sz="half" idx="1"/>
          </p:nvPr>
        </p:nvSpPr>
        <p:spPr/>
        <p:txBody>
          <a:bodyPr/>
          <a:lstStyle/>
          <a:p>
            <a:pPr eaLnBrk="1" hangingPunct="1">
              <a:defRPr/>
            </a:pPr>
            <a:r>
              <a:rPr lang="es-ES_tradnl" altLang="es-CR" dirty="0"/>
              <a:t>Criterios impuestos por la Constitución a los que debe amoldarse la legislación tributaria ordinaria</a:t>
            </a:r>
          </a:p>
          <a:p>
            <a:pPr eaLnBrk="1" hangingPunct="1">
              <a:defRPr/>
            </a:pPr>
            <a:r>
              <a:rPr lang="es-ES_tradnl" altLang="es-CR" dirty="0"/>
              <a:t>Seguridad jurídica y justicia</a:t>
            </a:r>
            <a:endParaRPr lang="es-ES" altLang="es-CR" dirty="0"/>
          </a:p>
          <a:p>
            <a:endParaRPr lang="es-CR" dirty="0"/>
          </a:p>
        </p:txBody>
      </p:sp>
    </p:spTree>
    <p:extLst>
      <p:ext uri="{BB962C8B-B14F-4D97-AF65-F5344CB8AC3E}">
        <p14:creationId xmlns:p14="http://schemas.microsoft.com/office/powerpoint/2010/main" val="3434665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FCDA37-D607-44D6-AEFF-967617966C2F}"/>
              </a:ext>
            </a:extLst>
          </p:cNvPr>
          <p:cNvSpPr>
            <a:spLocks noGrp="1"/>
          </p:cNvSpPr>
          <p:nvPr>
            <p:ph type="title"/>
          </p:nvPr>
        </p:nvSpPr>
        <p:spPr/>
        <p:txBody>
          <a:bodyPr/>
          <a:lstStyle/>
          <a:p>
            <a:pPr algn="ctr"/>
            <a:r>
              <a:rPr lang="es-ES_tradnl" altLang="es-CR" dirty="0"/>
              <a:t>Límites</a:t>
            </a:r>
            <a:endParaRPr lang="es-CR" dirty="0"/>
          </a:p>
        </p:txBody>
      </p:sp>
      <p:sp>
        <p:nvSpPr>
          <p:cNvPr id="3" name="Marcador de contenido 2">
            <a:extLst>
              <a:ext uri="{FF2B5EF4-FFF2-40B4-BE49-F238E27FC236}">
                <a16:creationId xmlns:a16="http://schemas.microsoft.com/office/drawing/2014/main" id="{DEF386DC-AAC8-4C93-88A6-38BFBC2B0CA0}"/>
              </a:ext>
            </a:extLst>
          </p:cNvPr>
          <p:cNvSpPr>
            <a:spLocks noGrp="1"/>
          </p:cNvSpPr>
          <p:nvPr>
            <p:ph sz="half" idx="1"/>
          </p:nvPr>
        </p:nvSpPr>
        <p:spPr/>
        <p:txBody>
          <a:bodyPr/>
          <a:lstStyle/>
          <a:p>
            <a:pPr eaLnBrk="1" hangingPunct="1">
              <a:defRPr/>
            </a:pPr>
            <a:r>
              <a:rPr lang="es-ES_tradnl" altLang="es-CR" dirty="0"/>
              <a:t>Criterios impuestos por la Constitución a los que debe amoldarse la legislación tributaria ordinaria</a:t>
            </a:r>
          </a:p>
          <a:p>
            <a:pPr eaLnBrk="1" hangingPunct="1">
              <a:defRPr/>
            </a:pPr>
            <a:r>
              <a:rPr lang="es-ES_tradnl" altLang="es-CR" dirty="0"/>
              <a:t>Seguridad jurídica y justicia</a:t>
            </a:r>
            <a:endParaRPr lang="es-ES" altLang="es-CR" dirty="0"/>
          </a:p>
          <a:p>
            <a:endParaRPr lang="es-CR" dirty="0"/>
          </a:p>
        </p:txBody>
      </p:sp>
    </p:spTree>
    <p:extLst>
      <p:ext uri="{BB962C8B-B14F-4D97-AF65-F5344CB8AC3E}">
        <p14:creationId xmlns:p14="http://schemas.microsoft.com/office/powerpoint/2010/main" val="3202147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1D8B34-53C6-4FD4-8DA3-0DEAE9787A70}"/>
              </a:ext>
            </a:extLst>
          </p:cNvPr>
          <p:cNvSpPr>
            <a:spLocks noGrp="1"/>
          </p:cNvSpPr>
          <p:nvPr>
            <p:ph type="title"/>
          </p:nvPr>
        </p:nvSpPr>
        <p:spPr/>
        <p:txBody>
          <a:bodyPr/>
          <a:lstStyle/>
          <a:p>
            <a:pPr algn="ctr"/>
            <a:r>
              <a:rPr lang="es-ES_tradnl" altLang="es-CR" sz="4400" dirty="0"/>
              <a:t>Dos dimensiones de la justicia tributaria</a:t>
            </a:r>
            <a:endParaRPr lang="es-CR" dirty="0"/>
          </a:p>
        </p:txBody>
      </p:sp>
      <p:sp>
        <p:nvSpPr>
          <p:cNvPr id="3" name="Marcador de contenido 2">
            <a:extLst>
              <a:ext uri="{FF2B5EF4-FFF2-40B4-BE49-F238E27FC236}">
                <a16:creationId xmlns:a16="http://schemas.microsoft.com/office/drawing/2014/main" id="{A631CFBE-430F-4198-ABA0-2FE20DA62FE5}"/>
              </a:ext>
            </a:extLst>
          </p:cNvPr>
          <p:cNvSpPr>
            <a:spLocks noGrp="1"/>
          </p:cNvSpPr>
          <p:nvPr>
            <p:ph sz="half" idx="1"/>
          </p:nvPr>
        </p:nvSpPr>
        <p:spPr/>
        <p:txBody>
          <a:bodyPr/>
          <a:lstStyle/>
          <a:p>
            <a:pPr eaLnBrk="1" hangingPunct="1">
              <a:defRPr/>
            </a:pPr>
            <a:r>
              <a:rPr lang="es-ES_tradnl" altLang="es-CR" dirty="0"/>
              <a:t>Justicia tributaria formal: rige principio de legalidad o de reserva de ley y principio de irretroactividad de las normas tributarias</a:t>
            </a:r>
          </a:p>
          <a:p>
            <a:pPr eaLnBrk="1" hangingPunct="1">
              <a:defRPr/>
            </a:pPr>
            <a:r>
              <a:rPr lang="es-ES_tradnl" altLang="es-CR" dirty="0"/>
              <a:t>Justicia tributaria material: principios de generalidad, igualdad, no confiscatoriedad, capacidad contributiva, proporcionalidad, progresividad, racionalidad, entre otros.</a:t>
            </a:r>
            <a:endParaRPr lang="es-ES" altLang="es-CR" dirty="0"/>
          </a:p>
          <a:p>
            <a:endParaRPr lang="es-CR" dirty="0"/>
          </a:p>
        </p:txBody>
      </p:sp>
    </p:spTree>
    <p:extLst>
      <p:ext uri="{BB962C8B-B14F-4D97-AF65-F5344CB8AC3E}">
        <p14:creationId xmlns:p14="http://schemas.microsoft.com/office/powerpoint/2010/main" val="3741032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E63868-8607-4A4A-AC1D-278BD9DDD56E}"/>
              </a:ext>
            </a:extLst>
          </p:cNvPr>
          <p:cNvSpPr>
            <a:spLocks noGrp="1"/>
          </p:cNvSpPr>
          <p:nvPr>
            <p:ph type="title"/>
          </p:nvPr>
        </p:nvSpPr>
        <p:spPr/>
        <p:txBody>
          <a:bodyPr/>
          <a:lstStyle/>
          <a:p>
            <a:pPr algn="ctr"/>
            <a:r>
              <a:rPr lang="es-ES_tradnl" altLang="es-CR" sz="4400" dirty="0"/>
              <a:t>Concepto de límite del poder tributario</a:t>
            </a:r>
            <a:endParaRPr lang="es-CR" dirty="0"/>
          </a:p>
        </p:txBody>
      </p:sp>
      <p:sp>
        <p:nvSpPr>
          <p:cNvPr id="3" name="Marcador de contenido 2">
            <a:extLst>
              <a:ext uri="{FF2B5EF4-FFF2-40B4-BE49-F238E27FC236}">
                <a16:creationId xmlns:a16="http://schemas.microsoft.com/office/drawing/2014/main" id="{96C1F71B-DA76-47D2-A73F-2CE0826926C5}"/>
              </a:ext>
            </a:extLst>
          </p:cNvPr>
          <p:cNvSpPr>
            <a:spLocks noGrp="1"/>
          </p:cNvSpPr>
          <p:nvPr>
            <p:ph sz="half" idx="1"/>
          </p:nvPr>
        </p:nvSpPr>
        <p:spPr/>
        <p:txBody>
          <a:bodyPr/>
          <a:lstStyle/>
          <a:p>
            <a:r>
              <a:rPr lang="es-ES_tradnl" altLang="es-CR" dirty="0"/>
              <a:t>La COPOL contiene una serie de límites dentro de los cuales los titulares del poder tributario pueden y deben actuar para configurar el sistema jurídico-tributario y las grandes líneas de organización de los tributos</a:t>
            </a:r>
            <a:endParaRPr lang="es-ES" altLang="es-CR" dirty="0"/>
          </a:p>
          <a:p>
            <a:endParaRPr lang="es-CR" dirty="0"/>
          </a:p>
        </p:txBody>
      </p:sp>
    </p:spTree>
    <p:extLst>
      <p:ext uri="{BB962C8B-B14F-4D97-AF65-F5344CB8AC3E}">
        <p14:creationId xmlns:p14="http://schemas.microsoft.com/office/powerpoint/2010/main" val="4218211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546071-F1D3-4235-AC9C-19674EA5F527}"/>
              </a:ext>
            </a:extLst>
          </p:cNvPr>
          <p:cNvSpPr>
            <a:spLocks noGrp="1"/>
          </p:cNvSpPr>
          <p:nvPr>
            <p:ph type="title"/>
          </p:nvPr>
        </p:nvSpPr>
        <p:spPr/>
        <p:txBody>
          <a:bodyPr/>
          <a:lstStyle/>
          <a:p>
            <a:pPr algn="ctr"/>
            <a:r>
              <a:rPr lang="es-ES_tradnl" altLang="es-CR" sz="4400" dirty="0"/>
              <a:t>La Constitución como límite al poder tributario</a:t>
            </a:r>
            <a:endParaRPr lang="es-CR" dirty="0"/>
          </a:p>
        </p:txBody>
      </p:sp>
      <p:sp>
        <p:nvSpPr>
          <p:cNvPr id="3" name="Marcador de contenido 2">
            <a:extLst>
              <a:ext uri="{FF2B5EF4-FFF2-40B4-BE49-F238E27FC236}">
                <a16:creationId xmlns:a16="http://schemas.microsoft.com/office/drawing/2014/main" id="{5B43195A-E19B-48D4-9462-20DCAFD0CA94}"/>
              </a:ext>
            </a:extLst>
          </p:cNvPr>
          <p:cNvSpPr>
            <a:spLocks noGrp="1"/>
          </p:cNvSpPr>
          <p:nvPr>
            <p:ph sz="half" idx="1"/>
          </p:nvPr>
        </p:nvSpPr>
        <p:spPr/>
        <p:txBody>
          <a:bodyPr/>
          <a:lstStyle/>
          <a:p>
            <a:pPr eaLnBrk="1" hangingPunct="1">
              <a:defRPr/>
            </a:pPr>
            <a:r>
              <a:rPr lang="es-ES_tradnl" altLang="es-CR" dirty="0"/>
              <a:t>Bloque de constitucionalidad:</a:t>
            </a:r>
          </a:p>
          <a:p>
            <a:pPr eaLnBrk="1" hangingPunct="1">
              <a:buFontTx/>
              <a:buNone/>
              <a:defRPr/>
            </a:pPr>
            <a:r>
              <a:rPr lang="es-ES_tradnl" altLang="es-CR" dirty="0"/>
              <a:t>	Conjunto de normas para el control previo de constitucionalidad de determinadas normas. </a:t>
            </a:r>
          </a:p>
          <a:p>
            <a:pPr eaLnBrk="1" hangingPunct="1">
              <a:buFontTx/>
              <a:buNone/>
              <a:defRPr/>
            </a:pPr>
            <a:r>
              <a:rPr lang="es-ES_tradnl" altLang="es-CR" dirty="0"/>
              <a:t>	Parámetro de constitucionalidad de las leyes y de cualesquiera actos de los poderes públicos</a:t>
            </a:r>
          </a:p>
          <a:p>
            <a:endParaRPr lang="es-CR" dirty="0"/>
          </a:p>
        </p:txBody>
      </p:sp>
    </p:spTree>
    <p:extLst>
      <p:ext uri="{BB962C8B-B14F-4D97-AF65-F5344CB8AC3E}">
        <p14:creationId xmlns:p14="http://schemas.microsoft.com/office/powerpoint/2010/main" val="33354556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66AAFE-D39D-4CA9-84A7-AD529C67B986}"/>
              </a:ext>
            </a:extLst>
          </p:cNvPr>
          <p:cNvSpPr>
            <a:spLocks noGrp="1"/>
          </p:cNvSpPr>
          <p:nvPr>
            <p:ph type="title"/>
          </p:nvPr>
        </p:nvSpPr>
        <p:spPr/>
        <p:txBody>
          <a:bodyPr/>
          <a:lstStyle/>
          <a:p>
            <a:pPr algn="ctr"/>
            <a:r>
              <a:rPr lang="es-ES_tradnl" altLang="es-CR" dirty="0"/>
              <a:t>Constitución</a:t>
            </a:r>
            <a:endParaRPr lang="es-CR" dirty="0"/>
          </a:p>
        </p:txBody>
      </p:sp>
      <p:sp>
        <p:nvSpPr>
          <p:cNvPr id="3" name="Marcador de contenido 2">
            <a:extLst>
              <a:ext uri="{FF2B5EF4-FFF2-40B4-BE49-F238E27FC236}">
                <a16:creationId xmlns:a16="http://schemas.microsoft.com/office/drawing/2014/main" id="{72920D69-CFBC-480F-945F-980B995782E1}"/>
              </a:ext>
            </a:extLst>
          </p:cNvPr>
          <p:cNvSpPr>
            <a:spLocks noGrp="1"/>
          </p:cNvSpPr>
          <p:nvPr>
            <p:ph sz="half" idx="1"/>
          </p:nvPr>
        </p:nvSpPr>
        <p:spPr/>
        <p:txBody>
          <a:bodyPr/>
          <a:lstStyle/>
          <a:p>
            <a:pPr eaLnBrk="1" hangingPunct="1">
              <a:lnSpc>
                <a:spcPct val="90000"/>
              </a:lnSpc>
              <a:defRPr/>
            </a:pPr>
            <a:r>
              <a:rPr lang="es-ES_tradnl" altLang="es-CR" dirty="0"/>
              <a:t>Establece una serie de límites materiales al resto de la normativa jurídica y consiguientemente al ejercicio del poder que la elabore.</a:t>
            </a:r>
          </a:p>
          <a:p>
            <a:pPr eaLnBrk="1" hangingPunct="1">
              <a:lnSpc>
                <a:spcPct val="90000"/>
              </a:lnSpc>
              <a:defRPr/>
            </a:pPr>
            <a:r>
              <a:rPr lang="es-ES_tradnl" altLang="es-CR" dirty="0"/>
              <a:t>Con los límites materiales al poder financiero se alude a los criterios impuestos por la Constitución, a los que ha de amoldarse la legislación financiera ordinaria.</a:t>
            </a:r>
            <a:endParaRPr lang="es-ES" altLang="es-CR" dirty="0"/>
          </a:p>
          <a:p>
            <a:endParaRPr lang="es-CR" dirty="0"/>
          </a:p>
        </p:txBody>
      </p:sp>
    </p:spTree>
    <p:extLst>
      <p:ext uri="{BB962C8B-B14F-4D97-AF65-F5344CB8AC3E}">
        <p14:creationId xmlns:p14="http://schemas.microsoft.com/office/powerpoint/2010/main" val="17438989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BF8A9F-AF52-43DE-BF4F-52C527946FA3}"/>
              </a:ext>
            </a:extLst>
          </p:cNvPr>
          <p:cNvSpPr>
            <a:spLocks noGrp="1"/>
          </p:cNvSpPr>
          <p:nvPr>
            <p:ph type="title"/>
          </p:nvPr>
        </p:nvSpPr>
        <p:spPr/>
        <p:txBody>
          <a:bodyPr/>
          <a:lstStyle/>
          <a:p>
            <a:pPr algn="ctr"/>
            <a:r>
              <a:rPr lang="es-ES_tradnl" altLang="es-CR" dirty="0"/>
              <a:t>Principio de igualdad</a:t>
            </a:r>
            <a:endParaRPr lang="es-CR" dirty="0"/>
          </a:p>
        </p:txBody>
      </p:sp>
      <p:sp>
        <p:nvSpPr>
          <p:cNvPr id="3" name="Marcador de contenido 2">
            <a:extLst>
              <a:ext uri="{FF2B5EF4-FFF2-40B4-BE49-F238E27FC236}">
                <a16:creationId xmlns:a16="http://schemas.microsoft.com/office/drawing/2014/main" id="{03EA7207-A8D2-4CE8-9F4A-A399809C07DE}"/>
              </a:ext>
            </a:extLst>
          </p:cNvPr>
          <p:cNvSpPr>
            <a:spLocks noGrp="1"/>
          </p:cNvSpPr>
          <p:nvPr>
            <p:ph sz="half" idx="1"/>
          </p:nvPr>
        </p:nvSpPr>
        <p:spPr/>
        <p:txBody>
          <a:bodyPr/>
          <a:lstStyle/>
          <a:p>
            <a:pPr eaLnBrk="1" hangingPunct="1">
              <a:defRPr/>
            </a:pPr>
            <a:r>
              <a:rPr lang="es-ES_tradnl" altLang="es-CR" dirty="0"/>
              <a:t>Expresión del valor justicia.</a:t>
            </a:r>
          </a:p>
          <a:p>
            <a:pPr eaLnBrk="1" hangingPunct="1">
              <a:defRPr/>
            </a:pPr>
            <a:r>
              <a:rPr lang="es-ES_tradnl" altLang="es-CR" dirty="0"/>
              <a:t>Criterio central en materia de distribución de la carga tributaria y de él se pueden extraer todos los demás.</a:t>
            </a:r>
          </a:p>
          <a:p>
            <a:pPr eaLnBrk="1" hangingPunct="1">
              <a:defRPr/>
            </a:pPr>
            <a:r>
              <a:rPr lang="es-ES_tradnl" altLang="es-CR" dirty="0"/>
              <a:t>Exige tratamiento desigual a las situaciones desiguales.</a:t>
            </a:r>
          </a:p>
          <a:p>
            <a:pPr eaLnBrk="1" hangingPunct="1">
              <a:defRPr/>
            </a:pPr>
            <a:r>
              <a:rPr lang="es-ES_tradnl" altLang="es-CR" dirty="0"/>
              <a:t>Equidad horizontal y equidad vertical.</a:t>
            </a:r>
          </a:p>
          <a:p>
            <a:pPr eaLnBrk="1" hangingPunct="1">
              <a:defRPr/>
            </a:pPr>
            <a:r>
              <a:rPr lang="es-ES_tradnl" altLang="es-CR" dirty="0"/>
              <a:t>Igualdad – capacidad económica</a:t>
            </a:r>
            <a:endParaRPr lang="es-ES" altLang="es-CR" dirty="0"/>
          </a:p>
          <a:p>
            <a:endParaRPr lang="es-CR" dirty="0"/>
          </a:p>
        </p:txBody>
      </p:sp>
    </p:spTree>
    <p:extLst>
      <p:ext uri="{BB962C8B-B14F-4D97-AF65-F5344CB8AC3E}">
        <p14:creationId xmlns:p14="http://schemas.microsoft.com/office/powerpoint/2010/main" val="18112231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CE25DA-AFEC-457C-A166-889942FEC96B}"/>
              </a:ext>
            </a:extLst>
          </p:cNvPr>
          <p:cNvSpPr>
            <a:spLocks noGrp="1"/>
          </p:cNvSpPr>
          <p:nvPr>
            <p:ph type="title"/>
          </p:nvPr>
        </p:nvSpPr>
        <p:spPr/>
        <p:txBody>
          <a:bodyPr/>
          <a:lstStyle/>
          <a:p>
            <a:pPr algn="ctr"/>
            <a:r>
              <a:rPr lang="es-ES_tradnl" altLang="es-CR" dirty="0"/>
              <a:t>Principio de generalidad</a:t>
            </a:r>
            <a:endParaRPr lang="es-CR" dirty="0"/>
          </a:p>
        </p:txBody>
      </p:sp>
      <p:sp>
        <p:nvSpPr>
          <p:cNvPr id="3" name="Marcador de contenido 2">
            <a:extLst>
              <a:ext uri="{FF2B5EF4-FFF2-40B4-BE49-F238E27FC236}">
                <a16:creationId xmlns:a16="http://schemas.microsoft.com/office/drawing/2014/main" id="{E02E1EFF-CD60-4819-AA7B-6A0A12F3597A}"/>
              </a:ext>
            </a:extLst>
          </p:cNvPr>
          <p:cNvSpPr>
            <a:spLocks noGrp="1"/>
          </p:cNvSpPr>
          <p:nvPr>
            <p:ph sz="half" idx="1"/>
          </p:nvPr>
        </p:nvSpPr>
        <p:spPr/>
        <p:txBody>
          <a:bodyPr/>
          <a:lstStyle/>
          <a:p>
            <a:pPr eaLnBrk="1" hangingPunct="1">
              <a:defRPr/>
            </a:pPr>
            <a:r>
              <a:rPr lang="es-ES_tradnl" altLang="es-CR" dirty="0"/>
              <a:t>Todos debemos contribuir, pero según la capacidad contributiva puesta de manifiesto.</a:t>
            </a:r>
          </a:p>
          <a:p>
            <a:pPr eaLnBrk="1" hangingPunct="1">
              <a:defRPr/>
            </a:pPr>
            <a:r>
              <a:rPr lang="es-ES_tradnl" altLang="es-CR" dirty="0"/>
              <a:t>Prohíbe la existencia de privilegios fiscales</a:t>
            </a:r>
          </a:p>
          <a:p>
            <a:pPr eaLnBrk="1" hangingPunct="1">
              <a:defRPr/>
            </a:pPr>
            <a:r>
              <a:rPr lang="es-ES_tradnl" altLang="es-CR" dirty="0"/>
              <a:t>Exención quiebra el principio de generalidad. Deben ser impuestas por un criterio de justicia.</a:t>
            </a:r>
            <a:endParaRPr lang="es-ES" altLang="es-CR" dirty="0"/>
          </a:p>
          <a:p>
            <a:endParaRPr lang="es-CR" dirty="0"/>
          </a:p>
        </p:txBody>
      </p:sp>
    </p:spTree>
    <p:extLst>
      <p:ext uri="{BB962C8B-B14F-4D97-AF65-F5344CB8AC3E}">
        <p14:creationId xmlns:p14="http://schemas.microsoft.com/office/powerpoint/2010/main" val="3700576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22AF3C-8EEA-4053-A5A3-4C3FE4DD853F}"/>
              </a:ext>
            </a:extLst>
          </p:cNvPr>
          <p:cNvSpPr>
            <a:spLocks noGrp="1"/>
          </p:cNvSpPr>
          <p:nvPr>
            <p:ph type="title"/>
          </p:nvPr>
        </p:nvSpPr>
        <p:spPr/>
        <p:txBody>
          <a:bodyPr/>
          <a:lstStyle/>
          <a:p>
            <a:pPr algn="ctr"/>
            <a:r>
              <a:rPr lang="es-ES_tradnl" altLang="es-CR" sz="4400" dirty="0"/>
              <a:t>Principio de capacidad económica</a:t>
            </a:r>
            <a:endParaRPr lang="es-CR" dirty="0"/>
          </a:p>
        </p:txBody>
      </p:sp>
      <p:sp>
        <p:nvSpPr>
          <p:cNvPr id="3" name="Marcador de contenido 2">
            <a:extLst>
              <a:ext uri="{FF2B5EF4-FFF2-40B4-BE49-F238E27FC236}">
                <a16:creationId xmlns:a16="http://schemas.microsoft.com/office/drawing/2014/main" id="{61399808-44A9-43BE-8F54-795C20AB7C60}"/>
              </a:ext>
            </a:extLst>
          </p:cNvPr>
          <p:cNvSpPr>
            <a:spLocks noGrp="1"/>
          </p:cNvSpPr>
          <p:nvPr>
            <p:ph sz="half" idx="1"/>
          </p:nvPr>
        </p:nvSpPr>
        <p:spPr/>
        <p:txBody>
          <a:bodyPr/>
          <a:lstStyle/>
          <a:p>
            <a:pPr eaLnBrk="1" hangingPunct="1">
              <a:lnSpc>
                <a:spcPct val="90000"/>
              </a:lnSpc>
              <a:defRPr/>
            </a:pPr>
            <a:r>
              <a:rPr lang="es-ES_tradnl" altLang="es-CR" sz="2800" dirty="0"/>
              <a:t>Absoluta:</a:t>
            </a:r>
          </a:p>
          <a:p>
            <a:pPr eaLnBrk="1" hangingPunct="1">
              <a:lnSpc>
                <a:spcPct val="90000"/>
              </a:lnSpc>
              <a:buFontTx/>
              <a:buNone/>
              <a:defRPr/>
            </a:pPr>
            <a:r>
              <a:rPr lang="es-ES_tradnl" altLang="es-CR" sz="2800" dirty="0"/>
              <a:t>	Aptitud abstracta para contribuir a las cargas públicas. </a:t>
            </a:r>
          </a:p>
          <a:p>
            <a:pPr eaLnBrk="1" hangingPunct="1">
              <a:lnSpc>
                <a:spcPct val="90000"/>
              </a:lnSpc>
              <a:buFontTx/>
              <a:buNone/>
              <a:defRPr/>
            </a:pPr>
            <a:r>
              <a:rPr lang="es-ES_tradnl" altLang="es-CR" sz="2800" dirty="0"/>
              <a:t>	Se tiene en cuenta al determinar los presupuestos de hecho del tributo.</a:t>
            </a:r>
          </a:p>
          <a:p>
            <a:pPr eaLnBrk="1" hangingPunct="1">
              <a:lnSpc>
                <a:spcPct val="90000"/>
              </a:lnSpc>
              <a:defRPr/>
            </a:pPr>
            <a:r>
              <a:rPr lang="es-ES_tradnl" altLang="es-CR" sz="2800" dirty="0"/>
              <a:t>Relativa:</a:t>
            </a:r>
          </a:p>
          <a:p>
            <a:pPr eaLnBrk="1" hangingPunct="1">
              <a:lnSpc>
                <a:spcPct val="90000"/>
              </a:lnSpc>
              <a:buFontTx/>
              <a:buNone/>
              <a:defRPr/>
            </a:pPr>
            <a:r>
              <a:rPr lang="es-ES_tradnl" altLang="es-CR" sz="2800" dirty="0"/>
              <a:t>	Criterio que ha de orientar la determinación concreta de la carga tributaria.</a:t>
            </a:r>
          </a:p>
          <a:p>
            <a:pPr eaLnBrk="1" hangingPunct="1">
              <a:lnSpc>
                <a:spcPct val="90000"/>
              </a:lnSpc>
              <a:buFontTx/>
              <a:buNone/>
              <a:defRPr/>
            </a:pPr>
            <a:r>
              <a:rPr lang="es-ES_tradnl" altLang="es-CR" sz="2800" dirty="0"/>
              <a:t>	Se tiene en cuenta en los elementos de cuantificación de la deuda tributaria.</a:t>
            </a:r>
            <a:endParaRPr lang="es-ES" altLang="es-CR" sz="2800" dirty="0"/>
          </a:p>
          <a:p>
            <a:endParaRPr lang="es-CR" dirty="0"/>
          </a:p>
        </p:txBody>
      </p:sp>
    </p:spTree>
    <p:extLst>
      <p:ext uri="{BB962C8B-B14F-4D97-AF65-F5344CB8AC3E}">
        <p14:creationId xmlns:p14="http://schemas.microsoft.com/office/powerpoint/2010/main" val="3027721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42D908-0DFE-469D-9BE7-611AB69A4D47}"/>
              </a:ext>
            </a:extLst>
          </p:cNvPr>
          <p:cNvSpPr>
            <a:spLocks noGrp="1"/>
          </p:cNvSpPr>
          <p:nvPr>
            <p:ph type="title"/>
          </p:nvPr>
        </p:nvSpPr>
        <p:spPr/>
        <p:txBody>
          <a:bodyPr/>
          <a:lstStyle/>
          <a:p>
            <a:pPr algn="ctr"/>
            <a:r>
              <a:rPr lang="es-ES_tradnl" altLang="es-CR" sz="4400" dirty="0"/>
              <a:t>Origen del derecho tributario moderno</a:t>
            </a:r>
            <a:endParaRPr lang="es-CR" dirty="0"/>
          </a:p>
        </p:txBody>
      </p:sp>
      <p:sp>
        <p:nvSpPr>
          <p:cNvPr id="3" name="Marcador de contenido 2">
            <a:extLst>
              <a:ext uri="{FF2B5EF4-FFF2-40B4-BE49-F238E27FC236}">
                <a16:creationId xmlns:a16="http://schemas.microsoft.com/office/drawing/2014/main" id="{5DFCCF66-F855-4F4A-A270-E8881A3ECB48}"/>
              </a:ext>
            </a:extLst>
          </p:cNvPr>
          <p:cNvSpPr>
            <a:spLocks noGrp="1"/>
          </p:cNvSpPr>
          <p:nvPr>
            <p:ph sz="half" idx="1"/>
          </p:nvPr>
        </p:nvSpPr>
        <p:spPr/>
        <p:txBody>
          <a:bodyPr/>
          <a:lstStyle/>
          <a:p>
            <a:pPr eaLnBrk="1" hangingPunct="1">
              <a:lnSpc>
                <a:spcPct val="90000"/>
              </a:lnSpc>
              <a:defRPr/>
            </a:pPr>
            <a:r>
              <a:rPr lang="es-ES_tradnl" altLang="es-CR" sz="2800" dirty="0"/>
              <a:t>Aparición Ordenanza tributaria alemana 1914 </a:t>
            </a:r>
          </a:p>
          <a:p>
            <a:pPr eaLnBrk="1" hangingPunct="1">
              <a:lnSpc>
                <a:spcPct val="90000"/>
              </a:lnSpc>
              <a:defRPr/>
            </a:pPr>
            <a:r>
              <a:rPr lang="es-ES_tradnl" altLang="es-CR" sz="2800" dirty="0"/>
              <a:t>Proceso de juridificación del fenómeno tributario</a:t>
            </a:r>
          </a:p>
          <a:p>
            <a:pPr eaLnBrk="1" hangingPunct="1">
              <a:lnSpc>
                <a:spcPct val="90000"/>
              </a:lnSpc>
              <a:defRPr/>
            </a:pPr>
            <a:r>
              <a:rPr lang="es-ES_tradnl" altLang="es-CR" sz="2800" dirty="0"/>
              <a:t>Tránsito de una relación de poder a una relación jurídica</a:t>
            </a:r>
          </a:p>
          <a:p>
            <a:pPr eaLnBrk="1" hangingPunct="1">
              <a:lnSpc>
                <a:spcPct val="90000"/>
              </a:lnSpc>
              <a:defRPr/>
            </a:pPr>
            <a:r>
              <a:rPr lang="es-ES_tradnl" altLang="es-CR" sz="2800" dirty="0"/>
              <a:t>El tributo empieza a someterse a una serie de reglas, esquemas preestablecidos y uniformes mediante los cuales los contribuyentes van a contribuir al sostenimiento de los gastos públicos</a:t>
            </a:r>
          </a:p>
          <a:p>
            <a:pPr eaLnBrk="1" hangingPunct="1">
              <a:lnSpc>
                <a:spcPct val="90000"/>
              </a:lnSpc>
              <a:defRPr/>
            </a:pPr>
            <a:r>
              <a:rPr lang="es-ES_tradnl" altLang="es-CR" sz="2800" dirty="0"/>
              <a:t>Se incorporan categorías dogmáticas de otras ramas del Derecho: derecho de crédito, obligación pecuniaria, formas de extinción de la obligación, potestades y deberes.</a:t>
            </a:r>
          </a:p>
          <a:p>
            <a:endParaRPr lang="es-CR" dirty="0"/>
          </a:p>
        </p:txBody>
      </p:sp>
    </p:spTree>
    <p:extLst>
      <p:ext uri="{BB962C8B-B14F-4D97-AF65-F5344CB8AC3E}">
        <p14:creationId xmlns:p14="http://schemas.microsoft.com/office/powerpoint/2010/main" val="42002174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BEBCA0-29F2-4A2D-9904-76E531142F87}"/>
              </a:ext>
            </a:extLst>
          </p:cNvPr>
          <p:cNvSpPr>
            <a:spLocks noGrp="1"/>
          </p:cNvSpPr>
          <p:nvPr>
            <p:ph type="title"/>
          </p:nvPr>
        </p:nvSpPr>
        <p:spPr/>
        <p:txBody>
          <a:bodyPr/>
          <a:lstStyle/>
          <a:p>
            <a:pPr algn="ctr"/>
            <a:r>
              <a:rPr lang="es-ES_tradnl" altLang="es-CR" sz="4400" dirty="0"/>
              <a:t>Principio de capacidad económica</a:t>
            </a:r>
            <a:endParaRPr lang="es-CR" dirty="0"/>
          </a:p>
        </p:txBody>
      </p:sp>
      <p:sp>
        <p:nvSpPr>
          <p:cNvPr id="3" name="Marcador de contenido 2">
            <a:extLst>
              <a:ext uri="{FF2B5EF4-FFF2-40B4-BE49-F238E27FC236}">
                <a16:creationId xmlns:a16="http://schemas.microsoft.com/office/drawing/2014/main" id="{4A4C815E-15B4-4CF4-A8C8-3D77C592BF81}"/>
              </a:ext>
            </a:extLst>
          </p:cNvPr>
          <p:cNvSpPr>
            <a:spLocks noGrp="1"/>
          </p:cNvSpPr>
          <p:nvPr>
            <p:ph sz="half" idx="1"/>
          </p:nvPr>
        </p:nvSpPr>
        <p:spPr/>
        <p:txBody>
          <a:bodyPr/>
          <a:lstStyle/>
          <a:p>
            <a:pPr eaLnBrk="1" hangingPunct="1">
              <a:defRPr/>
            </a:pPr>
            <a:r>
              <a:rPr lang="es-ES_tradnl" altLang="es-CR" sz="2800" dirty="0"/>
              <a:t>Existen hechos que son índices directos de capacidad económica como la posesión de bienes o la percepción de rentas.</a:t>
            </a:r>
          </a:p>
          <a:p>
            <a:pPr eaLnBrk="1" hangingPunct="1">
              <a:defRPr/>
            </a:pPr>
            <a:r>
              <a:rPr lang="es-ES_tradnl" altLang="es-CR" sz="2800" dirty="0"/>
              <a:t>Índices indirectos: la circulación y el consumo de riqueza.</a:t>
            </a:r>
          </a:p>
          <a:p>
            <a:pPr eaLnBrk="1" hangingPunct="1">
              <a:defRPr/>
            </a:pPr>
            <a:r>
              <a:rPr lang="es-ES_tradnl" altLang="es-CR" sz="2800" dirty="0"/>
              <a:t>Basta con que la capacidad económica sea manifiesta como riqueza potencial o actual para que se respete dicho principio.</a:t>
            </a:r>
          </a:p>
          <a:p>
            <a:pPr eaLnBrk="1" hangingPunct="1">
              <a:defRPr/>
            </a:pPr>
            <a:r>
              <a:rPr lang="es-ES_tradnl" altLang="es-CR" sz="2800" dirty="0"/>
              <a:t>Exoneración de un mínimo de existencia.</a:t>
            </a:r>
            <a:endParaRPr lang="es-ES" altLang="es-CR" sz="2800" dirty="0"/>
          </a:p>
          <a:p>
            <a:endParaRPr lang="es-CR" dirty="0"/>
          </a:p>
        </p:txBody>
      </p:sp>
    </p:spTree>
    <p:extLst>
      <p:ext uri="{BB962C8B-B14F-4D97-AF65-F5344CB8AC3E}">
        <p14:creationId xmlns:p14="http://schemas.microsoft.com/office/powerpoint/2010/main" val="33178125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EAE49A-481C-473E-AD3C-1BC51C7C123D}"/>
              </a:ext>
            </a:extLst>
          </p:cNvPr>
          <p:cNvSpPr>
            <a:spLocks noGrp="1"/>
          </p:cNvSpPr>
          <p:nvPr>
            <p:ph type="title"/>
          </p:nvPr>
        </p:nvSpPr>
        <p:spPr/>
        <p:txBody>
          <a:bodyPr/>
          <a:lstStyle/>
          <a:p>
            <a:pPr algn="ctr"/>
            <a:r>
              <a:rPr lang="es-ES_tradnl" altLang="es-CR" dirty="0"/>
              <a:t>Principio de progresividad</a:t>
            </a:r>
            <a:endParaRPr lang="es-CR" dirty="0"/>
          </a:p>
        </p:txBody>
      </p:sp>
      <p:sp>
        <p:nvSpPr>
          <p:cNvPr id="3" name="Marcador de contenido 2">
            <a:extLst>
              <a:ext uri="{FF2B5EF4-FFF2-40B4-BE49-F238E27FC236}">
                <a16:creationId xmlns:a16="http://schemas.microsoft.com/office/drawing/2014/main" id="{96A30D19-F300-4B64-BBA2-08DEF471E045}"/>
              </a:ext>
            </a:extLst>
          </p:cNvPr>
          <p:cNvSpPr>
            <a:spLocks noGrp="1"/>
          </p:cNvSpPr>
          <p:nvPr>
            <p:ph sz="half" idx="1"/>
          </p:nvPr>
        </p:nvSpPr>
        <p:spPr/>
        <p:txBody>
          <a:bodyPr/>
          <a:lstStyle/>
          <a:p>
            <a:pPr eaLnBrk="1" hangingPunct="1">
              <a:defRPr/>
            </a:pPr>
            <a:r>
              <a:rPr lang="es-ES_tradnl" altLang="es-CR" sz="2800" dirty="0"/>
              <a:t>Forma de conseguir la efectiva igualdad.</a:t>
            </a:r>
          </a:p>
          <a:p>
            <a:pPr eaLnBrk="1" hangingPunct="1">
              <a:defRPr/>
            </a:pPr>
            <a:r>
              <a:rPr lang="es-ES_tradnl" altLang="es-CR" sz="2800" dirty="0"/>
              <a:t>Supone que la carga tributaria se reparta en forma más que proporcional atendiendo el nivel de capacidad contributiva de cada contribuyente.</a:t>
            </a:r>
          </a:p>
          <a:p>
            <a:pPr eaLnBrk="1" hangingPunct="1">
              <a:defRPr/>
            </a:pPr>
            <a:r>
              <a:rPr lang="es-ES_tradnl" altLang="es-CR" sz="2800" dirty="0"/>
              <a:t>Se exige la progresividad de todo el sistema tributario no necesariamente de cada tributo.</a:t>
            </a:r>
          </a:p>
          <a:p>
            <a:pPr eaLnBrk="1" hangingPunct="1">
              <a:defRPr/>
            </a:pPr>
            <a:r>
              <a:rPr lang="es-ES_tradnl" altLang="es-CR" sz="2800" dirty="0"/>
              <a:t>La progresividad no podrá tener alcance confiscatorio</a:t>
            </a:r>
            <a:endParaRPr lang="es-ES" altLang="es-CR" sz="2800" dirty="0"/>
          </a:p>
          <a:p>
            <a:endParaRPr lang="es-CR" dirty="0"/>
          </a:p>
        </p:txBody>
      </p:sp>
    </p:spTree>
    <p:extLst>
      <p:ext uri="{BB962C8B-B14F-4D97-AF65-F5344CB8AC3E}">
        <p14:creationId xmlns:p14="http://schemas.microsoft.com/office/powerpoint/2010/main" val="26061482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8D88B8-FA78-49AE-A107-A9153D4466C9}"/>
              </a:ext>
            </a:extLst>
          </p:cNvPr>
          <p:cNvSpPr>
            <a:spLocks noGrp="1"/>
          </p:cNvSpPr>
          <p:nvPr>
            <p:ph type="title"/>
          </p:nvPr>
        </p:nvSpPr>
        <p:spPr/>
        <p:txBody>
          <a:bodyPr/>
          <a:lstStyle/>
          <a:p>
            <a:pPr algn="ctr"/>
            <a:r>
              <a:rPr lang="es-ES_tradnl" altLang="es-CR" dirty="0"/>
              <a:t>Principio de no confiscatoriedad</a:t>
            </a:r>
            <a:endParaRPr lang="es-CR" dirty="0"/>
          </a:p>
        </p:txBody>
      </p:sp>
      <p:sp>
        <p:nvSpPr>
          <p:cNvPr id="3" name="Marcador de contenido 2">
            <a:extLst>
              <a:ext uri="{FF2B5EF4-FFF2-40B4-BE49-F238E27FC236}">
                <a16:creationId xmlns:a16="http://schemas.microsoft.com/office/drawing/2014/main" id="{1AF7B8D6-F49C-47CA-AD4A-8F9F50124495}"/>
              </a:ext>
            </a:extLst>
          </p:cNvPr>
          <p:cNvSpPr>
            <a:spLocks noGrp="1"/>
          </p:cNvSpPr>
          <p:nvPr>
            <p:ph sz="half" idx="1"/>
          </p:nvPr>
        </p:nvSpPr>
        <p:spPr/>
        <p:txBody>
          <a:bodyPr/>
          <a:lstStyle/>
          <a:p>
            <a:pPr eaLnBrk="1" hangingPunct="1">
              <a:defRPr/>
            </a:pPr>
            <a:r>
              <a:rPr lang="es-ES_tradnl" altLang="es-CR" sz="2800" dirty="0"/>
              <a:t>La no confiscatoriedad opera como límite a las facultades impositivas públicas en el sentido que habrá que considerar inconstitucional todo tributo que suponga la destrucción del patrimonio que el contribuyente ostenta antes de su entrada en vigor.</a:t>
            </a:r>
          </a:p>
          <a:p>
            <a:pPr eaLnBrk="1" hangingPunct="1">
              <a:defRPr/>
            </a:pPr>
            <a:r>
              <a:rPr lang="es-ES_tradnl" altLang="es-CR" sz="2800" dirty="0"/>
              <a:t>Respeto de la propiedad privada y distribución equitativa de la riqueza.</a:t>
            </a:r>
          </a:p>
          <a:p>
            <a:pPr eaLnBrk="1" hangingPunct="1">
              <a:defRPr/>
            </a:pPr>
            <a:r>
              <a:rPr lang="es-ES_tradnl" altLang="es-CR" sz="2800" dirty="0"/>
              <a:t>La NC obliga a no agotar la riqueza imponible.</a:t>
            </a:r>
            <a:endParaRPr lang="es-ES" altLang="es-CR" sz="2800" dirty="0"/>
          </a:p>
          <a:p>
            <a:endParaRPr lang="es-CR" dirty="0"/>
          </a:p>
        </p:txBody>
      </p:sp>
    </p:spTree>
    <p:extLst>
      <p:ext uri="{BB962C8B-B14F-4D97-AF65-F5344CB8AC3E}">
        <p14:creationId xmlns:p14="http://schemas.microsoft.com/office/powerpoint/2010/main" val="22123568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0EF7AD-CD0B-4C06-BB56-71BBC7E9F206}"/>
              </a:ext>
            </a:extLst>
          </p:cNvPr>
          <p:cNvSpPr>
            <a:spLocks noGrp="1"/>
          </p:cNvSpPr>
          <p:nvPr>
            <p:ph type="title"/>
          </p:nvPr>
        </p:nvSpPr>
        <p:spPr/>
        <p:txBody>
          <a:bodyPr/>
          <a:lstStyle/>
          <a:p>
            <a:pPr algn="ctr"/>
            <a:r>
              <a:rPr lang="es-ES_tradnl" altLang="es-CR" dirty="0"/>
              <a:t>Principio de mínimo exento</a:t>
            </a:r>
            <a:endParaRPr lang="es-CR" dirty="0"/>
          </a:p>
        </p:txBody>
      </p:sp>
      <p:sp>
        <p:nvSpPr>
          <p:cNvPr id="3" name="Marcador de contenido 2">
            <a:extLst>
              <a:ext uri="{FF2B5EF4-FFF2-40B4-BE49-F238E27FC236}">
                <a16:creationId xmlns:a16="http://schemas.microsoft.com/office/drawing/2014/main" id="{C7A288D2-5B56-40D9-A3F1-F7C6FBEBB781}"/>
              </a:ext>
            </a:extLst>
          </p:cNvPr>
          <p:cNvSpPr>
            <a:spLocks noGrp="1"/>
          </p:cNvSpPr>
          <p:nvPr>
            <p:ph sz="half" idx="1"/>
          </p:nvPr>
        </p:nvSpPr>
        <p:spPr/>
        <p:txBody>
          <a:bodyPr/>
          <a:lstStyle/>
          <a:p>
            <a:pPr eaLnBrk="1" hangingPunct="1">
              <a:defRPr/>
            </a:pPr>
            <a:r>
              <a:rPr lang="es-ES_tradnl" altLang="es-CR" dirty="0"/>
              <a:t>Preservar un mínimo vital o mínimo de subsistencia.</a:t>
            </a:r>
          </a:p>
          <a:p>
            <a:pPr eaLnBrk="1" hangingPunct="1">
              <a:defRPr/>
            </a:pPr>
            <a:r>
              <a:rPr lang="es-ES_tradnl" altLang="es-CR" dirty="0"/>
              <a:t>Límite por debajo de la capacidad económica.</a:t>
            </a:r>
            <a:endParaRPr lang="es-ES" altLang="es-CR" dirty="0"/>
          </a:p>
          <a:p>
            <a:endParaRPr lang="es-CR" dirty="0"/>
          </a:p>
        </p:txBody>
      </p:sp>
    </p:spTree>
    <p:extLst>
      <p:ext uri="{BB962C8B-B14F-4D97-AF65-F5344CB8AC3E}">
        <p14:creationId xmlns:p14="http://schemas.microsoft.com/office/powerpoint/2010/main" val="38537483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574020-A6E9-4B7A-893D-CB914018C4A6}"/>
              </a:ext>
            </a:extLst>
          </p:cNvPr>
          <p:cNvSpPr>
            <a:spLocks noGrp="1"/>
          </p:cNvSpPr>
          <p:nvPr>
            <p:ph type="title"/>
          </p:nvPr>
        </p:nvSpPr>
        <p:spPr/>
        <p:txBody>
          <a:bodyPr/>
          <a:lstStyle/>
          <a:p>
            <a:pPr algn="ctr"/>
            <a:r>
              <a:rPr lang="es-ES_tradnl" altLang="es-CR" dirty="0"/>
              <a:t>Principio de Legalidad</a:t>
            </a:r>
            <a:endParaRPr lang="es-CR" dirty="0"/>
          </a:p>
        </p:txBody>
      </p:sp>
      <p:sp>
        <p:nvSpPr>
          <p:cNvPr id="3" name="Marcador de contenido 2">
            <a:extLst>
              <a:ext uri="{FF2B5EF4-FFF2-40B4-BE49-F238E27FC236}">
                <a16:creationId xmlns:a16="http://schemas.microsoft.com/office/drawing/2014/main" id="{178D7F2C-684E-457A-B845-1066C9FC4902}"/>
              </a:ext>
            </a:extLst>
          </p:cNvPr>
          <p:cNvSpPr>
            <a:spLocks noGrp="1"/>
          </p:cNvSpPr>
          <p:nvPr>
            <p:ph sz="half" idx="1"/>
          </p:nvPr>
        </p:nvSpPr>
        <p:spPr/>
        <p:txBody>
          <a:bodyPr/>
          <a:lstStyle/>
          <a:p>
            <a:pPr eaLnBrk="1" hangingPunct="1">
              <a:defRPr/>
            </a:pPr>
            <a:r>
              <a:rPr lang="es-ES_tradnl" altLang="es-CR" dirty="0"/>
              <a:t>La Administración debe actuar con apego a la ley.</a:t>
            </a:r>
          </a:p>
          <a:p>
            <a:pPr eaLnBrk="1" hangingPunct="1">
              <a:defRPr/>
            </a:pPr>
            <a:r>
              <a:rPr lang="es-ES_tradnl" altLang="es-CR" dirty="0"/>
              <a:t>Sólo puede realizar aquello que por ley esté permitido. </a:t>
            </a:r>
          </a:p>
          <a:p>
            <a:pPr eaLnBrk="1" hangingPunct="1">
              <a:defRPr/>
            </a:pPr>
            <a:r>
              <a:rPr lang="es-ES_tradnl" altLang="es-CR" dirty="0"/>
              <a:t>Principio de reserva de ley: tanto los tributos como las exenciones tienen que ser creados por ley.</a:t>
            </a:r>
            <a:endParaRPr lang="es-ES" altLang="es-CR" dirty="0"/>
          </a:p>
          <a:p>
            <a:endParaRPr lang="es-CR" dirty="0"/>
          </a:p>
        </p:txBody>
      </p:sp>
    </p:spTree>
    <p:extLst>
      <p:ext uri="{BB962C8B-B14F-4D97-AF65-F5344CB8AC3E}">
        <p14:creationId xmlns:p14="http://schemas.microsoft.com/office/powerpoint/2010/main" val="412933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377214-52C0-4A25-A186-A058A44D4B1F}"/>
              </a:ext>
            </a:extLst>
          </p:cNvPr>
          <p:cNvSpPr>
            <a:spLocks noGrp="1"/>
          </p:cNvSpPr>
          <p:nvPr>
            <p:ph type="title"/>
          </p:nvPr>
        </p:nvSpPr>
        <p:spPr/>
        <p:txBody>
          <a:bodyPr/>
          <a:lstStyle/>
          <a:p>
            <a:pPr algn="ctr"/>
            <a:r>
              <a:rPr lang="es-ES_tradnl" altLang="es-CR" dirty="0"/>
              <a:t>Principio de irretroactividad</a:t>
            </a:r>
            <a:endParaRPr lang="es-CR" dirty="0"/>
          </a:p>
        </p:txBody>
      </p:sp>
      <p:sp>
        <p:nvSpPr>
          <p:cNvPr id="3" name="Marcador de contenido 2">
            <a:extLst>
              <a:ext uri="{FF2B5EF4-FFF2-40B4-BE49-F238E27FC236}">
                <a16:creationId xmlns:a16="http://schemas.microsoft.com/office/drawing/2014/main" id="{8296EA07-A715-462B-9126-68C37B71B9AA}"/>
              </a:ext>
            </a:extLst>
          </p:cNvPr>
          <p:cNvSpPr>
            <a:spLocks noGrp="1"/>
          </p:cNvSpPr>
          <p:nvPr>
            <p:ph sz="half" idx="1"/>
          </p:nvPr>
        </p:nvSpPr>
        <p:spPr/>
        <p:txBody>
          <a:bodyPr/>
          <a:lstStyle/>
          <a:p>
            <a:r>
              <a:rPr lang="es-CR" altLang="es-CR" dirty="0"/>
              <a:t>Artículo 34 COPOL, manifiesta que “A ninguna ley se le dará efecto retroactivo en perjuicio de persona o de sus derechos patrimoniales adquiridos o de situaciones jurídicas consolidadas”.</a:t>
            </a:r>
            <a:endParaRPr lang="es-ES" altLang="es-CR" dirty="0"/>
          </a:p>
          <a:p>
            <a:endParaRPr lang="es-CR" dirty="0"/>
          </a:p>
        </p:txBody>
      </p:sp>
    </p:spTree>
    <p:extLst>
      <p:ext uri="{BB962C8B-B14F-4D97-AF65-F5344CB8AC3E}">
        <p14:creationId xmlns:p14="http://schemas.microsoft.com/office/powerpoint/2010/main" val="26887754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81270E-3432-4C5A-9D1B-BBD0FB36C1FA}"/>
              </a:ext>
            </a:extLst>
          </p:cNvPr>
          <p:cNvSpPr>
            <a:spLocks noGrp="1"/>
          </p:cNvSpPr>
          <p:nvPr>
            <p:ph type="title"/>
          </p:nvPr>
        </p:nvSpPr>
        <p:spPr/>
        <p:txBody>
          <a:bodyPr/>
          <a:lstStyle/>
          <a:p>
            <a:pPr algn="ctr"/>
            <a:r>
              <a:rPr lang="es-ES_tradnl" altLang="es-CR" sz="4400" dirty="0"/>
              <a:t>Problemas metodológicos del contenido de los principios de JT</a:t>
            </a:r>
            <a:endParaRPr lang="es-CR" dirty="0"/>
          </a:p>
        </p:txBody>
      </p:sp>
      <p:sp>
        <p:nvSpPr>
          <p:cNvPr id="3" name="Marcador de contenido 2">
            <a:extLst>
              <a:ext uri="{FF2B5EF4-FFF2-40B4-BE49-F238E27FC236}">
                <a16:creationId xmlns:a16="http://schemas.microsoft.com/office/drawing/2014/main" id="{948B8000-2F90-40D0-B7C8-50D0166961A4}"/>
              </a:ext>
            </a:extLst>
          </p:cNvPr>
          <p:cNvSpPr>
            <a:spLocks noGrp="1"/>
          </p:cNvSpPr>
          <p:nvPr>
            <p:ph sz="half" idx="1"/>
          </p:nvPr>
        </p:nvSpPr>
        <p:spPr/>
        <p:txBody>
          <a:bodyPr/>
          <a:lstStyle/>
          <a:p>
            <a:pPr eaLnBrk="1" hangingPunct="1">
              <a:defRPr/>
            </a:pPr>
            <a:r>
              <a:rPr lang="es-ES_tradnl" altLang="es-CR" sz="2800" dirty="0"/>
              <a:t>Nuestra Constitución no consagra expresamente los principios de JT a diferencia de otras constituciones.</a:t>
            </a:r>
          </a:p>
          <a:p>
            <a:pPr eaLnBrk="1" hangingPunct="1">
              <a:defRPr/>
            </a:pPr>
            <a:r>
              <a:rPr lang="es-ES_tradnl" altLang="es-CR" sz="2800" dirty="0"/>
              <a:t>Nuestra Sala Constitucional los ha desarrollado infiriéndolos de la propia COPOL.</a:t>
            </a:r>
          </a:p>
          <a:p>
            <a:pPr eaLnBrk="1" hangingPunct="1">
              <a:defRPr/>
            </a:pPr>
            <a:r>
              <a:rPr lang="es-ES_tradnl" altLang="es-CR" sz="2800" dirty="0"/>
              <a:t>Adquiere especial relevancia el principio de capacidad económica (CE), como principio en torna al cual gira la JT.</a:t>
            </a:r>
          </a:p>
          <a:p>
            <a:endParaRPr lang="es-CR" dirty="0"/>
          </a:p>
        </p:txBody>
      </p:sp>
    </p:spTree>
    <p:extLst>
      <p:ext uri="{BB962C8B-B14F-4D97-AF65-F5344CB8AC3E}">
        <p14:creationId xmlns:p14="http://schemas.microsoft.com/office/powerpoint/2010/main" val="12928902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25C269-1C12-400E-8E67-C7D98798CE02}"/>
              </a:ext>
            </a:extLst>
          </p:cNvPr>
          <p:cNvSpPr>
            <a:spLocks noGrp="1"/>
          </p:cNvSpPr>
          <p:nvPr>
            <p:ph type="title"/>
          </p:nvPr>
        </p:nvSpPr>
        <p:spPr/>
        <p:txBody>
          <a:bodyPr/>
          <a:lstStyle/>
          <a:p>
            <a:pPr algn="ctr"/>
            <a:r>
              <a:rPr lang="es-ES_tradnl" altLang="es-CR" sz="4400" dirty="0"/>
              <a:t>Distintos métodos para determinar el contenido del PCE y por tanto de los PJT</a:t>
            </a:r>
            <a:endParaRPr lang="es-CR" dirty="0"/>
          </a:p>
        </p:txBody>
      </p:sp>
      <p:sp>
        <p:nvSpPr>
          <p:cNvPr id="3" name="Marcador de contenido 2">
            <a:extLst>
              <a:ext uri="{FF2B5EF4-FFF2-40B4-BE49-F238E27FC236}">
                <a16:creationId xmlns:a16="http://schemas.microsoft.com/office/drawing/2014/main" id="{6FFAE8D9-BE97-45E4-A3AE-50385516EDEA}"/>
              </a:ext>
            </a:extLst>
          </p:cNvPr>
          <p:cNvSpPr>
            <a:spLocks noGrp="1"/>
          </p:cNvSpPr>
          <p:nvPr>
            <p:ph sz="half" idx="1"/>
          </p:nvPr>
        </p:nvSpPr>
        <p:spPr/>
        <p:txBody>
          <a:bodyPr/>
          <a:lstStyle/>
          <a:p>
            <a:pPr marL="609600" indent="-609600" eaLnBrk="1" hangingPunct="1">
              <a:lnSpc>
                <a:spcPct val="80000"/>
              </a:lnSpc>
              <a:defRPr/>
            </a:pPr>
            <a:r>
              <a:rPr lang="es-ES_tradnl" altLang="es-CR" sz="2400" dirty="0"/>
              <a:t>Determinar el contenido de acuerdo con la ciencia financiera:</a:t>
            </a:r>
          </a:p>
          <a:p>
            <a:pPr marL="990600" lvl="1" indent="-533400" eaLnBrk="1" hangingPunct="1">
              <a:lnSpc>
                <a:spcPct val="80000"/>
              </a:lnSpc>
              <a:defRPr/>
            </a:pPr>
            <a:r>
              <a:rPr lang="es-ES_tradnl" altLang="es-CR" sz="2000" dirty="0"/>
              <a:t>Se recurre a distintos conceptos como el de las ventajas obtenidas por el contribuyente en atención a los servicios públicos que disfruta y le proporciona el Estado o el concepto de mera riqueza, titularidad de riqueza, disponibilidad de medios económicos.</a:t>
            </a:r>
          </a:p>
          <a:p>
            <a:pPr marL="609600" indent="-609600" eaLnBrk="1" hangingPunct="1">
              <a:lnSpc>
                <a:spcPct val="80000"/>
              </a:lnSpc>
              <a:defRPr/>
            </a:pPr>
            <a:r>
              <a:rPr lang="es-ES_tradnl" altLang="es-CR" sz="2400" dirty="0"/>
              <a:t>Como síntesis de la las motivaciones del legislador:</a:t>
            </a:r>
          </a:p>
          <a:p>
            <a:pPr marL="990600" lvl="1" indent="-533400" eaLnBrk="1" hangingPunct="1">
              <a:lnSpc>
                <a:spcPct val="80000"/>
              </a:lnSpc>
              <a:defRPr/>
            </a:pPr>
            <a:r>
              <a:rPr lang="es-ES_tradnl" altLang="es-CR" sz="2000" dirty="0"/>
              <a:t>La CE constituye un concepto económico-financiero y jurídico político, por ello, presenta manifestaciones diversas de tiempo en tiempo y de lugar en lugar, en correspondencia a las ideas jurídicas y políticas dominantes en la época y los países considerados. Se destaca el carácter esencialmente histórico del concepto.*</a:t>
            </a:r>
          </a:p>
          <a:p>
            <a:pPr marL="609600" indent="-609600" eaLnBrk="1" hangingPunct="1">
              <a:lnSpc>
                <a:spcPct val="80000"/>
              </a:lnSpc>
              <a:defRPr/>
            </a:pPr>
            <a:r>
              <a:rPr lang="es-ES_tradnl" altLang="es-CR" sz="2400" dirty="0"/>
              <a:t>Derivación del contenido del PCE de la COPOL.</a:t>
            </a:r>
          </a:p>
          <a:p>
            <a:endParaRPr lang="es-CR" dirty="0"/>
          </a:p>
        </p:txBody>
      </p:sp>
    </p:spTree>
    <p:extLst>
      <p:ext uri="{BB962C8B-B14F-4D97-AF65-F5344CB8AC3E}">
        <p14:creationId xmlns:p14="http://schemas.microsoft.com/office/powerpoint/2010/main" val="39646669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5C9738-CF0B-4495-8A10-D6CCB43A5C71}"/>
              </a:ext>
            </a:extLst>
          </p:cNvPr>
          <p:cNvSpPr>
            <a:spLocks noGrp="1"/>
          </p:cNvSpPr>
          <p:nvPr>
            <p:ph type="title"/>
          </p:nvPr>
        </p:nvSpPr>
        <p:spPr/>
        <p:txBody>
          <a:bodyPr/>
          <a:lstStyle/>
          <a:p>
            <a:pPr algn="ctr"/>
            <a:r>
              <a:rPr lang="es-ES_tradnl" altLang="es-CR" sz="4400" dirty="0"/>
              <a:t>Derivación del contenido del PCE de la Constitución</a:t>
            </a:r>
            <a:endParaRPr lang="es-CR" dirty="0"/>
          </a:p>
        </p:txBody>
      </p:sp>
      <p:sp>
        <p:nvSpPr>
          <p:cNvPr id="3" name="Marcador de contenido 2">
            <a:extLst>
              <a:ext uri="{FF2B5EF4-FFF2-40B4-BE49-F238E27FC236}">
                <a16:creationId xmlns:a16="http://schemas.microsoft.com/office/drawing/2014/main" id="{740AAC95-CE56-42FF-9A62-29C9804A29FD}"/>
              </a:ext>
            </a:extLst>
          </p:cNvPr>
          <p:cNvSpPr>
            <a:spLocks noGrp="1"/>
          </p:cNvSpPr>
          <p:nvPr>
            <p:ph sz="half" idx="1"/>
          </p:nvPr>
        </p:nvSpPr>
        <p:spPr/>
        <p:txBody>
          <a:bodyPr>
            <a:normAutofit lnSpcReduction="10000"/>
          </a:bodyPr>
          <a:lstStyle/>
          <a:p>
            <a:pPr eaLnBrk="1" hangingPunct="1">
              <a:defRPr/>
            </a:pPr>
            <a:r>
              <a:rPr lang="es-ES_tradnl" altLang="es-CR" sz="2800" dirty="0"/>
              <a:t>El contenido del PCE se debe derivar de la Constitución y demás principios del entramado constitucional.</a:t>
            </a:r>
          </a:p>
          <a:p>
            <a:pPr eaLnBrk="1" hangingPunct="1">
              <a:defRPr/>
            </a:pPr>
            <a:r>
              <a:rPr lang="es-ES_tradnl" altLang="es-CR" sz="2800" dirty="0"/>
              <a:t>Al ser positivizado dicho principio en las Constituciones se crea una categoría jurídica con características propias independientemente del significado de dicho principio en otras Ciencias como la Financiera.</a:t>
            </a:r>
          </a:p>
          <a:p>
            <a:pPr eaLnBrk="1" hangingPunct="1">
              <a:defRPr/>
            </a:pPr>
            <a:r>
              <a:rPr lang="es-ES_tradnl" altLang="es-CR" sz="2800" dirty="0"/>
              <a:t>Los principios fundamentales del ordenamiento constitucional cualifican la fuerza económica a la cual se vincula la CE</a:t>
            </a:r>
          </a:p>
          <a:p>
            <a:pPr eaLnBrk="1" hangingPunct="1">
              <a:defRPr/>
            </a:pPr>
            <a:r>
              <a:rPr lang="es-ES_tradnl" altLang="es-CR" sz="2800" dirty="0"/>
              <a:t>La CE no es cualquier manifestación de riqueza sino sólo aquella fuerza económica que deba juzgarse idónea para concurrir a los gastos públicos, a la luz de las exigencias económicas y sociales acogidas en la Constitución.</a:t>
            </a:r>
            <a:endParaRPr lang="es-ES" altLang="es-CR" sz="2800" dirty="0"/>
          </a:p>
          <a:p>
            <a:endParaRPr lang="es-CR" dirty="0"/>
          </a:p>
        </p:txBody>
      </p:sp>
    </p:spTree>
    <p:extLst>
      <p:ext uri="{BB962C8B-B14F-4D97-AF65-F5344CB8AC3E}">
        <p14:creationId xmlns:p14="http://schemas.microsoft.com/office/powerpoint/2010/main" val="32055876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B7664D-01AB-430F-A927-6118E1F00BB7}"/>
              </a:ext>
            </a:extLst>
          </p:cNvPr>
          <p:cNvSpPr>
            <a:spLocks noGrp="1"/>
          </p:cNvSpPr>
          <p:nvPr>
            <p:ph type="title"/>
          </p:nvPr>
        </p:nvSpPr>
        <p:spPr/>
        <p:txBody>
          <a:bodyPr/>
          <a:lstStyle/>
          <a:p>
            <a:pPr algn="ctr"/>
            <a:r>
              <a:rPr lang="es-ES_tradnl" altLang="es-CR" sz="4400" dirty="0"/>
              <a:t>Método para determinar el contenido de la CE</a:t>
            </a:r>
            <a:endParaRPr lang="es-CR" dirty="0"/>
          </a:p>
        </p:txBody>
      </p:sp>
      <p:sp>
        <p:nvSpPr>
          <p:cNvPr id="3" name="Marcador de contenido 2">
            <a:extLst>
              <a:ext uri="{FF2B5EF4-FFF2-40B4-BE49-F238E27FC236}">
                <a16:creationId xmlns:a16="http://schemas.microsoft.com/office/drawing/2014/main" id="{87FE3E2A-4EBE-4833-8E4C-39CBCF5EAB83}"/>
              </a:ext>
            </a:extLst>
          </p:cNvPr>
          <p:cNvSpPr>
            <a:spLocks noGrp="1"/>
          </p:cNvSpPr>
          <p:nvPr>
            <p:ph sz="half" idx="1"/>
          </p:nvPr>
        </p:nvSpPr>
        <p:spPr/>
        <p:txBody>
          <a:bodyPr/>
          <a:lstStyle/>
          <a:p>
            <a:pPr eaLnBrk="1" hangingPunct="1">
              <a:lnSpc>
                <a:spcPct val="90000"/>
              </a:lnSpc>
              <a:defRPr/>
            </a:pPr>
            <a:r>
              <a:rPr lang="es-ES_tradnl" altLang="es-CR" sz="2800" dirty="0"/>
              <a:t>Interpretación sistemática y finalista de las normas constitucionales que consagran derechos económicos y sociales</a:t>
            </a:r>
          </a:p>
          <a:p>
            <a:pPr eaLnBrk="1" hangingPunct="1">
              <a:lnSpc>
                <a:spcPct val="90000"/>
              </a:lnSpc>
              <a:defRPr/>
            </a:pPr>
            <a:r>
              <a:rPr lang="es-ES_tradnl" altLang="es-CR" sz="2800" dirty="0"/>
              <a:t>Especificación de la concepción de justicia que recoge la Constitución, es a ella a la que debe acogerse todo intérprete del Derecho y no especular respecto a su significado o tratar de derivar el contenido de sus principios de campos teóricos diferentes al jurídico</a:t>
            </a:r>
          </a:p>
          <a:p>
            <a:pPr eaLnBrk="1" hangingPunct="1">
              <a:lnSpc>
                <a:spcPct val="90000"/>
              </a:lnSpc>
              <a:defRPr/>
            </a:pPr>
            <a:r>
              <a:rPr lang="es-ES_tradnl" altLang="es-CR" sz="2800" dirty="0"/>
              <a:t>Una Constitución que contemple implícita o expresamente los principios de justicia tributaria les da pleno valor jurídico, ya que su finalidad consiste en limitar el ejercicio del poder tributario del Estado y  a la vez otorgar garantías fundamentales al contribuyente. </a:t>
            </a:r>
          </a:p>
          <a:p>
            <a:endParaRPr lang="es-CR" dirty="0"/>
          </a:p>
        </p:txBody>
      </p:sp>
    </p:spTree>
    <p:extLst>
      <p:ext uri="{BB962C8B-B14F-4D97-AF65-F5344CB8AC3E}">
        <p14:creationId xmlns:p14="http://schemas.microsoft.com/office/powerpoint/2010/main" val="2339705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89A572-3DC5-400A-BC5A-0164F528C110}"/>
              </a:ext>
            </a:extLst>
          </p:cNvPr>
          <p:cNvSpPr>
            <a:spLocks noGrp="1"/>
          </p:cNvSpPr>
          <p:nvPr>
            <p:ph type="title"/>
          </p:nvPr>
        </p:nvSpPr>
        <p:spPr/>
        <p:txBody>
          <a:bodyPr/>
          <a:lstStyle/>
          <a:p>
            <a:pPr algn="ctr"/>
            <a:r>
              <a:rPr lang="es-ES_tradnl" altLang="es-CR" sz="4400" dirty="0"/>
              <a:t>Origen del derecho tributario moderno</a:t>
            </a:r>
            <a:endParaRPr lang="es-CR" dirty="0"/>
          </a:p>
        </p:txBody>
      </p:sp>
      <p:sp>
        <p:nvSpPr>
          <p:cNvPr id="3" name="Marcador de contenido 2">
            <a:extLst>
              <a:ext uri="{FF2B5EF4-FFF2-40B4-BE49-F238E27FC236}">
                <a16:creationId xmlns:a16="http://schemas.microsoft.com/office/drawing/2014/main" id="{ACE09A3A-BBDF-43EB-A90E-93E0CACC7679}"/>
              </a:ext>
            </a:extLst>
          </p:cNvPr>
          <p:cNvSpPr>
            <a:spLocks noGrp="1"/>
          </p:cNvSpPr>
          <p:nvPr>
            <p:ph sz="half" idx="1"/>
          </p:nvPr>
        </p:nvSpPr>
        <p:spPr/>
        <p:txBody>
          <a:bodyPr/>
          <a:lstStyle/>
          <a:p>
            <a:pPr eaLnBrk="1" hangingPunct="1">
              <a:defRPr/>
            </a:pPr>
            <a:r>
              <a:rPr lang="es-ES_tradnl" altLang="es-CR" dirty="0"/>
              <a:t>Derecho tributario se centra en la relación jurídica (sujeto activo- sujeto pasivo) donde se establece la obligación principal del pago del crédito a favor del Ente público.</a:t>
            </a:r>
          </a:p>
          <a:p>
            <a:pPr eaLnBrk="1" hangingPunct="1">
              <a:defRPr/>
            </a:pPr>
            <a:r>
              <a:rPr lang="es-ES_tradnl" altLang="es-CR" dirty="0"/>
              <a:t>Potestades a favor de la Administración</a:t>
            </a:r>
          </a:p>
          <a:p>
            <a:pPr eaLnBrk="1" hangingPunct="1">
              <a:buFontTx/>
              <a:buNone/>
              <a:defRPr/>
            </a:pPr>
            <a:r>
              <a:rPr lang="es-ES_tradnl" altLang="es-CR" dirty="0"/>
              <a:t>(deberes formales, etc..)</a:t>
            </a:r>
            <a:endParaRPr lang="es-ES" altLang="es-CR" dirty="0"/>
          </a:p>
        </p:txBody>
      </p:sp>
    </p:spTree>
    <p:extLst>
      <p:ext uri="{BB962C8B-B14F-4D97-AF65-F5344CB8AC3E}">
        <p14:creationId xmlns:p14="http://schemas.microsoft.com/office/powerpoint/2010/main" val="31966967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AE7531-3A4B-4666-B2DE-44B46065E2A7}"/>
              </a:ext>
            </a:extLst>
          </p:cNvPr>
          <p:cNvSpPr>
            <a:spLocks noGrp="1"/>
          </p:cNvSpPr>
          <p:nvPr>
            <p:ph type="title"/>
          </p:nvPr>
        </p:nvSpPr>
        <p:spPr/>
        <p:txBody>
          <a:bodyPr/>
          <a:lstStyle/>
          <a:p>
            <a:pPr algn="ctr"/>
            <a:r>
              <a:rPr lang="es-ES_tradnl" altLang="es-CR" sz="4400" dirty="0"/>
              <a:t>Método para determinar el contenido de la CE</a:t>
            </a:r>
            <a:endParaRPr lang="es-CR" dirty="0"/>
          </a:p>
        </p:txBody>
      </p:sp>
      <p:sp>
        <p:nvSpPr>
          <p:cNvPr id="3" name="Marcador de contenido 2">
            <a:extLst>
              <a:ext uri="{FF2B5EF4-FFF2-40B4-BE49-F238E27FC236}">
                <a16:creationId xmlns:a16="http://schemas.microsoft.com/office/drawing/2014/main" id="{69FC3AAC-F0AE-4C1E-9A8F-F5D079A6A17C}"/>
              </a:ext>
            </a:extLst>
          </p:cNvPr>
          <p:cNvSpPr>
            <a:spLocks noGrp="1"/>
          </p:cNvSpPr>
          <p:nvPr>
            <p:ph sz="half" idx="1"/>
          </p:nvPr>
        </p:nvSpPr>
        <p:spPr/>
        <p:txBody>
          <a:bodyPr/>
          <a:lstStyle/>
          <a:p>
            <a:pPr eaLnBrk="1" hangingPunct="1">
              <a:lnSpc>
                <a:spcPct val="80000"/>
              </a:lnSpc>
              <a:defRPr/>
            </a:pPr>
            <a:r>
              <a:rPr lang="es-ES_tradnl" altLang="es-CR" sz="2800" dirty="0"/>
              <a:t>Al derivar el contenido de los principios de justicia tributaria de la Constitución  se espera darles un carácter vinculante, de tal manera que al dictar el legislador la normativa tributaria ordinaria, no altere los criterios impuestos por la Constitución.</a:t>
            </a:r>
          </a:p>
          <a:p>
            <a:pPr eaLnBrk="1" hangingPunct="1">
              <a:lnSpc>
                <a:spcPct val="80000"/>
              </a:lnSpc>
              <a:defRPr/>
            </a:pPr>
            <a:r>
              <a:rPr lang="es-ES_tradnl" altLang="es-CR" sz="2800" dirty="0"/>
              <a:t>Por lo que para delimitar su contenido, es necesario realizar una interpretación sistemática y finalista de las normas constitucionales que consagran derechos económicos y sociales y/o definir que se entiende por riqueza calificada en la Constitución. </a:t>
            </a:r>
            <a:endParaRPr lang="es-ES" altLang="es-CR" sz="2800" dirty="0"/>
          </a:p>
          <a:p>
            <a:endParaRPr lang="es-CR" dirty="0"/>
          </a:p>
        </p:txBody>
      </p:sp>
    </p:spTree>
    <p:extLst>
      <p:ext uri="{BB962C8B-B14F-4D97-AF65-F5344CB8AC3E}">
        <p14:creationId xmlns:p14="http://schemas.microsoft.com/office/powerpoint/2010/main" val="32846891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BF695B-157F-49CE-9CEC-C679B1E080B4}"/>
              </a:ext>
            </a:extLst>
          </p:cNvPr>
          <p:cNvSpPr>
            <a:spLocks noGrp="1"/>
          </p:cNvSpPr>
          <p:nvPr>
            <p:ph type="title"/>
          </p:nvPr>
        </p:nvSpPr>
        <p:spPr/>
        <p:txBody>
          <a:bodyPr/>
          <a:lstStyle/>
          <a:p>
            <a:pPr algn="ctr"/>
            <a:r>
              <a:rPr lang="es-ES_tradnl" altLang="es-CR" sz="4400" dirty="0"/>
              <a:t>Interpretación de la Sala Constitucional</a:t>
            </a:r>
            <a:endParaRPr lang="es-CR" dirty="0"/>
          </a:p>
        </p:txBody>
      </p:sp>
      <p:sp>
        <p:nvSpPr>
          <p:cNvPr id="3" name="Marcador de contenido 2">
            <a:extLst>
              <a:ext uri="{FF2B5EF4-FFF2-40B4-BE49-F238E27FC236}">
                <a16:creationId xmlns:a16="http://schemas.microsoft.com/office/drawing/2014/main" id="{81DF403F-A761-4997-B2CE-CE658EB24B74}"/>
              </a:ext>
            </a:extLst>
          </p:cNvPr>
          <p:cNvSpPr>
            <a:spLocks noGrp="1"/>
          </p:cNvSpPr>
          <p:nvPr>
            <p:ph sz="half" idx="1"/>
          </p:nvPr>
        </p:nvSpPr>
        <p:spPr/>
        <p:txBody>
          <a:bodyPr/>
          <a:lstStyle/>
          <a:p>
            <a:pPr eaLnBrk="1" hangingPunct="1">
              <a:defRPr/>
            </a:pPr>
            <a:r>
              <a:rPr lang="es-ES_tradnl" altLang="es-CR" dirty="0"/>
              <a:t>Nuestra SC ha extraído mediante una interpretación sistemática y teleológica de las normas constitucionales que consagran derechos económicos y sociales los principios de justicia tributaria material </a:t>
            </a:r>
            <a:endParaRPr lang="es-ES" altLang="es-CR" dirty="0"/>
          </a:p>
          <a:p>
            <a:endParaRPr lang="es-CR" dirty="0"/>
          </a:p>
        </p:txBody>
      </p:sp>
    </p:spTree>
    <p:extLst>
      <p:ext uri="{BB962C8B-B14F-4D97-AF65-F5344CB8AC3E}">
        <p14:creationId xmlns:p14="http://schemas.microsoft.com/office/powerpoint/2010/main" val="23788079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27E24B-9B65-4F0C-A8AE-F6BCFF69F4BF}"/>
              </a:ext>
            </a:extLst>
          </p:cNvPr>
          <p:cNvSpPr>
            <a:spLocks noGrp="1"/>
          </p:cNvSpPr>
          <p:nvPr>
            <p:ph type="title"/>
          </p:nvPr>
        </p:nvSpPr>
        <p:spPr/>
        <p:txBody>
          <a:bodyPr/>
          <a:lstStyle/>
          <a:p>
            <a:pPr algn="ctr"/>
            <a:r>
              <a:rPr lang="es-ES_tradnl" altLang="es-CR" sz="4400" dirty="0"/>
              <a:t>Artículos constitucionales de los cuales se derivan los PJT</a:t>
            </a:r>
            <a:endParaRPr lang="es-CR" dirty="0"/>
          </a:p>
        </p:txBody>
      </p:sp>
      <p:sp>
        <p:nvSpPr>
          <p:cNvPr id="3" name="Marcador de contenido 2">
            <a:extLst>
              <a:ext uri="{FF2B5EF4-FFF2-40B4-BE49-F238E27FC236}">
                <a16:creationId xmlns:a16="http://schemas.microsoft.com/office/drawing/2014/main" id="{99C183C2-CF78-43CA-BAA7-D2BCA724D561}"/>
              </a:ext>
            </a:extLst>
          </p:cNvPr>
          <p:cNvSpPr>
            <a:spLocks noGrp="1"/>
          </p:cNvSpPr>
          <p:nvPr>
            <p:ph sz="half" idx="1"/>
          </p:nvPr>
        </p:nvSpPr>
        <p:spPr/>
        <p:txBody>
          <a:bodyPr>
            <a:normAutofit lnSpcReduction="10000"/>
          </a:bodyPr>
          <a:lstStyle/>
          <a:p>
            <a:pPr eaLnBrk="1" hangingPunct="1">
              <a:lnSpc>
                <a:spcPct val="90000"/>
              </a:lnSpc>
              <a:defRPr/>
            </a:pPr>
            <a:r>
              <a:rPr lang="es-ES_tradnl" altLang="es-CR" sz="2800" dirty="0"/>
              <a:t>El artículo 18 constitucional impone el deber de los costarricenses de </a:t>
            </a:r>
            <a:r>
              <a:rPr lang="es-ES_tradnl" altLang="es-CR" sz="2800" b="1" dirty="0"/>
              <a:t>contribuir para los gastos públicos.</a:t>
            </a:r>
            <a:r>
              <a:rPr lang="es-ES_tradnl" altLang="es-CR" sz="2800" dirty="0"/>
              <a:t> </a:t>
            </a:r>
          </a:p>
          <a:p>
            <a:pPr eaLnBrk="1" hangingPunct="1">
              <a:lnSpc>
                <a:spcPct val="90000"/>
              </a:lnSpc>
              <a:defRPr/>
            </a:pPr>
            <a:r>
              <a:rPr lang="es-ES_tradnl" altLang="es-CR" sz="2800" dirty="0"/>
              <a:t>El artículo 33 recoge el </a:t>
            </a:r>
            <a:r>
              <a:rPr lang="es-ES_tradnl" altLang="es-CR" sz="2800" b="1" dirty="0"/>
              <a:t>principio de igualdad</a:t>
            </a:r>
            <a:r>
              <a:rPr lang="es-ES_tradnl" altLang="es-CR" sz="2800" dirty="0"/>
              <a:t>: “todo hombre es igual ante la ley y no podrá hacerse discriminación alguna contraria a la dignidad humana.”</a:t>
            </a:r>
          </a:p>
          <a:p>
            <a:pPr eaLnBrk="1" hangingPunct="1">
              <a:lnSpc>
                <a:spcPct val="90000"/>
              </a:lnSpc>
              <a:defRPr/>
            </a:pPr>
            <a:r>
              <a:rPr lang="es-ES_tradnl" altLang="es-CR" sz="2800" dirty="0"/>
              <a:t>El artículo 40 prohíbe que persona alguna sea sometida a  la </a:t>
            </a:r>
            <a:r>
              <a:rPr lang="es-ES_tradnl" altLang="es-CR" sz="2800" b="1" dirty="0"/>
              <a:t>pena de confiscación</a:t>
            </a:r>
            <a:r>
              <a:rPr lang="es-ES_tradnl" altLang="es-CR" sz="2800" dirty="0"/>
              <a:t>.</a:t>
            </a:r>
          </a:p>
          <a:p>
            <a:pPr eaLnBrk="1" hangingPunct="1">
              <a:lnSpc>
                <a:spcPct val="90000"/>
              </a:lnSpc>
              <a:defRPr/>
            </a:pPr>
            <a:r>
              <a:rPr lang="es-ES_tradnl" altLang="es-CR" sz="2800" dirty="0"/>
              <a:t>El 45 consagra el </a:t>
            </a:r>
            <a:r>
              <a:rPr lang="es-ES_tradnl" altLang="es-CR" sz="2800" b="1" dirty="0"/>
              <a:t>derecho fundamental a la propiedad privada</a:t>
            </a:r>
            <a:r>
              <a:rPr lang="es-ES_tradnl" altLang="es-CR" sz="2800" dirty="0"/>
              <a:t>: “La propiedad es inviolable; a nadie puede privarse de la suya si no es por interés público legalmente comprobado, previa indemnización conforme a la ley...”</a:t>
            </a:r>
          </a:p>
          <a:p>
            <a:endParaRPr lang="es-CR" dirty="0"/>
          </a:p>
        </p:txBody>
      </p:sp>
    </p:spTree>
    <p:extLst>
      <p:ext uri="{BB962C8B-B14F-4D97-AF65-F5344CB8AC3E}">
        <p14:creationId xmlns:p14="http://schemas.microsoft.com/office/powerpoint/2010/main" val="1942039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3F8E13-D87E-4C1D-A097-5FA70AC6B22F}"/>
              </a:ext>
            </a:extLst>
          </p:cNvPr>
          <p:cNvSpPr>
            <a:spLocks noGrp="1"/>
          </p:cNvSpPr>
          <p:nvPr>
            <p:ph type="title"/>
          </p:nvPr>
        </p:nvSpPr>
        <p:spPr/>
        <p:txBody>
          <a:bodyPr/>
          <a:lstStyle/>
          <a:p>
            <a:pPr algn="ctr"/>
            <a:r>
              <a:rPr lang="es-ES_tradnl" altLang="es-CR" sz="4400" dirty="0"/>
              <a:t>Artículos constitucionales de los cuales se derivan los PJT</a:t>
            </a:r>
            <a:endParaRPr lang="es-CR" dirty="0"/>
          </a:p>
        </p:txBody>
      </p:sp>
      <p:sp>
        <p:nvSpPr>
          <p:cNvPr id="3" name="Marcador de contenido 2">
            <a:extLst>
              <a:ext uri="{FF2B5EF4-FFF2-40B4-BE49-F238E27FC236}">
                <a16:creationId xmlns:a16="http://schemas.microsoft.com/office/drawing/2014/main" id="{079A6A1B-32C2-4A75-BE71-4866B5377154}"/>
              </a:ext>
            </a:extLst>
          </p:cNvPr>
          <p:cNvSpPr>
            <a:spLocks noGrp="1"/>
          </p:cNvSpPr>
          <p:nvPr>
            <p:ph sz="half" idx="1"/>
          </p:nvPr>
        </p:nvSpPr>
        <p:spPr/>
        <p:txBody>
          <a:bodyPr>
            <a:normAutofit fontScale="92500" lnSpcReduction="20000"/>
          </a:bodyPr>
          <a:lstStyle/>
          <a:p>
            <a:pPr eaLnBrk="1" hangingPunct="1">
              <a:defRPr/>
            </a:pPr>
            <a:r>
              <a:rPr lang="es-ES_tradnl" altLang="es-CR" sz="2800" dirty="0"/>
              <a:t>El 46 propugna por la </a:t>
            </a:r>
            <a:r>
              <a:rPr lang="es-ES_tradnl" altLang="es-CR" sz="2800" b="1" dirty="0"/>
              <a:t>libertad de empresa y de comercio</a:t>
            </a:r>
            <a:r>
              <a:rPr lang="es-ES_tradnl" altLang="es-CR" sz="2800" dirty="0"/>
              <a:t> y la interdicción de monopolios de carácter particular.</a:t>
            </a:r>
          </a:p>
          <a:p>
            <a:pPr eaLnBrk="1" hangingPunct="1">
              <a:defRPr/>
            </a:pPr>
            <a:r>
              <a:rPr lang="es-ES_tradnl" altLang="es-CR" sz="2800" dirty="0"/>
              <a:t>El artículo 50 apela al Estado para que procure el mayor bienestar a todos los habitantes del país, organizando y estimulando la producción y el </a:t>
            </a:r>
            <a:r>
              <a:rPr lang="es-ES_tradnl" altLang="es-CR" sz="2800" b="1" dirty="0"/>
              <a:t>más adecuado reparto de la riqueza. </a:t>
            </a:r>
            <a:endParaRPr lang="es-ES_tradnl" altLang="es-CR" sz="2800" dirty="0"/>
          </a:p>
          <a:p>
            <a:pPr eaLnBrk="1" hangingPunct="1">
              <a:defRPr/>
            </a:pPr>
            <a:r>
              <a:rPr lang="es-ES_tradnl" altLang="es-CR" sz="2800" dirty="0"/>
              <a:t>El 57 constitucional consagra el derecho a un </a:t>
            </a:r>
            <a:r>
              <a:rPr lang="es-ES_tradnl" altLang="es-CR" sz="2800" b="1" dirty="0"/>
              <a:t>salario mínimo</a:t>
            </a:r>
            <a:r>
              <a:rPr lang="es-ES_tradnl" altLang="es-CR" sz="2800" dirty="0"/>
              <a:t> que procure bienestar y existencia digna al trabajador.</a:t>
            </a:r>
          </a:p>
          <a:p>
            <a:pPr eaLnBrk="1" hangingPunct="1">
              <a:defRPr/>
            </a:pPr>
            <a:r>
              <a:rPr lang="es-ES_tradnl" altLang="es-CR" sz="2800" dirty="0"/>
              <a:t>El 74 habla del </a:t>
            </a:r>
            <a:r>
              <a:rPr lang="es-ES_tradnl" altLang="es-CR" sz="2800" b="1" dirty="0"/>
              <a:t>equilibrio entre capital y trabajo, </a:t>
            </a:r>
            <a:r>
              <a:rPr lang="es-ES_tradnl" altLang="es-CR" sz="2800" dirty="0"/>
              <a:t>propugna por la justicia social y la solidaridad nacional.</a:t>
            </a:r>
          </a:p>
          <a:p>
            <a:pPr eaLnBrk="1" hangingPunct="1">
              <a:defRPr/>
            </a:pPr>
            <a:r>
              <a:rPr lang="es-ES_tradnl" altLang="es-CR" sz="2800" dirty="0"/>
              <a:t>Por último, el artículo 121 inciso 13) consagra el </a:t>
            </a:r>
            <a:r>
              <a:rPr lang="es-ES_tradnl" altLang="es-CR" sz="2800" b="1" dirty="0"/>
              <a:t>poder tributario</a:t>
            </a:r>
            <a:r>
              <a:rPr lang="es-ES_tradnl" altLang="es-CR" sz="2800" dirty="0"/>
              <a:t> del Estado, para establecer impuestos y contribuciones por medio de la Asamblea Legislativa</a:t>
            </a:r>
            <a:r>
              <a:rPr lang="es-ES" altLang="es-CR" sz="2800" dirty="0"/>
              <a:t> </a:t>
            </a:r>
          </a:p>
          <a:p>
            <a:endParaRPr lang="es-CR" dirty="0"/>
          </a:p>
        </p:txBody>
      </p:sp>
    </p:spTree>
    <p:extLst>
      <p:ext uri="{BB962C8B-B14F-4D97-AF65-F5344CB8AC3E}">
        <p14:creationId xmlns:p14="http://schemas.microsoft.com/office/powerpoint/2010/main" val="298229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95C9B8-2E15-49C9-89C9-48A8A8C7E0A7}"/>
              </a:ext>
            </a:extLst>
          </p:cNvPr>
          <p:cNvSpPr>
            <a:spLocks noGrp="1"/>
          </p:cNvSpPr>
          <p:nvPr>
            <p:ph type="title"/>
          </p:nvPr>
        </p:nvSpPr>
        <p:spPr/>
        <p:txBody>
          <a:bodyPr/>
          <a:lstStyle/>
          <a:p>
            <a:pPr algn="ctr"/>
            <a:r>
              <a:rPr lang="es-ES_tradnl" altLang="es-CR" sz="4400" dirty="0"/>
              <a:t>Artículos constitucionales de los cuales se derivan los PJT</a:t>
            </a:r>
            <a:endParaRPr lang="es-CR" dirty="0"/>
          </a:p>
        </p:txBody>
      </p:sp>
      <p:sp>
        <p:nvSpPr>
          <p:cNvPr id="3" name="Marcador de contenido 2">
            <a:extLst>
              <a:ext uri="{FF2B5EF4-FFF2-40B4-BE49-F238E27FC236}">
                <a16:creationId xmlns:a16="http://schemas.microsoft.com/office/drawing/2014/main" id="{308F04A1-A938-416B-813E-7E001774B645}"/>
              </a:ext>
            </a:extLst>
          </p:cNvPr>
          <p:cNvSpPr>
            <a:spLocks noGrp="1"/>
          </p:cNvSpPr>
          <p:nvPr>
            <p:ph sz="half" idx="1"/>
          </p:nvPr>
        </p:nvSpPr>
        <p:spPr/>
        <p:txBody>
          <a:bodyPr>
            <a:normAutofit lnSpcReduction="10000"/>
          </a:bodyPr>
          <a:lstStyle/>
          <a:p>
            <a:pPr eaLnBrk="1" hangingPunct="1">
              <a:lnSpc>
                <a:spcPct val="90000"/>
              </a:lnSpc>
              <a:defRPr/>
            </a:pPr>
            <a:r>
              <a:rPr lang="es-ES_tradnl" altLang="es-CR" sz="2800" dirty="0"/>
              <a:t>Del artículo 18 deriva el principio de generalidad; </a:t>
            </a:r>
          </a:p>
          <a:p>
            <a:pPr eaLnBrk="1" hangingPunct="1">
              <a:lnSpc>
                <a:spcPct val="90000"/>
              </a:lnSpc>
              <a:defRPr/>
            </a:pPr>
            <a:r>
              <a:rPr lang="es-ES_tradnl" altLang="es-CR" sz="2800" dirty="0"/>
              <a:t>De los artículos 18 y 33 los principios de igualdad de las cargas tributarias, proporcionalidad, razonabilidad y capacidad económica; </a:t>
            </a:r>
          </a:p>
          <a:p>
            <a:pPr eaLnBrk="1" hangingPunct="1">
              <a:lnSpc>
                <a:spcPct val="90000"/>
              </a:lnSpc>
              <a:defRPr/>
            </a:pPr>
            <a:r>
              <a:rPr lang="es-ES_tradnl" altLang="es-CR" sz="2800" dirty="0"/>
              <a:t>Del 40 y 45 el principio de no confiscatoriedad; </a:t>
            </a:r>
          </a:p>
          <a:p>
            <a:pPr eaLnBrk="1" hangingPunct="1">
              <a:lnSpc>
                <a:spcPct val="90000"/>
              </a:lnSpc>
              <a:defRPr/>
            </a:pPr>
            <a:r>
              <a:rPr lang="es-ES_tradnl" altLang="es-CR" sz="2800" dirty="0"/>
              <a:t>Del 57 en relación con el 40 y 45, se puede sustraer el principio del mínimo exento o mínimo vital; </a:t>
            </a:r>
          </a:p>
          <a:p>
            <a:pPr eaLnBrk="1" hangingPunct="1">
              <a:lnSpc>
                <a:spcPct val="90000"/>
              </a:lnSpc>
              <a:defRPr/>
            </a:pPr>
            <a:r>
              <a:rPr lang="es-ES_tradnl" altLang="es-CR" sz="2800" dirty="0"/>
              <a:t>Y de la interpretación armónica de todos estos artículos más el 46, el 50, el 74 y el 121 inciso 13, los principios de capacidad contributiva y progresividad.</a:t>
            </a:r>
          </a:p>
          <a:p>
            <a:pPr eaLnBrk="1" hangingPunct="1">
              <a:lnSpc>
                <a:spcPct val="90000"/>
              </a:lnSpc>
              <a:defRPr/>
            </a:pPr>
            <a:r>
              <a:rPr lang="es-ES_tradnl" altLang="es-CR" sz="2800" dirty="0"/>
              <a:t>Entre otros</a:t>
            </a:r>
            <a:endParaRPr lang="es-ES" altLang="es-CR" sz="2800" dirty="0"/>
          </a:p>
          <a:p>
            <a:endParaRPr lang="es-CR" dirty="0"/>
          </a:p>
        </p:txBody>
      </p:sp>
    </p:spTree>
    <p:extLst>
      <p:ext uri="{BB962C8B-B14F-4D97-AF65-F5344CB8AC3E}">
        <p14:creationId xmlns:p14="http://schemas.microsoft.com/office/powerpoint/2010/main" val="5009095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6C2ABC-2695-4C72-A8AA-F014D1002E0B}"/>
              </a:ext>
            </a:extLst>
          </p:cNvPr>
          <p:cNvSpPr>
            <a:spLocks noGrp="1"/>
          </p:cNvSpPr>
          <p:nvPr>
            <p:ph type="title"/>
          </p:nvPr>
        </p:nvSpPr>
        <p:spPr/>
        <p:txBody>
          <a:bodyPr/>
          <a:lstStyle/>
          <a:p>
            <a:pPr algn="ctr"/>
            <a:r>
              <a:rPr lang="es-MX" altLang="es-CR" sz="4400" dirty="0"/>
              <a:t>Niveles en que los principios de JT limitan al legislador</a:t>
            </a:r>
            <a:endParaRPr lang="es-CR" dirty="0"/>
          </a:p>
        </p:txBody>
      </p:sp>
      <p:sp>
        <p:nvSpPr>
          <p:cNvPr id="3" name="Marcador de contenido 2">
            <a:extLst>
              <a:ext uri="{FF2B5EF4-FFF2-40B4-BE49-F238E27FC236}">
                <a16:creationId xmlns:a16="http://schemas.microsoft.com/office/drawing/2014/main" id="{54ABBD7F-29B7-4E9D-A97B-756FD13D1615}"/>
              </a:ext>
            </a:extLst>
          </p:cNvPr>
          <p:cNvSpPr>
            <a:spLocks noGrp="1"/>
          </p:cNvSpPr>
          <p:nvPr>
            <p:ph sz="half" idx="1"/>
          </p:nvPr>
        </p:nvSpPr>
        <p:spPr/>
        <p:txBody>
          <a:bodyPr/>
          <a:lstStyle/>
          <a:p>
            <a:pPr marL="609600" indent="-609600" eaLnBrk="1" hangingPunct="1">
              <a:lnSpc>
                <a:spcPct val="90000"/>
              </a:lnSpc>
              <a:defRPr/>
            </a:pPr>
            <a:r>
              <a:rPr lang="es-ES_tradnl" altLang="es-CR" sz="2800" dirty="0"/>
              <a:t>El ámbito de eficacia jurídico constitucional de los principios de justicia tributaria material se ha referido fundamentalmente a la función que cumplen tales principios como límite a dos relaciones: </a:t>
            </a:r>
          </a:p>
          <a:p>
            <a:pPr marL="990600" lvl="1" indent="-533400" eaLnBrk="1" hangingPunct="1">
              <a:lnSpc>
                <a:spcPct val="90000"/>
              </a:lnSpc>
              <a:defRPr/>
            </a:pPr>
            <a:r>
              <a:rPr lang="es-ES_tradnl" altLang="es-CR" sz="2400" dirty="0"/>
              <a:t>la primera, responde a la confrontación del interés del Estado y el interés común de los contribuyentes (relación ente público – contribuyentes);</a:t>
            </a:r>
          </a:p>
          <a:p>
            <a:pPr marL="990600" lvl="1" indent="-533400" eaLnBrk="1" hangingPunct="1">
              <a:lnSpc>
                <a:spcPct val="90000"/>
              </a:lnSpc>
              <a:defRPr/>
            </a:pPr>
            <a:r>
              <a:rPr lang="es-ES_tradnl" altLang="es-CR" sz="2400" dirty="0"/>
              <a:t>la segunda, trata del conflicto de intereses que se da entre los mismos contribuyentes (las relaciones de igualdad entre los contribuyentes). </a:t>
            </a:r>
            <a:endParaRPr lang="es-ES" altLang="es-CR" sz="2400" dirty="0"/>
          </a:p>
          <a:p>
            <a:endParaRPr lang="es-CR" dirty="0"/>
          </a:p>
        </p:txBody>
      </p:sp>
    </p:spTree>
    <p:extLst>
      <p:ext uri="{BB962C8B-B14F-4D97-AF65-F5344CB8AC3E}">
        <p14:creationId xmlns:p14="http://schemas.microsoft.com/office/powerpoint/2010/main" val="134554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EE8AF0-8C84-48DE-98FE-22FC59EFB8B2}"/>
              </a:ext>
            </a:extLst>
          </p:cNvPr>
          <p:cNvSpPr>
            <a:spLocks noGrp="1"/>
          </p:cNvSpPr>
          <p:nvPr>
            <p:ph type="title"/>
          </p:nvPr>
        </p:nvSpPr>
        <p:spPr/>
        <p:txBody>
          <a:bodyPr/>
          <a:lstStyle/>
          <a:p>
            <a:pPr algn="ctr"/>
            <a:r>
              <a:rPr lang="es-ES_tradnl" altLang="es-CR" sz="4400" dirty="0"/>
              <a:t>Potestad normativa – potestad impositiva</a:t>
            </a:r>
            <a:endParaRPr lang="es-CR" dirty="0"/>
          </a:p>
        </p:txBody>
      </p:sp>
      <p:sp>
        <p:nvSpPr>
          <p:cNvPr id="3" name="Marcador de contenido 2">
            <a:extLst>
              <a:ext uri="{FF2B5EF4-FFF2-40B4-BE49-F238E27FC236}">
                <a16:creationId xmlns:a16="http://schemas.microsoft.com/office/drawing/2014/main" id="{714FE265-5B02-4516-90F0-9557CE07A172}"/>
              </a:ext>
            </a:extLst>
          </p:cNvPr>
          <p:cNvSpPr>
            <a:spLocks noGrp="1"/>
          </p:cNvSpPr>
          <p:nvPr>
            <p:ph sz="half" idx="1"/>
          </p:nvPr>
        </p:nvSpPr>
        <p:spPr/>
        <p:txBody>
          <a:bodyPr/>
          <a:lstStyle/>
          <a:p>
            <a:pPr eaLnBrk="1" hangingPunct="1">
              <a:lnSpc>
                <a:spcPct val="90000"/>
              </a:lnSpc>
              <a:defRPr/>
            </a:pPr>
            <a:r>
              <a:rPr lang="es-ES_tradnl" altLang="es-CR" sz="2800" dirty="0"/>
              <a:t>La potestad tributaria o el poder tributario consiste en la facultad que tiene el Estado para detraer coactivamente de la esfera privada cierta cantidad de riqueza para con ella financiar los gastos públicos</a:t>
            </a:r>
          </a:p>
          <a:p>
            <a:pPr eaLnBrk="1" hangingPunct="1">
              <a:lnSpc>
                <a:spcPct val="90000"/>
              </a:lnSpc>
              <a:defRPr/>
            </a:pPr>
            <a:r>
              <a:rPr lang="es-ES_tradnl" altLang="es-CR" sz="2800" dirty="0"/>
              <a:t>Potestad tributaria normativa: crear normas generales y abstractas que prevén las contribuciones de los particulares. </a:t>
            </a:r>
          </a:p>
          <a:p>
            <a:pPr eaLnBrk="1" hangingPunct="1">
              <a:lnSpc>
                <a:spcPct val="90000"/>
              </a:lnSpc>
              <a:defRPr/>
            </a:pPr>
            <a:r>
              <a:rPr lang="es-ES_tradnl" altLang="es-CR" sz="2800" dirty="0"/>
              <a:t>Potestad de imposición: o potestad administrativa para aplicar las normas tributarias</a:t>
            </a:r>
            <a:endParaRPr lang="es-ES" altLang="es-CR" sz="2800" dirty="0"/>
          </a:p>
          <a:p>
            <a:endParaRPr lang="es-CR" dirty="0"/>
          </a:p>
        </p:txBody>
      </p:sp>
    </p:spTree>
    <p:extLst>
      <p:ext uri="{BB962C8B-B14F-4D97-AF65-F5344CB8AC3E}">
        <p14:creationId xmlns:p14="http://schemas.microsoft.com/office/powerpoint/2010/main" val="4222093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F42817-2338-4828-ACD6-44719BD7A941}"/>
              </a:ext>
            </a:extLst>
          </p:cNvPr>
          <p:cNvSpPr>
            <a:spLocks noGrp="1"/>
          </p:cNvSpPr>
          <p:nvPr>
            <p:ph type="title"/>
          </p:nvPr>
        </p:nvSpPr>
        <p:spPr/>
        <p:txBody>
          <a:bodyPr/>
          <a:lstStyle/>
          <a:p>
            <a:pPr algn="ctr"/>
            <a:r>
              <a:rPr lang="es-ES_tradnl" altLang="es-CR" dirty="0"/>
              <a:t>Concepto Derecho tributario</a:t>
            </a:r>
            <a:endParaRPr lang="es-CR" dirty="0"/>
          </a:p>
        </p:txBody>
      </p:sp>
      <p:sp>
        <p:nvSpPr>
          <p:cNvPr id="3" name="Marcador de contenido 2">
            <a:extLst>
              <a:ext uri="{FF2B5EF4-FFF2-40B4-BE49-F238E27FC236}">
                <a16:creationId xmlns:a16="http://schemas.microsoft.com/office/drawing/2014/main" id="{D10C9053-B738-4DC1-B7D1-C37D9241D812}"/>
              </a:ext>
            </a:extLst>
          </p:cNvPr>
          <p:cNvSpPr>
            <a:spLocks noGrp="1"/>
          </p:cNvSpPr>
          <p:nvPr>
            <p:ph sz="half" idx="1"/>
          </p:nvPr>
        </p:nvSpPr>
        <p:spPr/>
        <p:txBody>
          <a:bodyPr/>
          <a:lstStyle/>
          <a:p>
            <a:pPr eaLnBrk="1" hangingPunct="1">
              <a:lnSpc>
                <a:spcPct val="90000"/>
              </a:lnSpc>
              <a:defRPr/>
            </a:pPr>
            <a:r>
              <a:rPr lang="es-ES_tradnl" altLang="es-CR" i="1" dirty="0"/>
              <a:t>“Disciplina que tiene por objeto el estudio del ordenamiento jurídico que regula el establecimiento y aplicación de los tributos”</a:t>
            </a:r>
          </a:p>
          <a:p>
            <a:pPr eaLnBrk="1" hangingPunct="1">
              <a:lnSpc>
                <a:spcPct val="90000"/>
              </a:lnSpc>
              <a:defRPr/>
            </a:pPr>
            <a:r>
              <a:rPr lang="es-ES_tradnl" altLang="es-CR" i="1" dirty="0"/>
              <a:t>“Es la rama del derecho que estudia las normas materiales que establecen el tributo así como el conjunto de potestades que tiene la administración para la aplicación de éstos”</a:t>
            </a:r>
            <a:endParaRPr lang="es-ES" altLang="es-CR" dirty="0"/>
          </a:p>
          <a:p>
            <a:endParaRPr lang="es-CR" dirty="0"/>
          </a:p>
        </p:txBody>
      </p:sp>
    </p:spTree>
    <p:extLst>
      <p:ext uri="{BB962C8B-B14F-4D97-AF65-F5344CB8AC3E}">
        <p14:creationId xmlns:p14="http://schemas.microsoft.com/office/powerpoint/2010/main" val="4144487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B0C145-F0F7-44D8-890C-111BAC4E8BE6}"/>
              </a:ext>
            </a:extLst>
          </p:cNvPr>
          <p:cNvSpPr>
            <a:spLocks noGrp="1"/>
          </p:cNvSpPr>
          <p:nvPr>
            <p:ph type="title"/>
          </p:nvPr>
        </p:nvSpPr>
        <p:spPr/>
        <p:txBody>
          <a:bodyPr/>
          <a:lstStyle/>
          <a:p>
            <a:pPr algn="ctr"/>
            <a:r>
              <a:rPr lang="es-ES_tradnl" altLang="es-CR" dirty="0"/>
              <a:t>Concepto Tributo:</a:t>
            </a:r>
            <a:endParaRPr lang="es-CR" dirty="0"/>
          </a:p>
        </p:txBody>
      </p:sp>
      <p:sp>
        <p:nvSpPr>
          <p:cNvPr id="3" name="Marcador de contenido 2">
            <a:extLst>
              <a:ext uri="{FF2B5EF4-FFF2-40B4-BE49-F238E27FC236}">
                <a16:creationId xmlns:a16="http://schemas.microsoft.com/office/drawing/2014/main" id="{647A44E6-C910-436D-BF7B-A6049D920BF1}"/>
              </a:ext>
            </a:extLst>
          </p:cNvPr>
          <p:cNvSpPr>
            <a:spLocks noGrp="1"/>
          </p:cNvSpPr>
          <p:nvPr>
            <p:ph sz="half" idx="1"/>
          </p:nvPr>
        </p:nvSpPr>
        <p:spPr/>
        <p:txBody>
          <a:bodyPr/>
          <a:lstStyle/>
          <a:p>
            <a:pPr eaLnBrk="1" hangingPunct="1">
              <a:defRPr/>
            </a:pPr>
            <a:r>
              <a:rPr lang="es-ES_tradnl" altLang="es-CR" sz="2800" i="1" dirty="0"/>
              <a:t>Tradicionalmente se considera como una prestación que exige el Estado o Ente público en ejercicio de su poder de imperio</a:t>
            </a:r>
          </a:p>
          <a:p>
            <a:pPr eaLnBrk="1" hangingPunct="1">
              <a:defRPr/>
            </a:pPr>
            <a:r>
              <a:rPr lang="es-ES_tradnl" altLang="es-CR" sz="2800" i="1" dirty="0"/>
              <a:t>Modernamente: “Obligación pecuniaria, ex lege, en virtud de la cual el Estado u otro ente público se convierte en acreedor de un sujeto pasivo, como consecuencia de la realización por éste de un acto o hecho indicativo de capacidad económica”.</a:t>
            </a:r>
            <a:endParaRPr lang="es-ES" altLang="es-CR" sz="2800" i="1" dirty="0"/>
          </a:p>
          <a:p>
            <a:endParaRPr lang="es-CR" dirty="0"/>
          </a:p>
        </p:txBody>
      </p:sp>
    </p:spTree>
    <p:extLst>
      <p:ext uri="{BB962C8B-B14F-4D97-AF65-F5344CB8AC3E}">
        <p14:creationId xmlns:p14="http://schemas.microsoft.com/office/powerpoint/2010/main" val="3421385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5D77B4-552D-41A2-BB23-32FBD12E0416}"/>
              </a:ext>
            </a:extLst>
          </p:cNvPr>
          <p:cNvSpPr>
            <a:spLocks noGrp="1"/>
          </p:cNvSpPr>
          <p:nvPr>
            <p:ph type="title"/>
          </p:nvPr>
        </p:nvSpPr>
        <p:spPr/>
        <p:txBody>
          <a:bodyPr/>
          <a:lstStyle/>
          <a:p>
            <a:pPr algn="ctr"/>
            <a:r>
              <a:rPr lang="es-ES_tradnl" altLang="es-CR" dirty="0"/>
              <a:t>Tributo</a:t>
            </a:r>
            <a:endParaRPr lang="es-CR" dirty="0"/>
          </a:p>
        </p:txBody>
      </p:sp>
      <p:sp>
        <p:nvSpPr>
          <p:cNvPr id="3" name="Marcador de contenido 2">
            <a:extLst>
              <a:ext uri="{FF2B5EF4-FFF2-40B4-BE49-F238E27FC236}">
                <a16:creationId xmlns:a16="http://schemas.microsoft.com/office/drawing/2014/main" id="{EC244CA5-A2FC-4239-8850-7EFF5A002824}"/>
              </a:ext>
            </a:extLst>
          </p:cNvPr>
          <p:cNvSpPr>
            <a:spLocks noGrp="1"/>
          </p:cNvSpPr>
          <p:nvPr>
            <p:ph sz="half" idx="1"/>
          </p:nvPr>
        </p:nvSpPr>
        <p:spPr/>
        <p:txBody>
          <a:bodyPr>
            <a:normAutofit fontScale="85000" lnSpcReduction="20000"/>
          </a:bodyPr>
          <a:lstStyle/>
          <a:p>
            <a:pPr eaLnBrk="1" hangingPunct="1">
              <a:defRPr/>
            </a:pPr>
            <a:r>
              <a:rPr lang="es-ES_tradnl" altLang="es-CR" sz="2800" dirty="0"/>
              <a:t>En el Estado de Derecho, el poder de imperio del Estado está limitado por una serie de derechos del contribuyente. El Estado puede imponer tributos actuando dentro de ciertos límites contenidos constitucionalmente.</a:t>
            </a:r>
          </a:p>
          <a:p>
            <a:pPr eaLnBrk="1" hangingPunct="1">
              <a:defRPr/>
            </a:pPr>
            <a:r>
              <a:rPr lang="es-ES_tradnl" altLang="es-CR" sz="2800" dirty="0"/>
              <a:t>El tributo se fundamenta no ya en un mero deber de sujeción de los individuos, sino en un deber comprensivo de ciertos valores constitucionalmente tutelados. </a:t>
            </a:r>
          </a:p>
          <a:p>
            <a:pPr eaLnBrk="1" hangingPunct="1">
              <a:defRPr/>
            </a:pPr>
            <a:r>
              <a:rPr lang="es-ES_tradnl" altLang="es-CR" sz="2800" dirty="0"/>
              <a:t>El deber de pagar tributos se basa en un deber de solidaridad para el sostenimiento de los gastos públicos.</a:t>
            </a:r>
          </a:p>
          <a:p>
            <a:pPr eaLnBrk="1" hangingPunct="1">
              <a:defRPr/>
            </a:pPr>
            <a:r>
              <a:rPr lang="es-ES_tradnl" altLang="es-CR" sz="2800" i="1" dirty="0"/>
              <a:t>“Con el concepto de "solidaridad" se quiere decir que el límite que los derechos individuales ponen al Ente Público no se manifiesta en que el Estado sólo pueda imponer tributos a cambio o con la promesa de que se los va a devolver en la forma de bienes o servicios públicos que van a beneficiar directamente al contribuyente. Por el contrario, existe un deber de solidaridad de los individuos más aptos para contribuir con aquellos menos aptos y ello es lo que fundamenta en última instancia el deber de contribuir al sostenimiento de los gastos públicos”.</a:t>
            </a:r>
            <a:endParaRPr lang="es-ES" altLang="es-CR" sz="2800" i="1" dirty="0"/>
          </a:p>
          <a:p>
            <a:endParaRPr lang="es-CR" dirty="0"/>
          </a:p>
        </p:txBody>
      </p:sp>
    </p:spTree>
    <p:extLst>
      <p:ext uri="{BB962C8B-B14F-4D97-AF65-F5344CB8AC3E}">
        <p14:creationId xmlns:p14="http://schemas.microsoft.com/office/powerpoint/2010/main" val="3439309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26BFC8-DC6B-4331-B05D-134918FD1647}"/>
              </a:ext>
            </a:extLst>
          </p:cNvPr>
          <p:cNvSpPr>
            <a:spLocks noGrp="1"/>
          </p:cNvSpPr>
          <p:nvPr>
            <p:ph type="title"/>
          </p:nvPr>
        </p:nvSpPr>
        <p:spPr/>
        <p:txBody>
          <a:bodyPr/>
          <a:lstStyle/>
          <a:p>
            <a:pPr algn="ctr"/>
            <a:r>
              <a:rPr lang="es-ES_tradnl" altLang="es-CR" dirty="0"/>
              <a:t>Poder tributario</a:t>
            </a:r>
            <a:endParaRPr lang="es-CR" dirty="0"/>
          </a:p>
        </p:txBody>
      </p:sp>
      <p:sp>
        <p:nvSpPr>
          <p:cNvPr id="3" name="Marcador de contenido 2">
            <a:extLst>
              <a:ext uri="{FF2B5EF4-FFF2-40B4-BE49-F238E27FC236}">
                <a16:creationId xmlns:a16="http://schemas.microsoft.com/office/drawing/2014/main" id="{74E46A56-B2E0-4D4F-A1F5-9B745F999B87}"/>
              </a:ext>
            </a:extLst>
          </p:cNvPr>
          <p:cNvSpPr>
            <a:spLocks noGrp="1"/>
          </p:cNvSpPr>
          <p:nvPr>
            <p:ph sz="half" idx="1"/>
          </p:nvPr>
        </p:nvSpPr>
        <p:spPr/>
        <p:txBody>
          <a:bodyPr/>
          <a:lstStyle/>
          <a:p>
            <a:pPr eaLnBrk="1" hangingPunct="1">
              <a:defRPr/>
            </a:pPr>
            <a:r>
              <a:rPr lang="es-ES_tradnl" altLang="es-CR" dirty="0"/>
              <a:t>El poder tributario del Estado necesita regulación para que no se cometan abusos contra el contribuyente y para que el mismo Estado no atente contra los ingresos que lo mantiene.</a:t>
            </a:r>
          </a:p>
          <a:p>
            <a:pPr eaLnBrk="1" hangingPunct="1">
              <a:defRPr/>
            </a:pPr>
            <a:r>
              <a:rPr lang="es-ES_tradnl" altLang="es-CR" dirty="0"/>
              <a:t>Se busca como limitar dicho poder y a la vez realizar una justa distribución de las cargas tributarias: Justicia Tributaria</a:t>
            </a:r>
            <a:endParaRPr lang="es-ES" altLang="es-CR" dirty="0"/>
          </a:p>
          <a:p>
            <a:endParaRPr lang="es-CR" dirty="0"/>
          </a:p>
        </p:txBody>
      </p:sp>
    </p:spTree>
    <p:extLst>
      <p:ext uri="{BB962C8B-B14F-4D97-AF65-F5344CB8AC3E}">
        <p14:creationId xmlns:p14="http://schemas.microsoft.com/office/powerpoint/2010/main" val="2462368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B0D916-EB88-4229-94C5-C04455B84639}"/>
              </a:ext>
            </a:extLst>
          </p:cNvPr>
          <p:cNvSpPr>
            <a:spLocks noGrp="1"/>
          </p:cNvSpPr>
          <p:nvPr>
            <p:ph type="title"/>
          </p:nvPr>
        </p:nvSpPr>
        <p:spPr/>
        <p:txBody>
          <a:bodyPr/>
          <a:lstStyle/>
          <a:p>
            <a:pPr algn="ctr"/>
            <a:r>
              <a:rPr lang="es-ES_tradnl" altLang="es-CR" dirty="0"/>
              <a:t>Justicia Tributaria</a:t>
            </a:r>
            <a:endParaRPr lang="es-CR" dirty="0"/>
          </a:p>
        </p:txBody>
      </p:sp>
      <p:sp>
        <p:nvSpPr>
          <p:cNvPr id="3" name="Marcador de contenido 2">
            <a:extLst>
              <a:ext uri="{FF2B5EF4-FFF2-40B4-BE49-F238E27FC236}">
                <a16:creationId xmlns:a16="http://schemas.microsoft.com/office/drawing/2014/main" id="{503135F9-20F4-44BC-8ABD-24525310F078}"/>
              </a:ext>
            </a:extLst>
          </p:cNvPr>
          <p:cNvSpPr>
            <a:spLocks noGrp="1"/>
          </p:cNvSpPr>
          <p:nvPr>
            <p:ph sz="half" idx="1"/>
          </p:nvPr>
        </p:nvSpPr>
        <p:spPr/>
        <p:txBody>
          <a:bodyPr/>
          <a:lstStyle/>
          <a:p>
            <a:pPr eaLnBrk="1" hangingPunct="1">
              <a:defRPr/>
            </a:pPr>
            <a:r>
              <a:rPr lang="es-ES_tradnl" altLang="es-CR" sz="2800" dirty="0"/>
              <a:t>Conjunto de valores y principios que derivados de la Constitución limitan la tributación, a saber, el poder tributario del Estado.</a:t>
            </a:r>
          </a:p>
          <a:p>
            <a:pPr eaLnBrk="1" hangingPunct="1">
              <a:defRPr/>
            </a:pPr>
            <a:r>
              <a:rPr lang="es-ES_tradnl" altLang="es-CR" sz="2800" dirty="0"/>
              <a:t>Constitución incorpora principios y una idea de justicia positivizada que se desarrolla a través de la interpretación de la Sala Constitucional</a:t>
            </a:r>
          </a:p>
          <a:p>
            <a:pPr eaLnBrk="1" hangingPunct="1">
              <a:defRPr/>
            </a:pPr>
            <a:r>
              <a:rPr lang="es-ES_tradnl" altLang="es-CR" sz="2800" dirty="0"/>
              <a:t>La justicia tributaria es una especificación de la concepción de justicia que recoge la propia Constitución</a:t>
            </a:r>
            <a:endParaRPr lang="es-ES" altLang="es-CR" sz="2800" dirty="0"/>
          </a:p>
          <a:p>
            <a:endParaRPr lang="es-CR" dirty="0"/>
          </a:p>
        </p:txBody>
      </p:sp>
    </p:spTree>
    <p:extLst>
      <p:ext uri="{BB962C8B-B14F-4D97-AF65-F5344CB8AC3E}">
        <p14:creationId xmlns:p14="http://schemas.microsoft.com/office/powerpoint/2010/main" val="2527358956"/>
      </p:ext>
    </p:extLst>
  </p:cSld>
  <p:clrMapOvr>
    <a:masterClrMapping/>
  </p:clrMapOvr>
</p:sld>
</file>

<file path=ppt/theme/theme1.xml><?xml version="1.0" encoding="utf-8"?>
<a:theme xmlns:a="http://schemas.openxmlformats.org/drawingml/2006/main" name="Principal Verde">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131FF56C-BAF6-C942-A89A-7E300801CF1D}"/>
    </a:ext>
  </a:extLst>
</a:theme>
</file>

<file path=ppt/theme/theme2.xml><?xml version="1.0" encoding="utf-8"?>
<a:theme xmlns:a="http://schemas.openxmlformats.org/drawingml/2006/main" name="Principal Azul">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0321E463-9042-E049-8462-9D56BF9D53BA}"/>
    </a:ext>
  </a:extLst>
</a:theme>
</file>

<file path=ppt/theme/theme3.xml><?xml version="1.0" encoding="utf-8"?>
<a:theme xmlns:a="http://schemas.openxmlformats.org/drawingml/2006/main" name="Sección Anaranajada">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7F3C2A67-4D81-434B-8437-434C5A7CA9A5}"/>
    </a:ext>
  </a:extLst>
</a:theme>
</file>

<file path=ppt/theme/theme4.xml><?xml version="1.0" encoding="utf-8"?>
<a:theme xmlns:a="http://schemas.openxmlformats.org/drawingml/2006/main" name="Sección Morada">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27935772-539B-0F4E-AD6B-25A4EB94CA29}"/>
    </a:ext>
  </a:extLst>
</a:theme>
</file>

<file path=ppt/theme/theme5.xml><?xml version="1.0" encoding="utf-8"?>
<a:theme xmlns:a="http://schemas.openxmlformats.org/drawingml/2006/main" name="Sección Rojo Viv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03B892B2-1885-4C4A-AE08-7D7466B7CFC7}"/>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Principal Verde</Template>
  <TotalTime>25</TotalTime>
  <Words>2308</Words>
  <Application>Microsoft Office PowerPoint</Application>
  <PresentationFormat>Panorámica</PresentationFormat>
  <Paragraphs>143</Paragraphs>
  <Slides>35</Slides>
  <Notes>0</Notes>
  <HiddenSlides>0</HiddenSlides>
  <MMClips>0</MMClips>
  <ScaleCrop>false</ScaleCrop>
  <HeadingPairs>
    <vt:vector size="6" baseType="variant">
      <vt:variant>
        <vt:lpstr>Fuentes usadas</vt:lpstr>
      </vt:variant>
      <vt:variant>
        <vt:i4>5</vt:i4>
      </vt:variant>
      <vt:variant>
        <vt:lpstr>Tema</vt:lpstr>
      </vt:variant>
      <vt:variant>
        <vt:i4>5</vt:i4>
      </vt:variant>
      <vt:variant>
        <vt:lpstr>Títulos de diapositiva</vt:lpstr>
      </vt:variant>
      <vt:variant>
        <vt:i4>35</vt:i4>
      </vt:variant>
    </vt:vector>
  </HeadingPairs>
  <TitlesOfParts>
    <vt:vector size="45" baseType="lpstr">
      <vt:lpstr>Arial</vt:lpstr>
      <vt:lpstr>Barlow</vt:lpstr>
      <vt:lpstr>Barlow Medium</vt:lpstr>
      <vt:lpstr>Barlow SemiBold</vt:lpstr>
      <vt:lpstr>Calibri</vt:lpstr>
      <vt:lpstr>Principal Verde</vt:lpstr>
      <vt:lpstr>Principal Azul</vt:lpstr>
      <vt:lpstr>Sección Anaranajada</vt:lpstr>
      <vt:lpstr>Sección Morada</vt:lpstr>
      <vt:lpstr>Sección Rojo Vivo</vt:lpstr>
      <vt:lpstr>Los límites constitucionales al poder tributario</vt:lpstr>
      <vt:lpstr>Origen del derecho tributario moderno</vt:lpstr>
      <vt:lpstr>Origen del derecho tributario moderno</vt:lpstr>
      <vt:lpstr>Potestad normativa – potestad impositiva</vt:lpstr>
      <vt:lpstr>Concepto Derecho tributario</vt:lpstr>
      <vt:lpstr>Concepto Tributo:</vt:lpstr>
      <vt:lpstr>Tributo</vt:lpstr>
      <vt:lpstr>Poder tributario</vt:lpstr>
      <vt:lpstr>Justicia Tributaria</vt:lpstr>
      <vt:lpstr>Finalidad JT</vt:lpstr>
      <vt:lpstr>Límites</vt:lpstr>
      <vt:lpstr>Límites</vt:lpstr>
      <vt:lpstr>Dos dimensiones de la justicia tributaria</vt:lpstr>
      <vt:lpstr>Concepto de límite del poder tributario</vt:lpstr>
      <vt:lpstr>La Constitución como límite al poder tributario</vt:lpstr>
      <vt:lpstr>Constitución</vt:lpstr>
      <vt:lpstr>Principio de igualdad</vt:lpstr>
      <vt:lpstr>Principio de generalidad</vt:lpstr>
      <vt:lpstr>Principio de capacidad económica</vt:lpstr>
      <vt:lpstr>Principio de capacidad económica</vt:lpstr>
      <vt:lpstr>Principio de progresividad</vt:lpstr>
      <vt:lpstr>Principio de no confiscatoriedad</vt:lpstr>
      <vt:lpstr>Principio de mínimo exento</vt:lpstr>
      <vt:lpstr>Principio de Legalidad</vt:lpstr>
      <vt:lpstr>Principio de irretroactividad</vt:lpstr>
      <vt:lpstr>Problemas metodológicos del contenido de los principios de JT</vt:lpstr>
      <vt:lpstr>Distintos métodos para determinar el contenido del PCE y por tanto de los PJT</vt:lpstr>
      <vt:lpstr>Derivación del contenido del PCE de la Constitución</vt:lpstr>
      <vt:lpstr>Método para determinar el contenido de la CE</vt:lpstr>
      <vt:lpstr>Método para determinar el contenido de la CE</vt:lpstr>
      <vt:lpstr>Interpretación de la Sala Constitucional</vt:lpstr>
      <vt:lpstr>Artículos constitucionales de los cuales se derivan los PJT</vt:lpstr>
      <vt:lpstr>Artículos constitucionales de los cuales se derivan los PJT</vt:lpstr>
      <vt:lpstr>Artículos constitucionales de los cuales se derivan los PJT</vt:lpstr>
      <vt:lpstr>Niveles en que los principios de JT limitan al legislador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Plantilla de presentaciones</dc:title>
  <dc:creator>Microsoft Office User</dc:creator>
  <cp:lastModifiedBy>UCI</cp:lastModifiedBy>
  <cp:revision>5</cp:revision>
  <cp:lastPrinted>2018-06-20T11:59:15Z</cp:lastPrinted>
  <dcterms:created xsi:type="dcterms:W3CDTF">2018-06-20T21:30:45Z</dcterms:created>
  <dcterms:modified xsi:type="dcterms:W3CDTF">2020-08-13T15:30:00Z</dcterms:modified>
</cp:coreProperties>
</file>