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56" r:id="rId2"/>
    <p:sldId id="276" r:id="rId3"/>
    <p:sldId id="269" r:id="rId4"/>
    <p:sldId id="257" r:id="rId5"/>
    <p:sldId id="264" r:id="rId6"/>
    <p:sldId id="262" r:id="rId7"/>
    <p:sldId id="277" r:id="rId8"/>
    <p:sldId id="270" r:id="rId9"/>
    <p:sldId id="275" r:id="rId10"/>
    <p:sldId id="271" r:id="rId11"/>
    <p:sldId id="272" r:id="rId12"/>
    <p:sldId id="258" r:id="rId13"/>
    <p:sldId id="259" r:id="rId14"/>
    <p:sldId id="260" r:id="rId15"/>
    <p:sldId id="261" r:id="rId16"/>
    <p:sldId id="263" r:id="rId17"/>
    <p:sldId id="282" r:id="rId18"/>
    <p:sldId id="265" r:id="rId19"/>
    <p:sldId id="278" r:id="rId20"/>
    <p:sldId id="279" r:id="rId21"/>
    <p:sldId id="280" r:id="rId22"/>
    <p:sldId id="281" r:id="rId23"/>
    <p:sldId id="274" r:id="rId24"/>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38" autoAdjust="0"/>
    <p:restoredTop sz="94660"/>
  </p:normalViewPr>
  <p:slideViewPr>
    <p:cSldViewPr>
      <p:cViewPr>
        <p:scale>
          <a:sx n="60" d="100"/>
          <a:sy n="60" d="100"/>
        </p:scale>
        <p:origin x="1602" y="27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s-ES"/>
          </a:p>
        </p:txBody>
      </p:sp>
      <p:sp>
        <p:nvSpPr>
          <p:cNvPr id="327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B238947-E834-46F7-A04C-BFFFCF81E63C}" type="slidenum">
              <a:rPr lang="es-ES"/>
              <a:pPr/>
              <a:t>‹Nº›</a:t>
            </a:fld>
            <a:endParaRPr lang="es-ES"/>
          </a:p>
        </p:txBody>
      </p:sp>
    </p:spTree>
    <p:extLst>
      <p:ext uri="{BB962C8B-B14F-4D97-AF65-F5344CB8AC3E}">
        <p14:creationId xmlns:p14="http://schemas.microsoft.com/office/powerpoint/2010/main" val="23891517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s-CR" sz="2400">
                <a:latin typeface="Times New Roman" panose="02020603050405020304"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kumimoji="1" lang="es-CR" sz="2400">
                <a:latin typeface="Times New Roman" panose="02020603050405020304"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R"/>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R"/>
            </a:p>
          </p:txBody>
        </p:sp>
      </p:grpSp>
      <p:sp>
        <p:nvSpPr>
          <p:cNvPr id="18440"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s-ES"/>
              <a:t>Haga clic para modificar el estilo de subtítulo del patrón</a:t>
            </a:r>
          </a:p>
        </p:txBody>
      </p:sp>
      <p:sp>
        <p:nvSpPr>
          <p:cNvPr id="1844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s-ES"/>
              <a:t>Haga clic para cambiar el estilo de título	</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s-ES"/>
          </a:p>
        </p:txBody>
      </p:sp>
      <p:sp>
        <p:nvSpPr>
          <p:cNvPr id="11" name="Rectangle 10"/>
          <p:cNvSpPr>
            <a:spLocks noGrp="1" noChangeArrowheads="1"/>
          </p:cNvSpPr>
          <p:nvPr>
            <p:ph type="ftr" sz="quarter" idx="11"/>
          </p:nvPr>
        </p:nvSpPr>
        <p:spPr/>
        <p:txBody>
          <a:bodyPr/>
          <a:lstStyle>
            <a:lvl1pPr algn="r">
              <a:defRPr/>
            </a:lvl1pPr>
          </a:lstStyle>
          <a:p>
            <a:pPr>
              <a:defRPr/>
            </a:pPr>
            <a:endParaRPr lang="es-E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fld id="{47F3AC66-0DD3-48C6-B7DF-E7980843B364}" type="slidenum">
              <a:rPr lang="es-ES"/>
              <a:pPr/>
              <a:t>‹Nº›</a:t>
            </a:fld>
            <a:endParaRPr lang="es-ES"/>
          </a:p>
        </p:txBody>
      </p:sp>
    </p:spTree>
    <p:extLst>
      <p:ext uri="{BB962C8B-B14F-4D97-AF65-F5344CB8AC3E}">
        <p14:creationId xmlns:p14="http://schemas.microsoft.com/office/powerpoint/2010/main" val="202963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p:txBody>
          <a:bodyPr/>
          <a:lstStyle>
            <a:lvl1pPr>
              <a:defRPr/>
            </a:lvl1pPr>
          </a:lstStyle>
          <a:p>
            <a:pPr>
              <a:defRPr/>
            </a:pPr>
            <a:endParaRPr lang="es-ES"/>
          </a:p>
        </p:txBody>
      </p:sp>
      <p:sp>
        <p:nvSpPr>
          <p:cNvPr id="5" name="Rectangle 12"/>
          <p:cNvSpPr>
            <a:spLocks noGrp="1" noChangeArrowheads="1"/>
          </p:cNvSpPr>
          <p:nvPr>
            <p:ph type="ftr" sz="quarter" idx="11"/>
          </p:nvPr>
        </p:nvSpPr>
        <p:spPr/>
        <p:txBody>
          <a:bodyPr/>
          <a:lstStyle>
            <a:lvl1pPr>
              <a:defRPr/>
            </a:lvl1pPr>
          </a:lstStyle>
          <a:p>
            <a:pPr>
              <a:defRPr/>
            </a:pPr>
            <a:endParaRPr lang="es-ES"/>
          </a:p>
        </p:txBody>
      </p:sp>
      <p:sp>
        <p:nvSpPr>
          <p:cNvPr id="6" name="Rectangle 13"/>
          <p:cNvSpPr>
            <a:spLocks noGrp="1" noChangeArrowheads="1"/>
          </p:cNvSpPr>
          <p:nvPr>
            <p:ph type="sldNum" sz="quarter" idx="12"/>
          </p:nvPr>
        </p:nvSpPr>
        <p:spPr/>
        <p:txBody>
          <a:bodyPr/>
          <a:lstStyle>
            <a:lvl1pPr>
              <a:defRPr/>
            </a:lvl1pPr>
          </a:lstStyle>
          <a:p>
            <a:fld id="{C8327CA8-897A-4240-BC02-07765AE893A1}" type="slidenum">
              <a:rPr lang="es-ES"/>
              <a:pPr/>
              <a:t>‹Nº›</a:t>
            </a:fld>
            <a:endParaRPr lang="es-ES"/>
          </a:p>
        </p:txBody>
      </p:sp>
    </p:spTree>
    <p:extLst>
      <p:ext uri="{BB962C8B-B14F-4D97-AF65-F5344CB8AC3E}">
        <p14:creationId xmlns:p14="http://schemas.microsoft.com/office/powerpoint/2010/main" val="188213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5600" y="762000"/>
            <a:ext cx="1981200" cy="53244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762000" y="762000"/>
            <a:ext cx="5791200" cy="53244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p:txBody>
          <a:bodyPr/>
          <a:lstStyle>
            <a:lvl1pPr>
              <a:defRPr/>
            </a:lvl1pPr>
          </a:lstStyle>
          <a:p>
            <a:pPr>
              <a:defRPr/>
            </a:pPr>
            <a:endParaRPr lang="es-ES"/>
          </a:p>
        </p:txBody>
      </p:sp>
      <p:sp>
        <p:nvSpPr>
          <p:cNvPr id="5" name="Rectangle 12"/>
          <p:cNvSpPr>
            <a:spLocks noGrp="1" noChangeArrowheads="1"/>
          </p:cNvSpPr>
          <p:nvPr>
            <p:ph type="ftr" sz="quarter" idx="11"/>
          </p:nvPr>
        </p:nvSpPr>
        <p:spPr/>
        <p:txBody>
          <a:bodyPr/>
          <a:lstStyle>
            <a:lvl1pPr>
              <a:defRPr/>
            </a:lvl1pPr>
          </a:lstStyle>
          <a:p>
            <a:pPr>
              <a:defRPr/>
            </a:pPr>
            <a:endParaRPr lang="es-ES"/>
          </a:p>
        </p:txBody>
      </p:sp>
      <p:sp>
        <p:nvSpPr>
          <p:cNvPr id="6" name="Rectangle 13"/>
          <p:cNvSpPr>
            <a:spLocks noGrp="1" noChangeArrowheads="1"/>
          </p:cNvSpPr>
          <p:nvPr>
            <p:ph type="sldNum" sz="quarter" idx="12"/>
          </p:nvPr>
        </p:nvSpPr>
        <p:spPr/>
        <p:txBody>
          <a:bodyPr/>
          <a:lstStyle>
            <a:lvl1pPr>
              <a:defRPr/>
            </a:lvl1pPr>
          </a:lstStyle>
          <a:p>
            <a:fld id="{3E152FB2-1A94-44BF-8647-86B96AFD4ED2}" type="slidenum">
              <a:rPr lang="es-ES"/>
              <a:pPr/>
              <a:t>‹Nº›</a:t>
            </a:fld>
            <a:endParaRPr lang="es-ES"/>
          </a:p>
        </p:txBody>
      </p:sp>
    </p:spTree>
    <p:extLst>
      <p:ext uri="{BB962C8B-B14F-4D97-AF65-F5344CB8AC3E}">
        <p14:creationId xmlns:p14="http://schemas.microsoft.com/office/powerpoint/2010/main" val="230805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p:txBody>
          <a:bodyPr/>
          <a:lstStyle>
            <a:lvl1pPr>
              <a:defRPr/>
            </a:lvl1pPr>
          </a:lstStyle>
          <a:p>
            <a:pPr>
              <a:defRPr/>
            </a:pPr>
            <a:endParaRPr lang="es-ES"/>
          </a:p>
        </p:txBody>
      </p:sp>
      <p:sp>
        <p:nvSpPr>
          <p:cNvPr id="5" name="Rectangle 12"/>
          <p:cNvSpPr>
            <a:spLocks noGrp="1" noChangeArrowheads="1"/>
          </p:cNvSpPr>
          <p:nvPr>
            <p:ph type="ftr" sz="quarter" idx="11"/>
          </p:nvPr>
        </p:nvSpPr>
        <p:spPr/>
        <p:txBody>
          <a:bodyPr/>
          <a:lstStyle>
            <a:lvl1pPr>
              <a:defRPr/>
            </a:lvl1pPr>
          </a:lstStyle>
          <a:p>
            <a:pPr>
              <a:defRPr/>
            </a:pPr>
            <a:endParaRPr lang="es-ES"/>
          </a:p>
        </p:txBody>
      </p:sp>
      <p:sp>
        <p:nvSpPr>
          <p:cNvPr id="6" name="Rectangle 13"/>
          <p:cNvSpPr>
            <a:spLocks noGrp="1" noChangeArrowheads="1"/>
          </p:cNvSpPr>
          <p:nvPr>
            <p:ph type="sldNum" sz="quarter" idx="12"/>
          </p:nvPr>
        </p:nvSpPr>
        <p:spPr/>
        <p:txBody>
          <a:bodyPr/>
          <a:lstStyle>
            <a:lvl1pPr>
              <a:defRPr/>
            </a:lvl1pPr>
          </a:lstStyle>
          <a:p>
            <a:fld id="{1399F5D8-416A-4832-8B5C-F2B3C215CF00}" type="slidenum">
              <a:rPr lang="es-ES"/>
              <a:pPr/>
              <a:t>‹Nº›</a:t>
            </a:fld>
            <a:endParaRPr lang="es-ES"/>
          </a:p>
        </p:txBody>
      </p:sp>
    </p:spTree>
    <p:extLst>
      <p:ext uri="{BB962C8B-B14F-4D97-AF65-F5344CB8AC3E}">
        <p14:creationId xmlns:p14="http://schemas.microsoft.com/office/powerpoint/2010/main" val="3168674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1"/>
          <p:cNvSpPr>
            <a:spLocks noGrp="1" noChangeArrowheads="1"/>
          </p:cNvSpPr>
          <p:nvPr>
            <p:ph type="dt" sz="half" idx="10"/>
          </p:nvPr>
        </p:nvSpPr>
        <p:spPr/>
        <p:txBody>
          <a:bodyPr/>
          <a:lstStyle>
            <a:lvl1pPr>
              <a:defRPr/>
            </a:lvl1pPr>
          </a:lstStyle>
          <a:p>
            <a:pPr>
              <a:defRPr/>
            </a:pPr>
            <a:endParaRPr lang="es-ES"/>
          </a:p>
        </p:txBody>
      </p:sp>
      <p:sp>
        <p:nvSpPr>
          <p:cNvPr id="5" name="Rectangle 12"/>
          <p:cNvSpPr>
            <a:spLocks noGrp="1" noChangeArrowheads="1"/>
          </p:cNvSpPr>
          <p:nvPr>
            <p:ph type="ftr" sz="quarter" idx="11"/>
          </p:nvPr>
        </p:nvSpPr>
        <p:spPr/>
        <p:txBody>
          <a:bodyPr/>
          <a:lstStyle>
            <a:lvl1pPr>
              <a:defRPr/>
            </a:lvl1pPr>
          </a:lstStyle>
          <a:p>
            <a:pPr>
              <a:defRPr/>
            </a:pPr>
            <a:endParaRPr lang="es-ES"/>
          </a:p>
        </p:txBody>
      </p:sp>
      <p:sp>
        <p:nvSpPr>
          <p:cNvPr id="6" name="Rectangle 13"/>
          <p:cNvSpPr>
            <a:spLocks noGrp="1" noChangeArrowheads="1"/>
          </p:cNvSpPr>
          <p:nvPr>
            <p:ph type="sldNum" sz="quarter" idx="12"/>
          </p:nvPr>
        </p:nvSpPr>
        <p:spPr/>
        <p:txBody>
          <a:bodyPr/>
          <a:lstStyle>
            <a:lvl1pPr>
              <a:defRPr/>
            </a:lvl1pPr>
          </a:lstStyle>
          <a:p>
            <a:fld id="{1F001285-8122-4004-A34B-5AB660D85C91}" type="slidenum">
              <a:rPr lang="es-ES"/>
              <a:pPr/>
              <a:t>‹Nº›</a:t>
            </a:fld>
            <a:endParaRPr lang="es-ES"/>
          </a:p>
        </p:txBody>
      </p:sp>
    </p:spTree>
    <p:extLst>
      <p:ext uri="{BB962C8B-B14F-4D97-AF65-F5344CB8AC3E}">
        <p14:creationId xmlns:p14="http://schemas.microsoft.com/office/powerpoint/2010/main" val="1402821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1"/>
          <p:cNvSpPr>
            <a:spLocks noGrp="1" noChangeArrowheads="1"/>
          </p:cNvSpPr>
          <p:nvPr>
            <p:ph type="dt" sz="half" idx="10"/>
          </p:nvPr>
        </p:nvSpPr>
        <p:spPr/>
        <p:txBody>
          <a:bodyPr/>
          <a:lstStyle>
            <a:lvl1pPr>
              <a:defRPr/>
            </a:lvl1pPr>
          </a:lstStyle>
          <a:p>
            <a:pPr>
              <a:defRPr/>
            </a:pPr>
            <a:endParaRPr lang="es-ES"/>
          </a:p>
        </p:txBody>
      </p:sp>
      <p:sp>
        <p:nvSpPr>
          <p:cNvPr id="6" name="Rectangle 12"/>
          <p:cNvSpPr>
            <a:spLocks noGrp="1" noChangeArrowheads="1"/>
          </p:cNvSpPr>
          <p:nvPr>
            <p:ph type="ftr" sz="quarter" idx="11"/>
          </p:nvPr>
        </p:nvSpPr>
        <p:spPr/>
        <p:txBody>
          <a:bodyPr/>
          <a:lstStyle>
            <a:lvl1pPr>
              <a:defRPr/>
            </a:lvl1pPr>
          </a:lstStyle>
          <a:p>
            <a:pPr>
              <a:defRPr/>
            </a:pPr>
            <a:endParaRPr lang="es-ES"/>
          </a:p>
        </p:txBody>
      </p:sp>
      <p:sp>
        <p:nvSpPr>
          <p:cNvPr id="7" name="Rectangle 13"/>
          <p:cNvSpPr>
            <a:spLocks noGrp="1" noChangeArrowheads="1"/>
          </p:cNvSpPr>
          <p:nvPr>
            <p:ph type="sldNum" sz="quarter" idx="12"/>
          </p:nvPr>
        </p:nvSpPr>
        <p:spPr/>
        <p:txBody>
          <a:bodyPr/>
          <a:lstStyle>
            <a:lvl1pPr>
              <a:defRPr/>
            </a:lvl1pPr>
          </a:lstStyle>
          <a:p>
            <a:fld id="{245D4871-ADAD-439A-B016-C52D278087B1}" type="slidenum">
              <a:rPr lang="es-ES"/>
              <a:pPr/>
              <a:t>‹Nº›</a:t>
            </a:fld>
            <a:endParaRPr lang="es-ES"/>
          </a:p>
        </p:txBody>
      </p:sp>
    </p:spTree>
    <p:extLst>
      <p:ext uri="{BB962C8B-B14F-4D97-AF65-F5344CB8AC3E}">
        <p14:creationId xmlns:p14="http://schemas.microsoft.com/office/powerpoint/2010/main" val="2755013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11"/>
          <p:cNvSpPr>
            <a:spLocks noGrp="1" noChangeArrowheads="1"/>
          </p:cNvSpPr>
          <p:nvPr>
            <p:ph type="dt" sz="half" idx="10"/>
          </p:nvPr>
        </p:nvSpPr>
        <p:spPr/>
        <p:txBody>
          <a:bodyPr/>
          <a:lstStyle>
            <a:lvl1pPr>
              <a:defRPr/>
            </a:lvl1pPr>
          </a:lstStyle>
          <a:p>
            <a:pPr>
              <a:defRPr/>
            </a:pPr>
            <a:endParaRPr lang="es-ES"/>
          </a:p>
        </p:txBody>
      </p:sp>
      <p:sp>
        <p:nvSpPr>
          <p:cNvPr id="8" name="Rectangle 12"/>
          <p:cNvSpPr>
            <a:spLocks noGrp="1" noChangeArrowheads="1"/>
          </p:cNvSpPr>
          <p:nvPr>
            <p:ph type="ftr" sz="quarter" idx="11"/>
          </p:nvPr>
        </p:nvSpPr>
        <p:spPr/>
        <p:txBody>
          <a:bodyPr/>
          <a:lstStyle>
            <a:lvl1pPr>
              <a:defRPr/>
            </a:lvl1pPr>
          </a:lstStyle>
          <a:p>
            <a:pPr>
              <a:defRPr/>
            </a:pPr>
            <a:endParaRPr lang="es-ES"/>
          </a:p>
        </p:txBody>
      </p:sp>
      <p:sp>
        <p:nvSpPr>
          <p:cNvPr id="9" name="Rectangle 13"/>
          <p:cNvSpPr>
            <a:spLocks noGrp="1" noChangeArrowheads="1"/>
          </p:cNvSpPr>
          <p:nvPr>
            <p:ph type="sldNum" sz="quarter" idx="12"/>
          </p:nvPr>
        </p:nvSpPr>
        <p:spPr/>
        <p:txBody>
          <a:bodyPr/>
          <a:lstStyle>
            <a:lvl1pPr>
              <a:defRPr/>
            </a:lvl1pPr>
          </a:lstStyle>
          <a:p>
            <a:fld id="{099E1F42-D8EF-41FD-B753-DC0DEF6C8817}" type="slidenum">
              <a:rPr lang="es-ES"/>
              <a:pPr/>
              <a:t>‹Nº›</a:t>
            </a:fld>
            <a:endParaRPr lang="es-ES"/>
          </a:p>
        </p:txBody>
      </p:sp>
    </p:spTree>
    <p:extLst>
      <p:ext uri="{BB962C8B-B14F-4D97-AF65-F5344CB8AC3E}">
        <p14:creationId xmlns:p14="http://schemas.microsoft.com/office/powerpoint/2010/main" val="4197086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11"/>
          <p:cNvSpPr>
            <a:spLocks noGrp="1" noChangeArrowheads="1"/>
          </p:cNvSpPr>
          <p:nvPr>
            <p:ph type="dt" sz="half" idx="10"/>
          </p:nvPr>
        </p:nvSpPr>
        <p:spPr/>
        <p:txBody>
          <a:bodyPr/>
          <a:lstStyle>
            <a:lvl1pPr>
              <a:defRPr/>
            </a:lvl1pPr>
          </a:lstStyle>
          <a:p>
            <a:pPr>
              <a:defRPr/>
            </a:pPr>
            <a:endParaRPr lang="es-ES"/>
          </a:p>
        </p:txBody>
      </p:sp>
      <p:sp>
        <p:nvSpPr>
          <p:cNvPr id="4" name="Rectangle 12"/>
          <p:cNvSpPr>
            <a:spLocks noGrp="1" noChangeArrowheads="1"/>
          </p:cNvSpPr>
          <p:nvPr>
            <p:ph type="ftr" sz="quarter" idx="11"/>
          </p:nvPr>
        </p:nvSpPr>
        <p:spPr/>
        <p:txBody>
          <a:bodyPr/>
          <a:lstStyle>
            <a:lvl1pPr>
              <a:defRPr/>
            </a:lvl1pPr>
          </a:lstStyle>
          <a:p>
            <a:pPr>
              <a:defRPr/>
            </a:pPr>
            <a:endParaRPr lang="es-ES"/>
          </a:p>
        </p:txBody>
      </p:sp>
      <p:sp>
        <p:nvSpPr>
          <p:cNvPr id="5" name="Rectangle 13"/>
          <p:cNvSpPr>
            <a:spLocks noGrp="1" noChangeArrowheads="1"/>
          </p:cNvSpPr>
          <p:nvPr>
            <p:ph type="sldNum" sz="quarter" idx="12"/>
          </p:nvPr>
        </p:nvSpPr>
        <p:spPr/>
        <p:txBody>
          <a:bodyPr/>
          <a:lstStyle>
            <a:lvl1pPr>
              <a:defRPr/>
            </a:lvl1pPr>
          </a:lstStyle>
          <a:p>
            <a:fld id="{73C5DBAA-CA5F-4E28-9858-229D3BD6B154}" type="slidenum">
              <a:rPr lang="es-ES"/>
              <a:pPr/>
              <a:t>‹Nº›</a:t>
            </a:fld>
            <a:endParaRPr lang="es-ES"/>
          </a:p>
        </p:txBody>
      </p:sp>
    </p:spTree>
    <p:extLst>
      <p:ext uri="{BB962C8B-B14F-4D97-AF65-F5344CB8AC3E}">
        <p14:creationId xmlns:p14="http://schemas.microsoft.com/office/powerpoint/2010/main" val="2028410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p:txBody>
          <a:bodyPr/>
          <a:lstStyle>
            <a:lvl1pPr>
              <a:defRPr/>
            </a:lvl1pPr>
          </a:lstStyle>
          <a:p>
            <a:pPr>
              <a:defRPr/>
            </a:pPr>
            <a:endParaRPr lang="es-ES"/>
          </a:p>
        </p:txBody>
      </p:sp>
      <p:sp>
        <p:nvSpPr>
          <p:cNvPr id="3" name="Rectangle 12"/>
          <p:cNvSpPr>
            <a:spLocks noGrp="1" noChangeArrowheads="1"/>
          </p:cNvSpPr>
          <p:nvPr>
            <p:ph type="ftr" sz="quarter" idx="11"/>
          </p:nvPr>
        </p:nvSpPr>
        <p:spPr/>
        <p:txBody>
          <a:bodyPr/>
          <a:lstStyle>
            <a:lvl1pPr>
              <a:defRPr/>
            </a:lvl1pPr>
          </a:lstStyle>
          <a:p>
            <a:pPr>
              <a:defRPr/>
            </a:pPr>
            <a:endParaRPr lang="es-ES"/>
          </a:p>
        </p:txBody>
      </p:sp>
      <p:sp>
        <p:nvSpPr>
          <p:cNvPr id="4" name="Rectangle 13"/>
          <p:cNvSpPr>
            <a:spLocks noGrp="1" noChangeArrowheads="1"/>
          </p:cNvSpPr>
          <p:nvPr>
            <p:ph type="sldNum" sz="quarter" idx="12"/>
          </p:nvPr>
        </p:nvSpPr>
        <p:spPr/>
        <p:txBody>
          <a:bodyPr/>
          <a:lstStyle>
            <a:lvl1pPr>
              <a:defRPr/>
            </a:lvl1pPr>
          </a:lstStyle>
          <a:p>
            <a:fld id="{F529E94D-9E44-4EB0-B53B-EA1551E23D86}" type="slidenum">
              <a:rPr lang="es-ES"/>
              <a:pPr/>
              <a:t>‹Nº›</a:t>
            </a:fld>
            <a:endParaRPr lang="es-ES"/>
          </a:p>
        </p:txBody>
      </p:sp>
    </p:spTree>
    <p:extLst>
      <p:ext uri="{BB962C8B-B14F-4D97-AF65-F5344CB8AC3E}">
        <p14:creationId xmlns:p14="http://schemas.microsoft.com/office/powerpoint/2010/main" val="204345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p:txBody>
          <a:bodyPr/>
          <a:lstStyle>
            <a:lvl1pPr>
              <a:defRPr/>
            </a:lvl1pPr>
          </a:lstStyle>
          <a:p>
            <a:pPr>
              <a:defRPr/>
            </a:pPr>
            <a:endParaRPr lang="es-ES"/>
          </a:p>
        </p:txBody>
      </p:sp>
      <p:sp>
        <p:nvSpPr>
          <p:cNvPr id="6" name="Rectangle 12"/>
          <p:cNvSpPr>
            <a:spLocks noGrp="1" noChangeArrowheads="1"/>
          </p:cNvSpPr>
          <p:nvPr>
            <p:ph type="ftr" sz="quarter" idx="11"/>
          </p:nvPr>
        </p:nvSpPr>
        <p:spPr/>
        <p:txBody>
          <a:bodyPr/>
          <a:lstStyle>
            <a:lvl1pPr>
              <a:defRPr/>
            </a:lvl1pPr>
          </a:lstStyle>
          <a:p>
            <a:pPr>
              <a:defRPr/>
            </a:pPr>
            <a:endParaRPr lang="es-ES"/>
          </a:p>
        </p:txBody>
      </p:sp>
      <p:sp>
        <p:nvSpPr>
          <p:cNvPr id="7" name="Rectangle 13"/>
          <p:cNvSpPr>
            <a:spLocks noGrp="1" noChangeArrowheads="1"/>
          </p:cNvSpPr>
          <p:nvPr>
            <p:ph type="sldNum" sz="quarter" idx="12"/>
          </p:nvPr>
        </p:nvSpPr>
        <p:spPr/>
        <p:txBody>
          <a:bodyPr/>
          <a:lstStyle>
            <a:lvl1pPr>
              <a:defRPr/>
            </a:lvl1pPr>
          </a:lstStyle>
          <a:p>
            <a:fld id="{D3636D98-ACC5-430A-8144-D9A77C049FAB}" type="slidenum">
              <a:rPr lang="es-ES"/>
              <a:pPr/>
              <a:t>‹Nº›</a:t>
            </a:fld>
            <a:endParaRPr lang="es-ES"/>
          </a:p>
        </p:txBody>
      </p:sp>
    </p:spTree>
    <p:extLst>
      <p:ext uri="{BB962C8B-B14F-4D97-AF65-F5344CB8AC3E}">
        <p14:creationId xmlns:p14="http://schemas.microsoft.com/office/powerpoint/2010/main" val="303402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p:txBody>
          <a:bodyPr/>
          <a:lstStyle>
            <a:lvl1pPr>
              <a:defRPr/>
            </a:lvl1pPr>
          </a:lstStyle>
          <a:p>
            <a:pPr>
              <a:defRPr/>
            </a:pPr>
            <a:endParaRPr lang="es-ES"/>
          </a:p>
        </p:txBody>
      </p:sp>
      <p:sp>
        <p:nvSpPr>
          <p:cNvPr id="6" name="Rectangle 12"/>
          <p:cNvSpPr>
            <a:spLocks noGrp="1" noChangeArrowheads="1"/>
          </p:cNvSpPr>
          <p:nvPr>
            <p:ph type="ftr" sz="quarter" idx="11"/>
          </p:nvPr>
        </p:nvSpPr>
        <p:spPr/>
        <p:txBody>
          <a:bodyPr/>
          <a:lstStyle>
            <a:lvl1pPr>
              <a:defRPr/>
            </a:lvl1pPr>
          </a:lstStyle>
          <a:p>
            <a:pPr>
              <a:defRPr/>
            </a:pPr>
            <a:endParaRPr lang="es-ES"/>
          </a:p>
        </p:txBody>
      </p:sp>
      <p:sp>
        <p:nvSpPr>
          <p:cNvPr id="7" name="Rectangle 13"/>
          <p:cNvSpPr>
            <a:spLocks noGrp="1" noChangeArrowheads="1"/>
          </p:cNvSpPr>
          <p:nvPr>
            <p:ph type="sldNum" sz="quarter" idx="12"/>
          </p:nvPr>
        </p:nvSpPr>
        <p:spPr/>
        <p:txBody>
          <a:bodyPr/>
          <a:lstStyle>
            <a:lvl1pPr>
              <a:defRPr/>
            </a:lvl1pPr>
          </a:lstStyle>
          <a:p>
            <a:fld id="{28B41D5A-BBD2-4AAC-BC14-A493E07CA62A}" type="slidenum">
              <a:rPr lang="es-ES"/>
              <a:pPr/>
              <a:t>‹Nº›</a:t>
            </a:fld>
            <a:endParaRPr lang="es-ES"/>
          </a:p>
        </p:txBody>
      </p:sp>
    </p:spTree>
    <p:extLst>
      <p:ext uri="{BB962C8B-B14F-4D97-AF65-F5344CB8AC3E}">
        <p14:creationId xmlns:p14="http://schemas.microsoft.com/office/powerpoint/2010/main" val="246781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R"/>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es-CR"/>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R"/>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7419"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Arial" charset="0"/>
              </a:defRPr>
            </a:lvl1pPr>
          </a:lstStyle>
          <a:p>
            <a:pPr>
              <a:defRPr/>
            </a:pPr>
            <a:endParaRPr lang="es-ES"/>
          </a:p>
        </p:txBody>
      </p:sp>
      <p:sp>
        <p:nvSpPr>
          <p:cNvPr id="17420"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defRPr>
            </a:lvl1pPr>
          </a:lstStyle>
          <a:p>
            <a:pPr>
              <a:defRPr/>
            </a:pPr>
            <a:endParaRPr lang="es-ES"/>
          </a:p>
        </p:txBody>
      </p:sp>
      <p:sp>
        <p:nvSpPr>
          <p:cNvPr id="17421"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AC38B8CB-F161-45AE-92C1-23706FC865DF}"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pgrweb.go.cr/scij/Busqueda/Normativa/Normas/nrm_texto_completo.aspx?param1=NRTC&amp;param2=1&amp;nValor1=1&amp;nValor2=18507&amp;nValor3=19746&amp;strTipM=TC&amp;lResultado=3&amp;nValor4=5&amp;strSelect=se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pgrweb.go.cr/scij/Busqueda/Normativa/Normas/nrm_texto_completo.aspx?param1=NRTC&amp;nValor1=1&amp;nValor2=72249&amp;nValor3=96354&amp;strTipM=TC"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196.40.56.20/SCIJ_MHDA/docjur/mhda_docjur.aspx?nBaseDato=1&amp;nDocJur=13214" TargetMode="External"/><Relationship Id="rId2" Type="http://schemas.openxmlformats.org/officeDocument/2006/relationships/hyperlink" Target="http://www.hacienda.go.cr/docs/544937e8f40c5_Form%20D106.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11"/>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7A001EA-D93B-4A45-9CCB-4F9AD48E556F}" type="slidenum">
              <a:rPr lang="es-ES">
                <a:solidFill>
                  <a:schemeClr val="bg1"/>
                </a:solidFill>
              </a:rPr>
              <a:pPr eaLnBrk="1" hangingPunct="1"/>
              <a:t>1</a:t>
            </a:fld>
            <a:endParaRPr lang="es-ES">
              <a:solidFill>
                <a:schemeClr val="bg1"/>
              </a:solidFill>
            </a:endParaRPr>
          </a:p>
        </p:txBody>
      </p:sp>
      <p:sp>
        <p:nvSpPr>
          <p:cNvPr id="13315" name="AutoShape 2"/>
          <p:cNvSpPr>
            <a:spLocks noGrp="1" noChangeArrowheads="1"/>
          </p:cNvSpPr>
          <p:nvPr>
            <p:ph type="ctrTitle"/>
          </p:nvPr>
        </p:nvSpPr>
        <p:spPr/>
        <p:txBody>
          <a:bodyPr/>
          <a:lstStyle/>
          <a:p>
            <a:pPr eaLnBrk="1" hangingPunct="1"/>
            <a:r>
              <a:rPr lang="es-ES" smtClean="0"/>
              <a:t>IMPUESTOS SELECTIVOS DE CONSUMO</a:t>
            </a:r>
          </a:p>
        </p:txBody>
      </p:sp>
      <p:sp>
        <p:nvSpPr>
          <p:cNvPr id="13316" name="Rectangle 3"/>
          <p:cNvSpPr>
            <a:spLocks noGrp="1" noChangeArrowheads="1"/>
          </p:cNvSpPr>
          <p:nvPr>
            <p:ph type="subTitle" idx="1"/>
          </p:nvPr>
        </p:nvSpPr>
        <p:spPr/>
        <p:txBody>
          <a:bodyPr/>
          <a:lstStyle/>
          <a:p>
            <a:pPr eaLnBrk="1" hangingPunct="1"/>
            <a:r>
              <a:rPr lang="es-ES" dirty="0" smtClean="0"/>
              <a:t>Lic. Gerardo Danilo Soto Gamboa</a:t>
            </a:r>
            <a:endParaRPr lang="es-E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AB879C7-1975-4801-BF10-C1779592E549}" type="slidenum">
              <a:rPr lang="es-ES">
                <a:solidFill>
                  <a:schemeClr val="bg1"/>
                </a:solidFill>
              </a:rPr>
              <a:pPr eaLnBrk="1" hangingPunct="1"/>
              <a:t>10</a:t>
            </a:fld>
            <a:endParaRPr lang="es-ES">
              <a:solidFill>
                <a:schemeClr val="bg1"/>
              </a:solidFill>
            </a:endParaRPr>
          </a:p>
        </p:txBody>
      </p:sp>
      <p:sp>
        <p:nvSpPr>
          <p:cNvPr id="19459" name="AutoShape 2"/>
          <p:cNvSpPr>
            <a:spLocks noGrp="1" noChangeArrowheads="1"/>
          </p:cNvSpPr>
          <p:nvPr>
            <p:ph type="title"/>
          </p:nvPr>
        </p:nvSpPr>
        <p:spPr/>
        <p:txBody>
          <a:bodyPr/>
          <a:lstStyle/>
          <a:p>
            <a:pPr eaLnBrk="1" hangingPunct="1"/>
            <a:r>
              <a:rPr lang="es-CR" dirty="0" smtClean="0"/>
              <a:t>FORMA DE CÁLCULO</a:t>
            </a:r>
            <a:endParaRPr lang="es-ES" dirty="0" smtClean="0"/>
          </a:p>
        </p:txBody>
      </p:sp>
      <p:sp>
        <p:nvSpPr>
          <p:cNvPr id="19460" name="Rectangle 3"/>
          <p:cNvSpPr>
            <a:spLocks noGrp="1" noChangeArrowheads="1"/>
          </p:cNvSpPr>
          <p:nvPr>
            <p:ph type="body" idx="1"/>
          </p:nvPr>
        </p:nvSpPr>
        <p:spPr>
          <a:xfrm>
            <a:off x="90881" y="1886850"/>
            <a:ext cx="8784976" cy="4181475"/>
          </a:xfrm>
        </p:spPr>
        <p:txBody>
          <a:bodyPr/>
          <a:lstStyle/>
          <a:p>
            <a:pPr marL="0" indent="0" algn="just">
              <a:buNone/>
            </a:pPr>
            <a:r>
              <a:rPr lang="es-ES" sz="1300" dirty="0" smtClean="0"/>
              <a:t>La </a:t>
            </a:r>
            <a:r>
              <a:rPr lang="es-ES" sz="1300" dirty="0"/>
              <a:t>base sobre la cual se debe aplicar la tasa del impuesto que corresponda, se determina de la siguiente manera:</a:t>
            </a:r>
          </a:p>
          <a:p>
            <a:pPr marL="0" indent="0" algn="just">
              <a:buNone/>
            </a:pPr>
            <a:r>
              <a:rPr lang="es-ES" sz="1300" dirty="0"/>
              <a:t>a) En la importación o internación de mercancías, adicionando al valor CIF aduana de ingreso, los derechos de importación y el Impuesto de Estabilización Económica efectivamente pagados. No se debe autorizar la introducción de las mercancías, si los interesados no prueban haber pagado antes del impuesto selectivo de consumo respectivo, el que se consignará por separado en la póliza o en el formulario aduanero, según el caso.</a:t>
            </a:r>
          </a:p>
          <a:p>
            <a:pPr marL="0" indent="0" algn="just">
              <a:buNone/>
            </a:pPr>
            <a:r>
              <a:rPr lang="es-ES" sz="1300" dirty="0"/>
              <a:t>b) En la producción nacional, sobre el precio de venta al contado del fabricante, del cual solamente se pueden deducir los descuentos usuales y generales que sean concedidos a los compradores en condiciones similares. Los fabricantes deben declarar y pagar el impuesto a más tardar dentro de los  primeros quince días naturales  de cada mes, por medio de Tributación Digital,  por todas las ventas efectuadas en el mes anterior al de la declaración. En todos los casos de ventas efectuadas por fabricantes es obligatorio emitir facturas y consignar en ellas por separado el precio de venta de las mercancías y el impuesto selectivo de consumo que les sea aplicable.</a:t>
            </a:r>
          </a:p>
          <a:p>
            <a:pPr marL="0" indent="0" algn="just">
              <a:buNone/>
            </a:pPr>
            <a:r>
              <a:rPr lang="es-ES" sz="1300" dirty="0"/>
              <a:t> Se multiplica el monto total de las ventas de un tipo de artículo específico, por la tarifa que le corresponda según la Ley de Consolidación de Impuestos Selectivos de Consumo y de acuerdo con la partida arancelaria en que clasifique.</a:t>
            </a:r>
          </a:p>
          <a:p>
            <a:pPr marL="0" indent="0" algn="just">
              <a:buNone/>
            </a:pPr>
            <a:r>
              <a:rPr lang="es-ES" sz="1300" dirty="0"/>
              <a:t>Al total del impuesto mensual determinado por el contribuyente se deducen los créditos de Impuesto Selectivo de Consumo pagados durante el mes, tanto a nivel interno como en Aduanas, sobre aquellas materias primas o productos intermedios incorporados en los productos finales gravados con este tributo.  El resultado de esta operación será el impuesto por pagar.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2FFD15D-1172-4DC9-9DF2-9BF71493D3FE}" type="slidenum">
              <a:rPr lang="es-ES">
                <a:solidFill>
                  <a:schemeClr val="bg1"/>
                </a:solidFill>
              </a:rPr>
              <a:pPr eaLnBrk="1" hangingPunct="1"/>
              <a:t>11</a:t>
            </a:fld>
            <a:endParaRPr lang="es-ES">
              <a:solidFill>
                <a:schemeClr val="bg1"/>
              </a:solidFill>
            </a:endParaRPr>
          </a:p>
        </p:txBody>
      </p:sp>
      <p:sp>
        <p:nvSpPr>
          <p:cNvPr id="20483" name="AutoShape 2"/>
          <p:cNvSpPr>
            <a:spLocks noGrp="1" noChangeArrowheads="1"/>
          </p:cNvSpPr>
          <p:nvPr>
            <p:ph type="title"/>
          </p:nvPr>
        </p:nvSpPr>
        <p:spPr/>
        <p:txBody>
          <a:bodyPr/>
          <a:lstStyle/>
          <a:p>
            <a:pPr eaLnBrk="1" hangingPunct="1"/>
            <a:r>
              <a:rPr lang="es-CR" smtClean="0"/>
              <a:t>Impuestos selectivos de consumo</a:t>
            </a:r>
            <a:endParaRPr lang="es-ES" smtClean="0"/>
          </a:p>
        </p:txBody>
      </p:sp>
      <p:sp>
        <p:nvSpPr>
          <p:cNvPr id="20484" name="Rectangle 3"/>
          <p:cNvSpPr>
            <a:spLocks noGrp="1" noChangeArrowheads="1"/>
          </p:cNvSpPr>
          <p:nvPr>
            <p:ph type="body" idx="1"/>
          </p:nvPr>
        </p:nvSpPr>
        <p:spPr>
          <a:xfrm>
            <a:off x="539552" y="2060848"/>
            <a:ext cx="7991673" cy="4025627"/>
          </a:xfrm>
        </p:spPr>
        <p:txBody>
          <a:bodyPr/>
          <a:lstStyle/>
          <a:p>
            <a:r>
              <a:rPr lang="es-ES" sz="1600" dirty="0"/>
              <a:t>Las mercancías gravadas con este impuesto se pueden consultar en el </a:t>
            </a:r>
            <a:r>
              <a:rPr lang="es-ES" sz="1600" dirty="0">
                <a:hlinkClick r:id="rId2"/>
              </a:rPr>
              <a:t>Anexo a la Ley N° 4961  de Consolidación de Impuestos Selectivos de Consumo</a:t>
            </a:r>
            <a:r>
              <a:rPr lang="es-ES" sz="1600" dirty="0"/>
              <a:t> del 10 de marzo de 1972.  </a:t>
            </a:r>
          </a:p>
          <a:p>
            <a:r>
              <a:rPr lang="es-ES" sz="1600" dirty="0"/>
              <a:t>A cada una de las mercancías indicadas en ese Anexo, corresponde aplicar las tarifas ad </a:t>
            </a:r>
            <a:r>
              <a:rPr lang="es-ES" sz="1600" dirty="0" err="1"/>
              <a:t>valórem</a:t>
            </a:r>
            <a:r>
              <a:rPr lang="es-ES" sz="1600" dirty="0"/>
              <a:t> establecidas en el SAC (Sistema Arancelario Centroamericano), sobre la base imponible que se determine conforme con las disposiciones del artículo 10, de la ley citada.</a:t>
            </a:r>
          </a:p>
          <a:p>
            <a:r>
              <a:rPr lang="es-ES" sz="1600" dirty="0"/>
              <a:t>Cuando un contribuyente vaya a fabricar un producto que se encuentra dentro de la lista del Anexo de cita, podrá pedir un estudio a la Dirección General de Aduanas con el fin de obtener la clasificación arancelaria o un análisis </a:t>
            </a:r>
            <a:r>
              <a:rPr lang="es-ES" sz="1600" dirty="0" err="1"/>
              <a:t>merceológico</a:t>
            </a:r>
            <a:r>
              <a:rPr lang="es-ES" sz="1600" dirty="0"/>
              <a:t> ya que las tarifas del impuesto selectivo de consumo varían dependiendo del producto y su clasificación arancelaria.</a:t>
            </a:r>
          </a:p>
          <a:p>
            <a:pPr marL="0" indent="0" eaLnBrk="1" hangingPunct="1">
              <a:buNone/>
            </a:pPr>
            <a:endParaRPr lang="es-CR" dirty="0" smtClean="0"/>
          </a:p>
          <a:p>
            <a:pPr eaLnBrk="1" hangingPunct="1"/>
            <a:endParaRPr lang="es-E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EED33AC-E57A-46D2-8355-63B19C110C75}" type="slidenum">
              <a:rPr lang="es-ES">
                <a:solidFill>
                  <a:schemeClr val="bg1"/>
                </a:solidFill>
              </a:rPr>
              <a:pPr eaLnBrk="1" hangingPunct="1"/>
              <a:t>12</a:t>
            </a:fld>
            <a:endParaRPr lang="es-ES">
              <a:solidFill>
                <a:schemeClr val="bg1"/>
              </a:solidFill>
            </a:endParaRPr>
          </a:p>
        </p:txBody>
      </p:sp>
      <p:sp>
        <p:nvSpPr>
          <p:cNvPr id="21507" name="AutoShape 2"/>
          <p:cNvSpPr>
            <a:spLocks noGrp="1" noChangeArrowheads="1"/>
          </p:cNvSpPr>
          <p:nvPr>
            <p:ph type="title"/>
          </p:nvPr>
        </p:nvSpPr>
        <p:spPr/>
        <p:txBody>
          <a:bodyPr/>
          <a:lstStyle/>
          <a:p>
            <a:pPr eaLnBrk="1" hangingPunct="1"/>
            <a:r>
              <a:rPr lang="es-ES" sz="2000" dirty="0" smtClean="0"/>
              <a:t>Lista de mercancías gravadas con el impuesto selectivo de consumo</a:t>
            </a:r>
            <a:endParaRPr lang="es-ES" sz="2000" dirty="0" smtClean="0"/>
          </a:p>
        </p:txBody>
      </p:sp>
      <p:sp>
        <p:nvSpPr>
          <p:cNvPr id="21508" name="Rectangle 3"/>
          <p:cNvSpPr>
            <a:spLocks noGrp="1" noChangeArrowheads="1"/>
          </p:cNvSpPr>
          <p:nvPr>
            <p:ph type="body" idx="1"/>
          </p:nvPr>
        </p:nvSpPr>
        <p:spPr>
          <a:xfrm>
            <a:off x="84138" y="1905000"/>
            <a:ext cx="8952358" cy="4181475"/>
          </a:xfrm>
        </p:spPr>
        <p:txBody>
          <a:bodyPr/>
          <a:lstStyle/>
          <a:p>
            <a:pPr eaLnBrk="1" hangingPunct="1"/>
            <a:r>
              <a:rPr lang="es-ES" sz="1400" dirty="0" smtClean="0"/>
              <a:t>22030000 Cerveza de malta.</a:t>
            </a:r>
          </a:p>
          <a:p>
            <a:pPr eaLnBrk="1" hangingPunct="1"/>
            <a:r>
              <a:rPr lang="es-ES" sz="1400" dirty="0" smtClean="0"/>
              <a:t>2204 Vino de uvas frescas, incluso encabezado: mosto de uva, excepto el de la partida Nº 20.09.</a:t>
            </a:r>
          </a:p>
          <a:p>
            <a:pPr eaLnBrk="1" hangingPunct="1"/>
            <a:r>
              <a:rPr lang="es-ES" sz="1400" dirty="0" smtClean="0"/>
              <a:t>2205 Vermut y demás vinos de uvas frescas preparados con plantas o sustancias aromáticas.</a:t>
            </a:r>
          </a:p>
          <a:p>
            <a:pPr eaLnBrk="1" hangingPunct="1"/>
            <a:r>
              <a:rPr lang="es-ES" sz="1400" dirty="0" smtClean="0"/>
              <a:t>22060000 Las demás bebidas fermentadas (por ejemplo: sidra, perada, aguamiel); mezclas de bebidas fermentadas y mezclas de bebidas fermentadas y bebidas no alcohólicas, no expresadas ni comprendidas en otra parte.</a:t>
            </a:r>
          </a:p>
          <a:p>
            <a:pPr eaLnBrk="1" hangingPunct="1"/>
            <a:r>
              <a:rPr lang="es-ES" sz="1400" dirty="0" smtClean="0"/>
              <a:t>2208 Alcohol etílico sin desnaturalizar con grado alcohólico volumétrico inferior a 80% </a:t>
            </a:r>
            <a:r>
              <a:rPr lang="es-ES" sz="1400" dirty="0" err="1" smtClean="0"/>
              <a:t>vol</a:t>
            </a:r>
            <a:r>
              <a:rPr lang="es-ES" sz="1400" dirty="0" smtClean="0"/>
              <a:t>; aguardientes, licores y demás bebidas espirituosas</a:t>
            </a:r>
          </a:p>
          <a:p>
            <a:pPr eaLnBrk="1" hangingPunct="1"/>
            <a:r>
              <a:rPr lang="es-ES" sz="1400" dirty="0" smtClean="0"/>
              <a:t>2402 Cigarros (puros) (incluso despuntados), cigarritos (puritos) y cigarrillos, de tabaco o de sucedáneos del tabaco.</a:t>
            </a:r>
          </a:p>
          <a:p>
            <a:pPr eaLnBrk="1" hangingPunct="1"/>
            <a:r>
              <a:rPr lang="es-ES" sz="1400" dirty="0" smtClean="0"/>
              <a:t>2403 Los demás tabacos y sucedáneos del tabaco, elaborados; tabaco "homogeneizado" o "reconstituido", extractos y jugos de tabaco.</a:t>
            </a:r>
          </a:p>
          <a:p>
            <a:pPr eaLnBrk="1" hangingPunct="1"/>
            <a:r>
              <a:rPr lang="es-ES" sz="1400" dirty="0" smtClean="0"/>
              <a:t>3208 Pinturas y barnices a base de polímeros sintéticos o naturales modificados, dispersos o disueltos en un medio no acuoso; disoluciones definidas en la nota 4 de este capítulo.</a:t>
            </a:r>
          </a:p>
          <a:p>
            <a:pPr eaLnBrk="1" hangingPunct="1"/>
            <a:r>
              <a:rPr lang="es-ES" sz="1400" dirty="0" smtClean="0"/>
              <a:t>(NOTA: Mediante Decreto Ejecutivo N° 30634 de 9 de agosto del 2002, se reduce a un 5% la aplicación de la tarifa del Impuesto Selectivo de Consumo a esta partida)</a:t>
            </a:r>
          </a:p>
          <a:p>
            <a:pPr eaLnBrk="1" hangingPunct="1"/>
            <a:endParaRPr lang="es-ES" sz="1000" dirty="0" smtClean="0"/>
          </a:p>
          <a:p>
            <a:pPr eaLnBrk="1" hangingPunct="1"/>
            <a:endParaRPr lang="es-ES" sz="1000" dirty="0" smtClean="0"/>
          </a:p>
          <a:p>
            <a:pPr eaLnBrk="1" hangingPunct="1"/>
            <a:endParaRPr lang="es-ES" sz="1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6D2C9B9-BD39-4120-9B17-5821658F2F3C}" type="slidenum">
              <a:rPr lang="es-ES">
                <a:solidFill>
                  <a:schemeClr val="bg1"/>
                </a:solidFill>
              </a:rPr>
              <a:pPr eaLnBrk="1" hangingPunct="1"/>
              <a:t>13</a:t>
            </a:fld>
            <a:endParaRPr lang="es-ES">
              <a:solidFill>
                <a:schemeClr val="bg1"/>
              </a:solidFill>
            </a:endParaRPr>
          </a:p>
        </p:txBody>
      </p:sp>
      <p:sp>
        <p:nvSpPr>
          <p:cNvPr id="22531" name="AutoShape 2"/>
          <p:cNvSpPr>
            <a:spLocks noGrp="1" noChangeArrowheads="1"/>
          </p:cNvSpPr>
          <p:nvPr>
            <p:ph type="title"/>
          </p:nvPr>
        </p:nvSpPr>
        <p:spPr>
          <a:xfrm>
            <a:off x="762000" y="762000"/>
            <a:ext cx="7924800" cy="722784"/>
          </a:xfrm>
        </p:spPr>
        <p:txBody>
          <a:bodyPr/>
          <a:lstStyle/>
          <a:p>
            <a:pPr eaLnBrk="1" hangingPunct="1"/>
            <a:r>
              <a:rPr lang="es-ES" sz="2000" dirty="0" smtClean="0"/>
              <a:t>IMPUESTOS SELECTIVOS DE CONSUMO</a:t>
            </a:r>
          </a:p>
        </p:txBody>
      </p:sp>
      <p:sp>
        <p:nvSpPr>
          <p:cNvPr id="22532" name="Rectangle 3"/>
          <p:cNvSpPr>
            <a:spLocks noGrp="1" noChangeArrowheads="1"/>
          </p:cNvSpPr>
          <p:nvPr>
            <p:ph type="body" idx="1"/>
          </p:nvPr>
        </p:nvSpPr>
        <p:spPr>
          <a:xfrm>
            <a:off x="84138" y="1484784"/>
            <a:ext cx="8880350" cy="4601691"/>
          </a:xfrm>
        </p:spPr>
        <p:txBody>
          <a:bodyPr/>
          <a:lstStyle/>
          <a:p>
            <a:pPr eaLnBrk="1" hangingPunct="1"/>
            <a:r>
              <a:rPr lang="es-ES" sz="1600" dirty="0" smtClean="0"/>
              <a:t>3209 Pinturas y barnices a base de polímeros sintéticos o naturales modificados, dispersos o disueltos en un medio acuoso.</a:t>
            </a:r>
          </a:p>
          <a:p>
            <a:pPr eaLnBrk="1" hangingPunct="1"/>
            <a:r>
              <a:rPr lang="es-ES" sz="1600" dirty="0" smtClean="0"/>
              <a:t>(NOTA: Mediante Decreto Ejecutivo N° 30634 de 9 de agosto del 2002, se reduce a un 5% la aplicación de la tarifa del Impuesto Selectivo de Consumo a esta partida)</a:t>
            </a:r>
          </a:p>
          <a:p>
            <a:pPr eaLnBrk="1" hangingPunct="1"/>
            <a:r>
              <a:rPr lang="es-ES" sz="1600" dirty="0" smtClean="0"/>
              <a:t>3210 Las demás pinturas y barnices; pigmentos al agua preparados del tipo de los utilizados para el acabado del cuero.</a:t>
            </a:r>
          </a:p>
          <a:p>
            <a:pPr eaLnBrk="1" hangingPunct="1"/>
            <a:r>
              <a:rPr lang="es-ES" sz="1600" dirty="0" smtClean="0"/>
              <a:t>(NOTA: Mediante Decreto Ejecutivo N° 30634 de 9 de agosto del 2002, se reduce a un 5% la aplicación de la tarifa del Impuesto Selectivo de Consumo a esta partida)</a:t>
            </a:r>
          </a:p>
          <a:p>
            <a:pPr eaLnBrk="1" hangingPunct="1"/>
            <a:r>
              <a:rPr lang="es-ES" sz="1600" dirty="0" smtClean="0"/>
              <a:t>321100000 Secativos preparados.</a:t>
            </a:r>
          </a:p>
          <a:p>
            <a:pPr eaLnBrk="1" hangingPunct="1"/>
            <a:r>
              <a:rPr lang="es-ES" sz="1600" dirty="0" smtClean="0"/>
              <a:t>(NOTA: Mediante Decreto Ejecutivo N° 30634 de 9 de agosto del 2002, se reduce a un 5% la aplicación de la tarifa del Impuesto Selectivo de Consumo a esta partida)</a:t>
            </a:r>
          </a:p>
          <a:p>
            <a:pPr eaLnBrk="1" hangingPunct="1"/>
            <a:r>
              <a:rPr lang="es-ES" sz="1600" dirty="0" smtClean="0"/>
              <a:t>3212 Pigmentos (incluidos el polvo y escamillas metálicos) dispersos en medios no acuosos, líquidos o en pasta, del tipo de los utilizados para la fabricación de pinturas; hojas para el marcado a fuego; tintes y demás materias colorantes presentados en formas o en envases para la venta, al por menor.</a:t>
            </a:r>
          </a:p>
          <a:p>
            <a:pPr eaLnBrk="1" hangingPunct="1"/>
            <a:endParaRPr lang="es-ES" sz="1600" dirty="0" smtClean="0"/>
          </a:p>
          <a:p>
            <a:pPr eaLnBrk="1" hangingPunct="1"/>
            <a:endParaRPr lang="es-ES" sz="1600" dirty="0" smtClean="0"/>
          </a:p>
          <a:p>
            <a:pPr eaLnBrk="1" hangingPunct="1"/>
            <a:endParaRPr lang="es-ES" sz="1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0D5C78-1E16-4E61-AF53-CB45CE76206F}" type="slidenum">
              <a:rPr lang="es-ES">
                <a:solidFill>
                  <a:schemeClr val="bg1"/>
                </a:solidFill>
              </a:rPr>
              <a:pPr eaLnBrk="1" hangingPunct="1"/>
              <a:t>14</a:t>
            </a:fld>
            <a:endParaRPr lang="es-ES">
              <a:solidFill>
                <a:schemeClr val="bg1"/>
              </a:solidFill>
            </a:endParaRPr>
          </a:p>
        </p:txBody>
      </p:sp>
      <p:sp>
        <p:nvSpPr>
          <p:cNvPr id="23555" name="AutoShape 2"/>
          <p:cNvSpPr>
            <a:spLocks noGrp="1" noChangeArrowheads="1"/>
          </p:cNvSpPr>
          <p:nvPr>
            <p:ph type="title"/>
          </p:nvPr>
        </p:nvSpPr>
        <p:spPr>
          <a:xfrm>
            <a:off x="762000" y="762000"/>
            <a:ext cx="7924800" cy="722784"/>
          </a:xfrm>
        </p:spPr>
        <p:txBody>
          <a:bodyPr/>
          <a:lstStyle/>
          <a:p>
            <a:pPr eaLnBrk="1" hangingPunct="1"/>
            <a:r>
              <a:rPr lang="es-ES" sz="2000" dirty="0" smtClean="0"/>
              <a:t>IMPUESTOS SELECTIVOS DE CONSUMO</a:t>
            </a:r>
          </a:p>
        </p:txBody>
      </p:sp>
      <p:sp>
        <p:nvSpPr>
          <p:cNvPr id="23556" name="Rectangle 3"/>
          <p:cNvSpPr>
            <a:spLocks noGrp="1" noChangeArrowheads="1"/>
          </p:cNvSpPr>
          <p:nvPr>
            <p:ph type="body" idx="1"/>
          </p:nvPr>
        </p:nvSpPr>
        <p:spPr>
          <a:xfrm>
            <a:off x="84138" y="1484784"/>
            <a:ext cx="8952358" cy="4601691"/>
          </a:xfrm>
        </p:spPr>
        <p:txBody>
          <a:bodyPr/>
          <a:lstStyle/>
          <a:p>
            <a:pPr algn="just" eaLnBrk="1" hangingPunct="1"/>
            <a:r>
              <a:rPr lang="es-ES" sz="1200" dirty="0" smtClean="0"/>
              <a:t>(NOTA: Mediante Decreto Ejecutivo N° 30634 de 9 de agosto del 2002, se reduce a un 5% la aplicación de la tarifa del Impuesto Selectivo de Consumo a esta partida)</a:t>
            </a:r>
          </a:p>
          <a:p>
            <a:pPr algn="just" eaLnBrk="1" hangingPunct="1"/>
            <a:r>
              <a:rPr lang="es-ES" sz="1200" dirty="0" smtClean="0"/>
              <a:t>3214 Masilla, cementos de resina y demás mastiques; plastes (</a:t>
            </a:r>
            <a:r>
              <a:rPr lang="es-ES" sz="1200" dirty="0" err="1" smtClean="0"/>
              <a:t>enduidos</a:t>
            </a:r>
            <a:r>
              <a:rPr lang="es-ES" sz="1200" dirty="0" smtClean="0"/>
              <a:t>) utilizados en pintura; plastes (</a:t>
            </a:r>
            <a:r>
              <a:rPr lang="es-ES" sz="1200" dirty="0" err="1" smtClean="0"/>
              <a:t>enduidos</a:t>
            </a:r>
            <a:r>
              <a:rPr lang="es-ES" sz="1200" dirty="0" smtClean="0"/>
              <a:t>) no refractarios del tipo de los utilizados en albañilería.</a:t>
            </a:r>
          </a:p>
          <a:p>
            <a:pPr algn="just" eaLnBrk="1" hangingPunct="1"/>
            <a:r>
              <a:rPr lang="es-ES" sz="1200" dirty="0" smtClean="0"/>
              <a:t>(NOTA: Mediante Decreto Ejecutivo N° 30634 de 9 de agosto del 2002, se reduce a un 5% la aplicación de la tarifa del Impuesto Selectivo de Consumo a esta partida)</a:t>
            </a:r>
          </a:p>
          <a:p>
            <a:pPr algn="just" eaLnBrk="1" hangingPunct="1"/>
            <a:r>
              <a:rPr lang="es-ES" sz="1200" dirty="0" smtClean="0"/>
              <a:t>3305 Preparaciones capilares.</a:t>
            </a:r>
          </a:p>
          <a:p>
            <a:pPr algn="just" eaLnBrk="1" hangingPunct="1"/>
            <a:r>
              <a:rPr lang="es-ES" sz="1200" dirty="0" smtClean="0"/>
              <a:t>3307 Preparaciones para afeitar o para antes o después del afeitado, desodorantes corporales, preparaciones para el baño, depilatorios y demás preparaciones de perfumería, de tocador o de cosmética, no expresadas ni comprendidas en otra parte; preparaciones desodorantes de locales, incluso sin perfumar, aunque tengan propiedades desinfectantes.</a:t>
            </a:r>
          </a:p>
          <a:p>
            <a:pPr algn="just" eaLnBrk="1" hangingPunct="1"/>
            <a:r>
              <a:rPr lang="es-ES" sz="1200" dirty="0" smtClean="0"/>
              <a:t>3401 Jabón; productos y preparaciones orgánicos tenso activos usados como jabón, en barras, panes, trozos o piezas troqueladas o moldeadas, aunque contengan jabón; papel, guata, fieltro y tela sin tejer, impregnados, recubiertos o revestidos de jabón o de detergentes.</a:t>
            </a:r>
          </a:p>
          <a:p>
            <a:pPr algn="just" eaLnBrk="1" hangingPunct="1"/>
            <a:r>
              <a:rPr lang="es-ES" sz="1200" dirty="0" smtClean="0"/>
              <a:t>3402 Agentes de superficie orgánicos (excepto el jabón); preparaciones tenso activas, preparaciones para lavar (incluidas las preparaciones auxiliares de lavado) y preparaciones de limpieza, aunque contengan jabón, excepto las de la partida Nº 34.01.</a:t>
            </a:r>
          </a:p>
          <a:p>
            <a:pPr algn="just" eaLnBrk="1" hangingPunct="1"/>
            <a:r>
              <a:rPr lang="es-ES" sz="1200" dirty="0" smtClean="0"/>
              <a:t>4011 Neumáticos (llantas neumáticas) nuevas de caucho.</a:t>
            </a:r>
          </a:p>
          <a:p>
            <a:pPr algn="just" eaLnBrk="1" hangingPunct="1"/>
            <a:r>
              <a:rPr lang="es-ES" sz="1200" dirty="0" smtClean="0"/>
              <a:t>4012 Neumáticos (llantas neumáticas) recauchutados o usados, de caucho; </a:t>
            </a:r>
            <a:r>
              <a:rPr lang="es-ES" sz="1200" dirty="0" err="1" smtClean="0"/>
              <a:t>bandajes</a:t>
            </a:r>
            <a:r>
              <a:rPr lang="es-ES" sz="1200" dirty="0" smtClean="0"/>
              <a:t> (llantas macizas o huecas), bandas de rodadura intercambiables para neumáticos (llantas neumáticas) y protectores ("</a:t>
            </a:r>
            <a:r>
              <a:rPr lang="es-ES" sz="1200" dirty="0" err="1" smtClean="0"/>
              <a:t>flaps</a:t>
            </a:r>
            <a:r>
              <a:rPr lang="es-ES" sz="1200" dirty="0" smtClean="0"/>
              <a:t>"), de caucho.</a:t>
            </a:r>
          </a:p>
          <a:p>
            <a:pPr marL="0" indent="0" algn="just" eaLnBrk="1" hangingPunct="1">
              <a:buNone/>
            </a:pPr>
            <a:endParaRPr lang="es-ES" sz="1200" dirty="0" smtClean="0"/>
          </a:p>
          <a:p>
            <a:pPr algn="just" eaLnBrk="1" hangingPunct="1"/>
            <a:endParaRPr lang="es-ES" sz="1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544B9AA-54C4-4091-9121-447AA4D0D1DF}" type="slidenum">
              <a:rPr lang="es-ES">
                <a:solidFill>
                  <a:schemeClr val="bg1"/>
                </a:solidFill>
              </a:rPr>
              <a:pPr eaLnBrk="1" hangingPunct="1"/>
              <a:t>15</a:t>
            </a:fld>
            <a:endParaRPr lang="es-ES">
              <a:solidFill>
                <a:schemeClr val="bg1"/>
              </a:solidFill>
            </a:endParaRPr>
          </a:p>
        </p:txBody>
      </p:sp>
      <p:sp>
        <p:nvSpPr>
          <p:cNvPr id="24579" name="AutoShape 2"/>
          <p:cNvSpPr>
            <a:spLocks noGrp="1" noChangeArrowheads="1"/>
          </p:cNvSpPr>
          <p:nvPr>
            <p:ph type="title"/>
          </p:nvPr>
        </p:nvSpPr>
        <p:spPr>
          <a:xfrm>
            <a:off x="762000" y="762000"/>
            <a:ext cx="7924800" cy="794792"/>
          </a:xfrm>
        </p:spPr>
        <p:txBody>
          <a:bodyPr/>
          <a:lstStyle/>
          <a:p>
            <a:pPr eaLnBrk="1" hangingPunct="1"/>
            <a:r>
              <a:rPr lang="es-ES" sz="2000" smtClean="0"/>
              <a:t>IMPUESTOS SELECTIVOS DE CONSUMO</a:t>
            </a:r>
          </a:p>
        </p:txBody>
      </p:sp>
      <p:sp>
        <p:nvSpPr>
          <p:cNvPr id="24580" name="Rectangle 3"/>
          <p:cNvSpPr>
            <a:spLocks noGrp="1" noChangeArrowheads="1"/>
          </p:cNvSpPr>
          <p:nvPr>
            <p:ph type="body" idx="1"/>
          </p:nvPr>
        </p:nvSpPr>
        <p:spPr>
          <a:xfrm>
            <a:off x="84138" y="1556792"/>
            <a:ext cx="8880350" cy="4529683"/>
          </a:xfrm>
        </p:spPr>
        <p:txBody>
          <a:bodyPr/>
          <a:lstStyle/>
          <a:p>
            <a:pPr algn="just" eaLnBrk="1" hangingPunct="1"/>
            <a:r>
              <a:rPr lang="es-ES" sz="1400" dirty="0" smtClean="0"/>
              <a:t>4013 Cámaras de caucho para neumáticos (llantas neumáticas).</a:t>
            </a:r>
          </a:p>
          <a:p>
            <a:pPr algn="just" eaLnBrk="1" hangingPunct="1"/>
            <a:r>
              <a:rPr lang="es-ES" sz="1400" dirty="0" smtClean="0"/>
              <a:t>8407 Motores de émbolo (pistón) alternativo y motores rotativos, de encendido por chispa (motores de explosión).</a:t>
            </a:r>
          </a:p>
          <a:p>
            <a:pPr algn="just" eaLnBrk="1" hangingPunct="1"/>
            <a:r>
              <a:rPr lang="es-ES" sz="1400" dirty="0" smtClean="0"/>
              <a:t>8408 Motores de émbolo (pistón) de encendido por compresión (motores </a:t>
            </a:r>
            <a:r>
              <a:rPr lang="es-ES" sz="1400" dirty="0" err="1" smtClean="0"/>
              <a:t>diesel</a:t>
            </a:r>
            <a:r>
              <a:rPr lang="es-ES" sz="1400" dirty="0" smtClean="0"/>
              <a:t> o </a:t>
            </a:r>
            <a:r>
              <a:rPr lang="es-ES" sz="1400" dirty="0" err="1" smtClean="0"/>
              <a:t>semi-diesel</a:t>
            </a:r>
            <a:r>
              <a:rPr lang="es-ES" sz="1400" dirty="0" smtClean="0"/>
              <a:t>).</a:t>
            </a:r>
          </a:p>
          <a:p>
            <a:pPr algn="just" eaLnBrk="1" hangingPunct="1"/>
            <a:r>
              <a:rPr lang="es-ES" sz="1400" dirty="0" smtClean="0"/>
              <a:t>8415 Máquinas y aparatos para acondicionamiento de aire que comprendan un ventilador con motor y los dispositivos adecuados para modificar la temperatura y la humedad, aunque no regulen separadamente el grado higrométrico.</a:t>
            </a:r>
          </a:p>
          <a:p>
            <a:pPr algn="just" eaLnBrk="1" hangingPunct="1"/>
            <a:r>
              <a:rPr lang="es-ES" sz="1400" dirty="0" smtClean="0"/>
              <a:t>8418 Refrigeradores, congeladores y demás material, máquinas y aparatos para producción de frío, aunque no sean eléctricos; bombas de calor, excepto las máquinas y aparatos para acondicionamiento de aire de la partida Nº 8415.</a:t>
            </a:r>
          </a:p>
          <a:p>
            <a:pPr algn="just" eaLnBrk="1" hangingPunct="1"/>
            <a:r>
              <a:rPr lang="es-ES" sz="1400" dirty="0" smtClean="0"/>
              <a:t>8421 Centrifugadoras, incluidas las secadoras centrífugas; aparatos para filtrar o depurar líquidos o gases.</a:t>
            </a:r>
          </a:p>
          <a:p>
            <a:pPr algn="just" eaLnBrk="1" hangingPunct="1"/>
            <a:r>
              <a:rPr lang="es-ES" sz="1400" dirty="0" smtClean="0"/>
              <a:t>8450 Máquinas para lavar ropa, incluso con dispositivo de secado.</a:t>
            </a:r>
          </a:p>
          <a:p>
            <a:pPr algn="just" eaLnBrk="1" hangingPunct="1"/>
            <a:r>
              <a:rPr lang="es-ES" sz="1400" dirty="0" smtClean="0"/>
              <a:t>8451 Máquinas y aparatos (excepto las máquinas de la partida Nº 84.50 para lavar, limpiar, escurrir, secar, planchar, prensar (incluidas las prensas para fijar), blanquear, teñir, aprestar, acabar, revestir o impregnar los hilados, tejidos o manufacturas textiles y máquinas para el revestimiento de telas u otros soportes utilizados en la fabricación de </a:t>
            </a:r>
            <a:r>
              <a:rPr lang="es-ES" sz="1400" dirty="0" err="1" smtClean="0"/>
              <a:t>cubresuelos</a:t>
            </a:r>
            <a:r>
              <a:rPr lang="es-ES" sz="1400" dirty="0" smtClean="0"/>
              <a:t>, tales como linóleo; máquinas para enrollar, desenrollar, plegar, cortar o dentar los tejidos.</a:t>
            </a:r>
            <a:endParaRPr lang="es-ES" sz="1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572519F-83A2-472E-B95D-EFAF326124AE}" type="slidenum">
              <a:rPr lang="es-ES">
                <a:solidFill>
                  <a:schemeClr val="bg1"/>
                </a:solidFill>
              </a:rPr>
              <a:pPr eaLnBrk="1" hangingPunct="1"/>
              <a:t>16</a:t>
            </a:fld>
            <a:endParaRPr lang="es-ES">
              <a:solidFill>
                <a:schemeClr val="bg1"/>
              </a:solidFill>
            </a:endParaRPr>
          </a:p>
        </p:txBody>
      </p:sp>
      <p:sp>
        <p:nvSpPr>
          <p:cNvPr id="25603" name="AutoShape 2"/>
          <p:cNvSpPr>
            <a:spLocks noGrp="1" noChangeArrowheads="1"/>
          </p:cNvSpPr>
          <p:nvPr>
            <p:ph type="title"/>
          </p:nvPr>
        </p:nvSpPr>
        <p:spPr>
          <a:xfrm>
            <a:off x="838200" y="476672"/>
            <a:ext cx="7924800" cy="1143000"/>
          </a:xfrm>
        </p:spPr>
        <p:txBody>
          <a:bodyPr/>
          <a:lstStyle/>
          <a:p>
            <a:pPr eaLnBrk="1" hangingPunct="1"/>
            <a:r>
              <a:rPr lang="es-ES" sz="2000" dirty="0" smtClean="0"/>
              <a:t>CRÉDITOS FISCALES</a:t>
            </a:r>
            <a:endParaRPr lang="es-ES" sz="2000" dirty="0" smtClean="0"/>
          </a:p>
        </p:txBody>
      </p:sp>
      <p:sp>
        <p:nvSpPr>
          <p:cNvPr id="25604" name="Rectangle 3"/>
          <p:cNvSpPr>
            <a:spLocks noGrp="1" noChangeArrowheads="1"/>
          </p:cNvSpPr>
          <p:nvPr>
            <p:ph type="body" idx="1"/>
          </p:nvPr>
        </p:nvSpPr>
        <p:spPr>
          <a:xfrm>
            <a:off x="467544" y="1772816"/>
            <a:ext cx="8424936" cy="4313659"/>
          </a:xfrm>
        </p:spPr>
        <p:txBody>
          <a:bodyPr/>
          <a:lstStyle/>
          <a:p>
            <a:pPr algn="just"/>
            <a:r>
              <a:rPr lang="es-ES" sz="1600" dirty="0"/>
              <a:t>Cuando mercancías afectadas por los impuestos selectivos de consumo, constituyan materias primas o productos intermedios de otras que a su vez estén gravadas con dichos impuestos, las personas o entidades obligadas al pago de estos últimos tienen derecho a crédito por el monto de los gravámenes efectivamente pagados sobre las materias primas o productos intermedios, destinados a incorporarse en los productos finales. Para la compensación o devolución del crédito correspondiente, se estará a lo dispuesto en los artículos 45 a 48 del Código de Normas y Procedimientos Tributarios.</a:t>
            </a:r>
          </a:p>
          <a:p>
            <a:pPr algn="just"/>
            <a:r>
              <a:rPr lang="es-ES" sz="1600" dirty="0"/>
              <a:t>En casos muy calificados en los cuales la aplicación del crédito se dificulte, resulte inoperante o se difiera por un período muy prolongado, afectando la posición competitiva de una empresa productora, la Administración Tributaria queda facultada para autorizar a dicha empresa, las adquisiciones de materias primas, productos intermedios y demás insumos, sin pagar los impuestos selectivos de consumo que sobre ellos recaiga.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2000" y="1124744"/>
            <a:ext cx="7924800" cy="936104"/>
          </a:xfrm>
        </p:spPr>
        <p:txBody>
          <a:bodyPr/>
          <a:lstStyle/>
          <a:p>
            <a:r>
              <a:rPr lang="es-ES" dirty="0" smtClean="0"/>
              <a:t>Fabricación de cigarrillos en el territorio nacional</a:t>
            </a:r>
            <a:endParaRPr lang="es-C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1560722132"/>
              </p:ext>
            </p:extLst>
          </p:nvPr>
        </p:nvGraphicFramePr>
        <p:xfrm>
          <a:off x="1107629" y="2060847"/>
          <a:ext cx="7154166" cy="3687600"/>
        </p:xfrm>
        <a:graphic>
          <a:graphicData uri="http://schemas.openxmlformats.org/drawingml/2006/table">
            <a:tbl>
              <a:tblPr/>
              <a:tblGrid>
                <a:gridCol w="2384722"/>
                <a:gridCol w="2384722"/>
                <a:gridCol w="2384722"/>
              </a:tblGrid>
              <a:tr h="324925">
                <a:tc>
                  <a:txBody>
                    <a:bodyPr/>
                    <a:lstStyle/>
                    <a:p>
                      <a:pPr algn="l" fontAlgn="t"/>
                      <a:r>
                        <a:rPr lang="es-CR" sz="1600" dirty="0">
                          <a:effectLst/>
                        </a:rPr>
                        <a:t> </a:t>
                      </a:r>
                      <a:r>
                        <a:rPr lang="es-CR" sz="1600" b="1" dirty="0">
                          <a:effectLst/>
                        </a:rPr>
                        <a:t>Mercancía</a:t>
                      </a:r>
                      <a:endParaRPr lang="es-CR" sz="1600" dirty="0">
                        <a:effectLst/>
                      </a:endParaRPr>
                    </a:p>
                    <a:p>
                      <a:pPr algn="l" fontAlgn="t"/>
                      <a:r>
                        <a:rPr lang="es-CR" sz="1600" b="1" dirty="0">
                          <a:effectLst/>
                        </a:rPr>
                        <a:t> </a:t>
                      </a:r>
                      <a:endParaRPr lang="es-CR" sz="1600" dirty="0">
                        <a:effectLst/>
                      </a:endParaRP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600" b="1" dirty="0">
                          <a:effectLst/>
                        </a:rPr>
                        <a:t> Tarifa</a:t>
                      </a:r>
                      <a:endParaRPr lang="es-CR" sz="1600" dirty="0">
                        <a:effectLst/>
                      </a:endParaRPr>
                    </a:p>
                    <a:p>
                      <a:pPr algn="l" fontAlgn="t"/>
                      <a:r>
                        <a:rPr lang="es-CR" sz="1600" b="1" dirty="0">
                          <a:effectLst/>
                        </a:rPr>
                        <a:t> </a:t>
                      </a:r>
                      <a:endParaRPr lang="es-CR" sz="1600" dirty="0">
                        <a:effectLst/>
                      </a:endParaRP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600" b="1">
                          <a:effectLst/>
                        </a:rPr>
                        <a:t> Precio</a:t>
                      </a:r>
                      <a:endParaRPr lang="es-CR" sz="1600">
                        <a:effectLst/>
                      </a:endParaRP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519261">
                <a:tc>
                  <a:txBody>
                    <a:bodyPr/>
                    <a:lstStyle/>
                    <a:p>
                      <a:pPr algn="l" fontAlgn="t"/>
                      <a:r>
                        <a:rPr lang="es-CR" sz="1600">
                          <a:effectLst/>
                        </a:rPr>
                        <a:t> </a:t>
                      </a:r>
                    </a:p>
                    <a:p>
                      <a:pPr algn="l" fontAlgn="t"/>
                      <a:r>
                        <a:rPr lang="es-CR" sz="1600">
                          <a:effectLst/>
                        </a:rPr>
                        <a:t>Cigarrillos</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600">
                          <a:effectLst/>
                        </a:rPr>
                        <a:t> </a:t>
                      </a:r>
                    </a:p>
                    <a:p>
                      <a:pPr algn="l" fontAlgn="t"/>
                      <a:r>
                        <a:rPr lang="es-CR" sz="1600">
                          <a:effectLst/>
                        </a:rPr>
                        <a:t>95%</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600">
                          <a:effectLst/>
                        </a:rPr>
                        <a:t> </a:t>
                      </a:r>
                    </a:p>
                    <a:p>
                      <a:pPr algn="l" fontAlgn="t"/>
                      <a:r>
                        <a:rPr lang="es-CR" sz="1600">
                          <a:effectLst/>
                        </a:rPr>
                        <a:t>costo ¢500</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974601">
                <a:tc>
                  <a:txBody>
                    <a:bodyPr/>
                    <a:lstStyle/>
                    <a:p>
                      <a:pPr algn="l" fontAlgn="t"/>
                      <a:r>
                        <a:rPr lang="es-CR" sz="1600">
                          <a:effectLst/>
                        </a:rPr>
                        <a:t> </a:t>
                      </a:r>
                    </a:p>
                    <a:p>
                      <a:pPr algn="l" fontAlgn="t"/>
                      <a:r>
                        <a:rPr lang="es-CR" sz="1600">
                          <a:effectLst/>
                        </a:rPr>
                        <a:t>Impuesto Selectivo de Consumo</a:t>
                      </a:r>
                    </a:p>
                    <a:p>
                      <a:pPr algn="l" fontAlgn="t"/>
                      <a:r>
                        <a:rPr lang="es-CR" sz="1600">
                          <a:effectLst/>
                        </a:rPr>
                        <a:t> </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600">
                          <a:effectLst/>
                        </a:rPr>
                        <a:t> </a:t>
                      </a:r>
                    </a:p>
                    <a:p>
                      <a:pPr algn="l" fontAlgn="t"/>
                      <a:r>
                        <a:rPr lang="es-CR" sz="1600">
                          <a:effectLst/>
                        </a:rPr>
                        <a:t>¢500.00 x 95% = ¢475</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600">
                          <a:effectLst/>
                        </a:rPr>
                        <a:t> </a:t>
                      </a:r>
                    </a:p>
                    <a:p>
                      <a:pPr algn="l" fontAlgn="t"/>
                      <a:r>
                        <a:rPr lang="es-CR" sz="1600">
                          <a:effectLst/>
                        </a:rPr>
                        <a:t>Costo más ISC ¢975.00</a:t>
                      </a:r>
                    </a:p>
                  </a:txBody>
                  <a:tcPr marL="42788" marR="42788" marT="34230" marB="3423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1243467">
                <a:tc gridSpan="3">
                  <a:txBody>
                    <a:bodyPr/>
                    <a:lstStyle/>
                    <a:p>
                      <a:pPr algn="l" fontAlgn="t"/>
                      <a:r>
                        <a:rPr lang="es-ES" sz="1600" i="1" dirty="0">
                          <a:effectLst/>
                        </a:rPr>
                        <a:t>Nota: Los cigarros también se encuentran afectos al impuesto específico por cada cigarrillo </a:t>
                      </a:r>
                      <a:r>
                        <a:rPr lang="es-ES" sz="1600" i="1" u="none" strike="noStrike" dirty="0">
                          <a:solidFill>
                            <a:srgbClr val="0088CC"/>
                          </a:solidFill>
                          <a:effectLst/>
                          <a:hlinkClick r:id="rId2"/>
                        </a:rPr>
                        <a:t>Ley No. 9028</a:t>
                      </a:r>
                      <a:r>
                        <a:rPr lang="es-ES" sz="1600" i="1" dirty="0">
                          <a:effectLst/>
                        </a:rPr>
                        <a:t> y además toda mercancía sujeta al impuesto selectivo de consumo también se encuentra gravada con el impuesto general sobre las ventas. </a:t>
                      </a:r>
                      <a:endParaRPr lang="es-ES" sz="1600" dirty="0">
                        <a:effectLst/>
                      </a:endParaRPr>
                    </a:p>
                    <a:p>
                      <a:pPr algn="l" fontAlgn="t"/>
                      <a:r>
                        <a:rPr lang="es-ES" sz="1600" i="1" dirty="0">
                          <a:effectLst/>
                        </a:rPr>
                        <a:t>Precio final de venta: incluye selectivo de consumo, específico de consumo y general sobre las ventas.</a:t>
                      </a:r>
                      <a:endParaRPr lang="es-ES" sz="1600" dirty="0">
                        <a:effectLst/>
                      </a:endParaRPr>
                    </a:p>
                  </a:txBody>
                  <a:tcPr marL="42788" marR="42788" marT="34230" marB="34230">
                    <a:lnL>
                      <a:noFill/>
                    </a:lnL>
                    <a:lnR>
                      <a:noFill/>
                    </a:lnR>
                    <a:lnT w="9525" cap="flat" cmpd="sng" algn="ctr">
                      <a:solidFill>
                        <a:srgbClr val="DDDDDD"/>
                      </a:solidFill>
                      <a:prstDash val="solid"/>
                      <a:round/>
                      <a:headEnd type="none" w="med" len="med"/>
                      <a:tailEnd type="none" w="med" len="med"/>
                    </a:lnT>
                    <a:lnB>
                      <a:noFill/>
                    </a:lnB>
                    <a:solidFill>
                      <a:srgbClr val="FFFFFF"/>
                    </a:solidFill>
                  </a:tcPr>
                </a:tc>
                <a:tc hMerge="1">
                  <a:txBody>
                    <a:bodyPr/>
                    <a:lstStyle/>
                    <a:p>
                      <a:endParaRPr lang="es-CR"/>
                    </a:p>
                  </a:txBody>
                  <a:tcPr/>
                </a:tc>
                <a:tc hMerge="1">
                  <a:txBody>
                    <a:bodyPr/>
                    <a:lstStyle/>
                    <a:p>
                      <a:endParaRPr lang="es-CR"/>
                    </a:p>
                  </a:txBody>
                  <a:tcPr/>
                </a:tc>
              </a:tr>
            </a:tbl>
          </a:graphicData>
        </a:graphic>
      </p:graphicFrame>
      <p:sp>
        <p:nvSpPr>
          <p:cNvPr id="4" name="Marcador de número de diapositiva 3"/>
          <p:cNvSpPr>
            <a:spLocks noGrp="1"/>
          </p:cNvSpPr>
          <p:nvPr>
            <p:ph type="sldNum" sz="quarter" idx="12"/>
          </p:nvPr>
        </p:nvSpPr>
        <p:spPr/>
        <p:txBody>
          <a:bodyPr/>
          <a:lstStyle/>
          <a:p>
            <a:fld id="{1399F5D8-416A-4832-8B5C-F2B3C215CF00}" type="slidenum">
              <a:rPr lang="es-ES" smtClean="0"/>
              <a:pPr/>
              <a:t>17</a:t>
            </a:fld>
            <a:endParaRPr lang="es-ES"/>
          </a:p>
        </p:txBody>
      </p:sp>
      <p:sp>
        <p:nvSpPr>
          <p:cNvPr id="6"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rgbClr val="6F6F6E"/>
                </a:solidFill>
                <a:effectLst/>
                <a:latin typeface="Arial" panose="020B0604020202020204" pitchFamily="34" charset="0"/>
                <a:cs typeface="Arial" panose="020B0604020202020204" pitchFamily="34" charset="0"/>
              </a:rPr>
              <a:t> Fabricación de cigarrillos en el territorio nacional</a:t>
            </a:r>
            <a:endParaRPr kumimoji="0" lang="es-ES" sz="800" b="0" i="0" u="none" strike="noStrike" cap="none" normalizeH="0" baseline="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rgbClr val="6F6F6E"/>
                </a:solidFill>
                <a:effectLst/>
                <a:latin typeface="Arial" panose="020B0604020202020204" pitchFamily="34" charset="0"/>
                <a:cs typeface="Arial" panose="020B0604020202020204" pitchFamily="34" charset="0"/>
              </a:rPr>
              <a:t> </a:t>
            </a:r>
            <a:endParaRPr kumimoji="0" lang="es-E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9040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CC974C0-6AF6-4A02-9BD4-ACB028FE80DB}" type="slidenum">
              <a:rPr lang="es-ES">
                <a:solidFill>
                  <a:schemeClr val="bg1"/>
                </a:solidFill>
              </a:rPr>
              <a:pPr eaLnBrk="1" hangingPunct="1"/>
              <a:t>18</a:t>
            </a:fld>
            <a:endParaRPr lang="es-ES">
              <a:solidFill>
                <a:schemeClr val="bg1"/>
              </a:solidFill>
            </a:endParaRPr>
          </a:p>
        </p:txBody>
      </p:sp>
      <p:sp>
        <p:nvSpPr>
          <p:cNvPr id="26627" name="AutoShape 2"/>
          <p:cNvSpPr>
            <a:spLocks noGrp="1" noChangeArrowheads="1"/>
          </p:cNvSpPr>
          <p:nvPr>
            <p:ph type="title"/>
          </p:nvPr>
        </p:nvSpPr>
        <p:spPr/>
        <p:txBody>
          <a:bodyPr/>
          <a:lstStyle/>
          <a:p>
            <a:pPr eaLnBrk="1" hangingPunct="1"/>
            <a:r>
              <a:rPr lang="es-ES" sz="2000" dirty="0" smtClean="0"/>
              <a:t>EXENCIONES Y NO SUJECIONES</a:t>
            </a:r>
            <a:endParaRPr lang="es-ES" sz="2000" dirty="0" smtClean="0"/>
          </a:p>
        </p:txBody>
      </p:sp>
      <p:sp>
        <p:nvSpPr>
          <p:cNvPr id="26628" name="Rectangle 3"/>
          <p:cNvSpPr>
            <a:spLocks noGrp="1" noChangeArrowheads="1"/>
          </p:cNvSpPr>
          <p:nvPr>
            <p:ph type="body" idx="1"/>
          </p:nvPr>
        </p:nvSpPr>
        <p:spPr>
          <a:xfrm>
            <a:off x="467544" y="1905000"/>
            <a:ext cx="8424936" cy="4181475"/>
          </a:xfrm>
        </p:spPr>
        <p:txBody>
          <a:bodyPr/>
          <a:lstStyle/>
          <a:p>
            <a:pPr marL="0" indent="0" algn="just">
              <a:buNone/>
            </a:pPr>
            <a:r>
              <a:rPr lang="es-CR" sz="1600" dirty="0"/>
              <a:t>1.- No estarán sujetos a este impuesto:</a:t>
            </a:r>
          </a:p>
          <a:p>
            <a:pPr marL="0" indent="0" algn="just">
              <a:buNone/>
            </a:pPr>
            <a:r>
              <a:rPr lang="es-CR" sz="1600" dirty="0" smtClean="0"/>
              <a:t>a</a:t>
            </a:r>
            <a:r>
              <a:rPr lang="es-CR" sz="1600" dirty="0"/>
              <a:t>) Los exportadores con respecto a las mercancías que exporten.</a:t>
            </a:r>
          </a:p>
          <a:p>
            <a:pPr marL="0" indent="0" algn="just">
              <a:buNone/>
            </a:pPr>
            <a:r>
              <a:rPr lang="es-CR" sz="1600" dirty="0" smtClean="0"/>
              <a:t>Asimismo</a:t>
            </a:r>
            <a:r>
              <a:rPr lang="es-CR" sz="1600" dirty="0"/>
              <a:t>, se otorgará un crédito a los contribuyentes por las mercancías que exporten y por las materias primas, insumos y productos intermedios incorporados en las mercancías exportadas, sobre los cuales hayan pagado el impuesto.</a:t>
            </a:r>
          </a:p>
          <a:p>
            <a:pPr marL="0" indent="0" algn="just">
              <a:buNone/>
            </a:pPr>
            <a:r>
              <a:rPr lang="es-CR" sz="1600" dirty="0" smtClean="0"/>
              <a:t>b</a:t>
            </a:r>
            <a:r>
              <a:rPr lang="es-CR" sz="1600" dirty="0"/>
              <a:t>) La reimportación de mercancías nacionales, que ocurra dentro de los tres años siguientes a su exportación.</a:t>
            </a:r>
          </a:p>
          <a:p>
            <a:pPr marL="0" indent="0" algn="just">
              <a:buNone/>
            </a:pPr>
            <a:r>
              <a:rPr lang="es-CR" sz="1600" dirty="0" smtClean="0"/>
              <a:t>c</a:t>
            </a:r>
            <a:r>
              <a:rPr lang="es-CR" sz="1600" dirty="0"/>
              <a:t>) El Poder Ejecutivo, el Poder Legislativo, el Poder Judicial, el Tribunal Supremo de Elecciones y las Municipalidades.</a:t>
            </a:r>
          </a:p>
          <a:p>
            <a:pPr marL="0" indent="0" algn="just">
              <a:buNone/>
            </a:pPr>
            <a:r>
              <a:rPr lang="es-CR" sz="1600" dirty="0" smtClean="0"/>
              <a:t>2</a:t>
            </a:r>
            <a:r>
              <a:rPr lang="es-CR" sz="1600" dirty="0"/>
              <a:t>.- Exenciones:</a:t>
            </a:r>
          </a:p>
          <a:p>
            <a:pPr marL="0" indent="0" algn="just">
              <a:buNone/>
            </a:pPr>
            <a:r>
              <a:rPr lang="es-CR" sz="1600" dirty="0" smtClean="0"/>
              <a:t>a</a:t>
            </a:r>
            <a:r>
              <a:rPr lang="es-CR" sz="1600" dirty="0"/>
              <a:t>) Los importadores que se amparen a Convenios Internacionales o a leyes especiales que así lo establezcan, pero sólo con respecto a las mercancías que en ellos se indiquen.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Formulario de declaración</a:t>
            </a:r>
            <a:endParaRPr lang="es-CR" dirty="0"/>
          </a:p>
        </p:txBody>
      </p:sp>
      <p:sp>
        <p:nvSpPr>
          <p:cNvPr id="3" name="Marcador de contenido 2"/>
          <p:cNvSpPr>
            <a:spLocks noGrp="1"/>
          </p:cNvSpPr>
          <p:nvPr>
            <p:ph idx="1"/>
          </p:nvPr>
        </p:nvSpPr>
        <p:spPr>
          <a:xfrm>
            <a:off x="838200" y="2060848"/>
            <a:ext cx="7693025" cy="4025627"/>
          </a:xfrm>
        </p:spPr>
        <p:txBody>
          <a:bodyPr/>
          <a:lstStyle/>
          <a:p>
            <a:pPr marL="0" indent="0" algn="just">
              <a:buNone/>
            </a:pPr>
            <a:r>
              <a:rPr lang="es-ES" sz="2400" dirty="0" smtClean="0"/>
              <a:t>El </a:t>
            </a:r>
            <a:r>
              <a:rPr lang="es-ES" sz="2400" dirty="0"/>
              <a:t>impuesto se autoliquida mediante el formulario </a:t>
            </a:r>
            <a:r>
              <a:rPr lang="es-ES" sz="2400" dirty="0">
                <a:hlinkClick r:id="rId2"/>
              </a:rPr>
              <a:t>D-106 Declaración Jurada del Impuesto Selectivo de Consumo </a:t>
            </a:r>
            <a:r>
              <a:rPr lang="es-ES" sz="2400" dirty="0"/>
              <a:t> </a:t>
            </a:r>
            <a:endParaRPr lang="es-ES" sz="2400" dirty="0" smtClean="0"/>
          </a:p>
          <a:p>
            <a:pPr marL="0" indent="0" algn="just">
              <a:buNone/>
            </a:pPr>
            <a:r>
              <a:rPr lang="es-ES" sz="2400" dirty="0" smtClean="0"/>
              <a:t>Según</a:t>
            </a:r>
            <a:r>
              <a:rPr lang="es-ES" sz="2400" dirty="0"/>
              <a:t> la </a:t>
            </a:r>
            <a:r>
              <a:rPr lang="es-ES" sz="2400" dirty="0">
                <a:hlinkClick r:id="rId3"/>
              </a:rPr>
              <a:t>resolución Nº DGT-012-09</a:t>
            </a:r>
            <a:r>
              <a:rPr lang="es-ES" sz="2400" dirty="0"/>
              <a:t>, publicada en LA GACETA Nº 175 del 8 de setiembre del 2009,  se estableció el uso obligatorio de este formulario para la presentación de la declaración y pago del impuesto a través de Tributación Digital.</a:t>
            </a:r>
          </a:p>
          <a:p>
            <a:endParaRPr lang="es-CR" dirty="0"/>
          </a:p>
        </p:txBody>
      </p:sp>
      <p:sp>
        <p:nvSpPr>
          <p:cNvPr id="4" name="Marcador de número de diapositiva 3"/>
          <p:cNvSpPr>
            <a:spLocks noGrp="1"/>
          </p:cNvSpPr>
          <p:nvPr>
            <p:ph type="sldNum" sz="quarter" idx="12"/>
          </p:nvPr>
        </p:nvSpPr>
        <p:spPr/>
        <p:txBody>
          <a:bodyPr/>
          <a:lstStyle/>
          <a:p>
            <a:fld id="{1399F5D8-416A-4832-8B5C-F2B3C215CF00}" type="slidenum">
              <a:rPr lang="es-ES" smtClean="0"/>
              <a:pPr/>
              <a:t>19</a:t>
            </a:fld>
            <a:endParaRPr lang="es-ES"/>
          </a:p>
        </p:txBody>
      </p:sp>
    </p:spTree>
    <p:extLst>
      <p:ext uri="{BB962C8B-B14F-4D97-AF65-F5344CB8AC3E}">
        <p14:creationId xmlns:p14="http://schemas.microsoft.com/office/powerpoint/2010/main" val="1776707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Impuesto Selectivo de Consumo </a:t>
            </a:r>
            <a:endParaRPr lang="es-CR" dirty="0"/>
          </a:p>
        </p:txBody>
      </p:sp>
      <p:sp>
        <p:nvSpPr>
          <p:cNvPr id="3" name="Marcador de contenido 2"/>
          <p:cNvSpPr>
            <a:spLocks noGrp="1"/>
          </p:cNvSpPr>
          <p:nvPr>
            <p:ph idx="1"/>
          </p:nvPr>
        </p:nvSpPr>
        <p:spPr/>
        <p:txBody>
          <a:bodyPr/>
          <a:lstStyle/>
          <a:p>
            <a:pPr algn="just"/>
            <a:r>
              <a:rPr lang="es-ES" sz="2400" dirty="0"/>
              <a:t>E</a:t>
            </a:r>
            <a:r>
              <a:rPr lang="es-ES" sz="2400" dirty="0" smtClean="0"/>
              <a:t>s </a:t>
            </a:r>
            <a:r>
              <a:rPr lang="es-ES" sz="2400" dirty="0"/>
              <a:t>un impuesto que recae sobre la importación o fabricación nacional de las mercancías detalladas en el Anexo de la Ley No. 4961, Ley de Consolidación del Impuesto Selectivo de Consumo y sus reformas.</a:t>
            </a:r>
          </a:p>
          <a:p>
            <a:pPr algn="just"/>
            <a:r>
              <a:rPr lang="es-ES" sz="2400" dirty="0"/>
              <a:t>Este impuesto grava la importación y la transferencia del dominio de mercancías específicas, por parte de fabricantes.  Las tasas son variables y selectivas, al afectar solamente ciertos tipos de mercancías.</a:t>
            </a:r>
          </a:p>
          <a:p>
            <a:pPr marL="0" indent="0" algn="just">
              <a:buNone/>
            </a:pPr>
            <a:endParaRPr lang="es-CR" sz="2400" dirty="0"/>
          </a:p>
        </p:txBody>
      </p:sp>
      <p:sp>
        <p:nvSpPr>
          <p:cNvPr id="4" name="Marcador de número de diapositiva 3"/>
          <p:cNvSpPr>
            <a:spLocks noGrp="1"/>
          </p:cNvSpPr>
          <p:nvPr>
            <p:ph type="sldNum" sz="quarter" idx="12"/>
          </p:nvPr>
        </p:nvSpPr>
        <p:spPr/>
        <p:txBody>
          <a:bodyPr/>
          <a:lstStyle/>
          <a:p>
            <a:fld id="{1399F5D8-416A-4832-8B5C-F2B3C215CF00}" type="slidenum">
              <a:rPr lang="es-ES" smtClean="0"/>
              <a:pPr/>
              <a:t>2</a:t>
            </a:fld>
            <a:endParaRPr lang="es-ES"/>
          </a:p>
        </p:txBody>
      </p:sp>
    </p:spTree>
    <p:extLst>
      <p:ext uri="{BB962C8B-B14F-4D97-AF65-F5344CB8AC3E}">
        <p14:creationId xmlns:p14="http://schemas.microsoft.com/office/powerpoint/2010/main" val="811484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1399F5D8-416A-4832-8B5C-F2B3C215CF00}" type="slidenum">
              <a:rPr lang="es-ES" smtClean="0"/>
              <a:pPr/>
              <a:t>20</a:t>
            </a:fld>
            <a:endParaRPr lang="es-ES"/>
          </a:p>
        </p:txBody>
      </p:sp>
      <p:pic>
        <p:nvPicPr>
          <p:cNvPr id="5" name="Imagen 4"/>
          <p:cNvPicPr>
            <a:picLocks noChangeAspect="1"/>
          </p:cNvPicPr>
          <p:nvPr/>
        </p:nvPicPr>
        <p:blipFill>
          <a:blip r:embed="rId2"/>
          <a:stretch>
            <a:fillRect/>
          </a:stretch>
        </p:blipFill>
        <p:spPr>
          <a:xfrm>
            <a:off x="84139" y="980728"/>
            <a:ext cx="5784006" cy="5496272"/>
          </a:xfrm>
          <a:prstGeom prst="rect">
            <a:avLst/>
          </a:prstGeom>
        </p:spPr>
      </p:pic>
    </p:spTree>
    <p:extLst>
      <p:ext uri="{BB962C8B-B14F-4D97-AF65-F5344CB8AC3E}">
        <p14:creationId xmlns:p14="http://schemas.microsoft.com/office/powerpoint/2010/main" val="777496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F529E94D-9E44-4EB0-B53B-EA1551E23D86}" type="slidenum">
              <a:rPr lang="es-ES" smtClean="0"/>
              <a:pPr/>
              <a:t>21</a:t>
            </a:fld>
            <a:endParaRPr lang="es-ES"/>
          </a:p>
        </p:txBody>
      </p:sp>
      <p:pic>
        <p:nvPicPr>
          <p:cNvPr id="3" name="Imagen 2"/>
          <p:cNvPicPr>
            <a:picLocks noChangeAspect="1"/>
          </p:cNvPicPr>
          <p:nvPr/>
        </p:nvPicPr>
        <p:blipFill>
          <a:blip r:embed="rId2"/>
          <a:stretch>
            <a:fillRect/>
          </a:stretch>
        </p:blipFill>
        <p:spPr>
          <a:xfrm>
            <a:off x="84138" y="1052736"/>
            <a:ext cx="8808343" cy="4464496"/>
          </a:xfrm>
          <a:prstGeom prst="rect">
            <a:avLst/>
          </a:prstGeom>
        </p:spPr>
      </p:pic>
    </p:spTree>
    <p:extLst>
      <p:ext uri="{BB962C8B-B14F-4D97-AF65-F5344CB8AC3E}">
        <p14:creationId xmlns:p14="http://schemas.microsoft.com/office/powerpoint/2010/main" val="7880969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F529E94D-9E44-4EB0-B53B-EA1551E23D86}" type="slidenum">
              <a:rPr lang="es-ES" smtClean="0"/>
              <a:pPr/>
              <a:t>22</a:t>
            </a:fld>
            <a:endParaRPr lang="es-ES"/>
          </a:p>
        </p:txBody>
      </p:sp>
      <p:pic>
        <p:nvPicPr>
          <p:cNvPr id="3" name="Imagen 2"/>
          <p:cNvPicPr>
            <a:picLocks noChangeAspect="1"/>
          </p:cNvPicPr>
          <p:nvPr/>
        </p:nvPicPr>
        <p:blipFill>
          <a:blip r:embed="rId2"/>
          <a:stretch>
            <a:fillRect/>
          </a:stretch>
        </p:blipFill>
        <p:spPr>
          <a:xfrm>
            <a:off x="0" y="908720"/>
            <a:ext cx="9144000" cy="4608512"/>
          </a:xfrm>
          <a:prstGeom prst="rect">
            <a:avLst/>
          </a:prstGeom>
        </p:spPr>
      </p:pic>
    </p:spTree>
    <p:extLst>
      <p:ext uri="{BB962C8B-B14F-4D97-AF65-F5344CB8AC3E}">
        <p14:creationId xmlns:p14="http://schemas.microsoft.com/office/powerpoint/2010/main" val="8013114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DD23BF2-45D5-4601-9D2D-7B51AAAF92BC}" type="slidenum">
              <a:rPr lang="es-ES">
                <a:solidFill>
                  <a:schemeClr val="bg1"/>
                </a:solidFill>
              </a:rPr>
              <a:pPr eaLnBrk="1" hangingPunct="1"/>
              <a:t>23</a:t>
            </a:fld>
            <a:endParaRPr lang="es-ES">
              <a:solidFill>
                <a:schemeClr val="bg1"/>
              </a:solidFill>
            </a:endParaRPr>
          </a:p>
        </p:txBody>
      </p:sp>
      <p:sp>
        <p:nvSpPr>
          <p:cNvPr id="31747" name="AutoShape 2"/>
          <p:cNvSpPr>
            <a:spLocks noGrp="1" noChangeArrowheads="1"/>
          </p:cNvSpPr>
          <p:nvPr>
            <p:ph type="title"/>
          </p:nvPr>
        </p:nvSpPr>
        <p:spPr/>
        <p:txBody>
          <a:bodyPr/>
          <a:lstStyle/>
          <a:p>
            <a:pPr eaLnBrk="1" hangingPunct="1"/>
            <a:r>
              <a:rPr lang="es-CR" smtClean="0"/>
              <a:t>Impuestos selectivos de consumo</a:t>
            </a:r>
            <a:endParaRPr lang="es-ES" smtClean="0"/>
          </a:p>
        </p:txBody>
      </p:sp>
      <p:sp>
        <p:nvSpPr>
          <p:cNvPr id="31748" name="Rectangle 3"/>
          <p:cNvSpPr>
            <a:spLocks noGrp="1" noChangeArrowheads="1"/>
          </p:cNvSpPr>
          <p:nvPr>
            <p:ph type="body" idx="1"/>
          </p:nvPr>
        </p:nvSpPr>
        <p:spPr>
          <a:xfrm>
            <a:off x="838200" y="2441575"/>
            <a:ext cx="7693025" cy="3724275"/>
          </a:xfrm>
        </p:spPr>
        <p:txBody>
          <a:bodyPr/>
          <a:lstStyle/>
          <a:p>
            <a:pPr eaLnBrk="1" hangingPunct="1"/>
            <a:r>
              <a:rPr lang="es-CR" smtClean="0"/>
              <a:t>Impuestos específicos de consumo</a:t>
            </a:r>
          </a:p>
          <a:p>
            <a:pPr eaLnBrk="1" hangingPunct="1"/>
            <a:endParaRPr lang="es-CR" smtClean="0"/>
          </a:p>
          <a:p>
            <a:pPr eaLnBrk="1" hangingPunct="1"/>
            <a:r>
              <a:rPr lang="es-CR" smtClean="0"/>
              <a:t>Benefician al IDA,IFAM,INFOCOOP</a:t>
            </a:r>
          </a:p>
          <a:p>
            <a:pPr eaLnBrk="1" hangingPunct="1"/>
            <a:endParaRPr lang="es-E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CD6375-8841-4CCE-8A2B-CEDDF21CA6D3}" type="slidenum">
              <a:rPr lang="es-ES">
                <a:solidFill>
                  <a:schemeClr val="bg1"/>
                </a:solidFill>
              </a:rPr>
              <a:pPr eaLnBrk="1" hangingPunct="1"/>
              <a:t>3</a:t>
            </a:fld>
            <a:endParaRPr lang="es-ES">
              <a:solidFill>
                <a:schemeClr val="bg1"/>
              </a:solidFill>
            </a:endParaRPr>
          </a:p>
        </p:txBody>
      </p:sp>
      <p:sp>
        <p:nvSpPr>
          <p:cNvPr id="14339" name="AutoShape 2"/>
          <p:cNvSpPr>
            <a:spLocks noGrp="1" noChangeArrowheads="1"/>
          </p:cNvSpPr>
          <p:nvPr>
            <p:ph type="title"/>
          </p:nvPr>
        </p:nvSpPr>
        <p:spPr/>
        <p:txBody>
          <a:bodyPr/>
          <a:lstStyle/>
          <a:p>
            <a:pPr eaLnBrk="1" hangingPunct="1"/>
            <a:r>
              <a:rPr lang="es-ES" sz="2000" smtClean="0"/>
              <a:t>IMPUESTOS SELECTIVOS DE CONSUMO</a:t>
            </a:r>
          </a:p>
        </p:txBody>
      </p:sp>
      <p:sp>
        <p:nvSpPr>
          <p:cNvPr id="14340" name="Rectangle 3"/>
          <p:cNvSpPr>
            <a:spLocks noGrp="1" noChangeArrowheads="1"/>
          </p:cNvSpPr>
          <p:nvPr>
            <p:ph type="body" idx="1"/>
          </p:nvPr>
        </p:nvSpPr>
        <p:spPr/>
        <p:txBody>
          <a:bodyPr/>
          <a:lstStyle/>
          <a:p>
            <a:pPr eaLnBrk="1" hangingPunct="1"/>
            <a:r>
              <a:rPr lang="es-ES" smtClean="0"/>
              <a:t>INSCRIPCION</a:t>
            </a:r>
          </a:p>
          <a:p>
            <a:pPr eaLnBrk="1" hangingPunct="1"/>
            <a:endParaRPr lang="es-ES" smtClean="0"/>
          </a:p>
          <a:p>
            <a:pPr eaLnBrk="1" hangingPunct="1"/>
            <a:r>
              <a:rPr lang="es-ES" smtClean="0"/>
              <a:t>D.140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ED6C1DB-ABA2-449E-BCE2-84A4DA6CBE27}" type="slidenum">
              <a:rPr lang="es-ES">
                <a:solidFill>
                  <a:schemeClr val="bg1"/>
                </a:solidFill>
              </a:rPr>
              <a:pPr eaLnBrk="1" hangingPunct="1"/>
              <a:t>4</a:t>
            </a:fld>
            <a:endParaRPr lang="es-ES">
              <a:solidFill>
                <a:schemeClr val="bg1"/>
              </a:solidFill>
            </a:endParaRPr>
          </a:p>
        </p:txBody>
      </p:sp>
      <p:sp>
        <p:nvSpPr>
          <p:cNvPr id="15363" name="AutoShape 2"/>
          <p:cNvSpPr>
            <a:spLocks noGrp="1" noChangeArrowheads="1"/>
          </p:cNvSpPr>
          <p:nvPr>
            <p:ph type="title"/>
          </p:nvPr>
        </p:nvSpPr>
        <p:spPr/>
        <p:txBody>
          <a:bodyPr/>
          <a:lstStyle/>
          <a:p>
            <a:pPr eaLnBrk="1" hangingPunct="1"/>
            <a:r>
              <a:rPr lang="es-ES" sz="1800" smtClean="0"/>
              <a:t>IMPUESTOS SELECTIVOS DE CONSUMO</a:t>
            </a:r>
          </a:p>
        </p:txBody>
      </p:sp>
      <p:sp>
        <p:nvSpPr>
          <p:cNvPr id="15364" name="Rectangle 3"/>
          <p:cNvSpPr>
            <a:spLocks noGrp="1" noChangeArrowheads="1"/>
          </p:cNvSpPr>
          <p:nvPr>
            <p:ph type="body" idx="1"/>
          </p:nvPr>
        </p:nvSpPr>
        <p:spPr/>
        <p:txBody>
          <a:bodyPr/>
          <a:lstStyle/>
          <a:p>
            <a:pPr marL="0" indent="0" eaLnBrk="1" hangingPunct="1">
              <a:buNone/>
            </a:pPr>
            <a:endParaRPr lang="es-ES" dirty="0" smtClean="0"/>
          </a:p>
          <a:p>
            <a:pPr eaLnBrk="1" hangingPunct="1"/>
            <a:r>
              <a:rPr lang="es-ES" dirty="0" smtClean="0"/>
              <a:t>HECHO GENERADOR</a:t>
            </a:r>
          </a:p>
          <a:p>
            <a:pPr eaLnBrk="1" hangingPunct="1"/>
            <a:endParaRPr lang="es-ES" dirty="0" smtClean="0"/>
          </a:p>
          <a:p>
            <a:pPr eaLnBrk="1" hangingPunct="1"/>
            <a:r>
              <a:rPr lang="es-ES" dirty="0" smtClean="0"/>
              <a:t>Se establece sobre el valor de las mercancías  comprendidas en el anexo de la Ley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515A92-27E6-4406-AFDE-FCEC8FDE23E2}" type="slidenum">
              <a:rPr lang="es-ES">
                <a:solidFill>
                  <a:schemeClr val="bg1"/>
                </a:solidFill>
              </a:rPr>
              <a:pPr eaLnBrk="1" hangingPunct="1"/>
              <a:t>5</a:t>
            </a:fld>
            <a:endParaRPr lang="es-ES">
              <a:solidFill>
                <a:schemeClr val="bg1"/>
              </a:solidFill>
            </a:endParaRPr>
          </a:p>
        </p:txBody>
      </p:sp>
      <p:sp>
        <p:nvSpPr>
          <p:cNvPr id="16387" name="AutoShape 2"/>
          <p:cNvSpPr>
            <a:spLocks noGrp="1" noChangeArrowheads="1"/>
          </p:cNvSpPr>
          <p:nvPr>
            <p:ph type="title"/>
          </p:nvPr>
        </p:nvSpPr>
        <p:spPr/>
        <p:txBody>
          <a:bodyPr/>
          <a:lstStyle/>
          <a:p>
            <a:pPr eaLnBrk="1" hangingPunct="1"/>
            <a:r>
              <a:rPr lang="es-ES" sz="2000" smtClean="0"/>
              <a:t>IMPUESTOS SELECTIVOS DE CONSUMO</a:t>
            </a:r>
          </a:p>
        </p:txBody>
      </p:sp>
      <p:sp>
        <p:nvSpPr>
          <p:cNvPr id="16388" name="Rectangle 3"/>
          <p:cNvSpPr>
            <a:spLocks noGrp="1" noChangeArrowheads="1"/>
          </p:cNvSpPr>
          <p:nvPr>
            <p:ph type="body" idx="1"/>
          </p:nvPr>
        </p:nvSpPr>
        <p:spPr/>
        <p:txBody>
          <a:bodyPr/>
          <a:lstStyle/>
          <a:p>
            <a:pPr eaLnBrk="1" hangingPunct="1"/>
            <a:r>
              <a:rPr lang="es-ES" smtClean="0"/>
              <a:t>MOMENTOS EN QUE OCURRE EL HG</a:t>
            </a:r>
          </a:p>
          <a:p>
            <a:pPr eaLnBrk="1" hangingPunct="1"/>
            <a:endParaRPr lang="es-ES" smtClean="0"/>
          </a:p>
          <a:p>
            <a:pPr eaLnBrk="1" hangingPunct="1"/>
            <a:r>
              <a:rPr lang="es-ES" smtClean="0"/>
              <a:t>IMPORTACION: En la aceptación del formulario aduanero</a:t>
            </a:r>
          </a:p>
          <a:p>
            <a:pPr eaLnBrk="1" hangingPunct="1"/>
            <a:endParaRPr lang="es-ES" smtClean="0"/>
          </a:p>
          <a:p>
            <a:pPr eaLnBrk="1" hangingPunct="1"/>
            <a:r>
              <a:rPr lang="es-ES" smtClean="0"/>
              <a:t>VENTA: Facturación o entrega de mercancía.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83B1175-C309-4B26-B0D1-C5BE4E6060A6}" type="slidenum">
              <a:rPr lang="es-ES">
                <a:solidFill>
                  <a:schemeClr val="bg1"/>
                </a:solidFill>
              </a:rPr>
              <a:pPr eaLnBrk="1" hangingPunct="1"/>
              <a:t>6</a:t>
            </a:fld>
            <a:endParaRPr lang="es-ES">
              <a:solidFill>
                <a:schemeClr val="bg1"/>
              </a:solidFill>
            </a:endParaRPr>
          </a:p>
        </p:txBody>
      </p:sp>
      <p:sp>
        <p:nvSpPr>
          <p:cNvPr id="17411" name="AutoShape 2"/>
          <p:cNvSpPr>
            <a:spLocks noGrp="1" noChangeArrowheads="1"/>
          </p:cNvSpPr>
          <p:nvPr>
            <p:ph type="title"/>
          </p:nvPr>
        </p:nvSpPr>
        <p:spPr/>
        <p:txBody>
          <a:bodyPr/>
          <a:lstStyle/>
          <a:p>
            <a:pPr eaLnBrk="1" hangingPunct="1"/>
            <a:r>
              <a:rPr lang="es-ES" sz="2000" smtClean="0"/>
              <a:t>IMPUESTOS SELECTIVOS DE CONSUMO</a:t>
            </a:r>
          </a:p>
        </p:txBody>
      </p:sp>
      <p:sp>
        <p:nvSpPr>
          <p:cNvPr id="17412" name="Rectangle 3"/>
          <p:cNvSpPr>
            <a:spLocks noGrp="1" noChangeArrowheads="1"/>
          </p:cNvSpPr>
          <p:nvPr>
            <p:ph type="body" idx="1"/>
          </p:nvPr>
        </p:nvSpPr>
        <p:spPr/>
        <p:txBody>
          <a:bodyPr/>
          <a:lstStyle/>
          <a:p>
            <a:pPr eaLnBrk="1" hangingPunct="1"/>
            <a:r>
              <a:rPr lang="es-ES" dirty="0" smtClean="0"/>
              <a:t>Descripción de mercancías gravadas:</a:t>
            </a:r>
          </a:p>
          <a:p>
            <a:pPr eaLnBrk="1" hangingPunct="1"/>
            <a:endParaRPr lang="es-ES" dirty="0" smtClean="0"/>
          </a:p>
          <a:p>
            <a:pPr eaLnBrk="1" hangingPunct="1"/>
            <a:r>
              <a:rPr lang="es-ES" dirty="0" smtClean="0"/>
              <a:t>BASE</a:t>
            </a:r>
          </a:p>
          <a:p>
            <a:pPr eaLnBrk="1" hangingPunct="1"/>
            <a:r>
              <a:rPr lang="es-ES" dirty="0" smtClean="0"/>
              <a:t>Sistema arancelario centroamericano</a:t>
            </a:r>
          </a:p>
          <a:p>
            <a:pPr eaLnBrk="1" hangingPunct="1"/>
            <a:r>
              <a:rPr lang="es-ES" dirty="0" smtClean="0"/>
              <a:t>SAC ( nomenclatura-partida, </a:t>
            </a:r>
            <a:r>
              <a:rPr lang="es-ES" dirty="0" err="1" smtClean="0"/>
              <a:t>subpartida</a:t>
            </a:r>
            <a:r>
              <a:rPr lang="es-ES"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OBLIGADOS</a:t>
            </a:r>
            <a:endParaRPr lang="es-CR" dirty="0"/>
          </a:p>
        </p:txBody>
      </p:sp>
      <p:sp>
        <p:nvSpPr>
          <p:cNvPr id="3" name="Marcador de contenido 2"/>
          <p:cNvSpPr>
            <a:spLocks noGrp="1"/>
          </p:cNvSpPr>
          <p:nvPr>
            <p:ph idx="1"/>
          </p:nvPr>
        </p:nvSpPr>
        <p:spPr>
          <a:xfrm>
            <a:off x="84138" y="1905000"/>
            <a:ext cx="8808342" cy="4181475"/>
          </a:xfrm>
        </p:spPr>
        <p:txBody>
          <a:bodyPr/>
          <a:lstStyle/>
          <a:p>
            <a:pPr marL="0" indent="0" algn="just">
              <a:buNone/>
            </a:pPr>
            <a:r>
              <a:rPr lang="es-ES" sz="1600" dirty="0"/>
              <a:t>La persona física o jurídica a cuyo nombre se efectúe la introducción de mercancías en la importación o internación.</a:t>
            </a:r>
          </a:p>
          <a:p>
            <a:pPr marL="0" indent="0" algn="just">
              <a:buNone/>
            </a:pPr>
            <a:r>
              <a:rPr lang="es-ES" sz="1600" dirty="0"/>
              <a:t>El fabricante no artesanal, persona física o jurídica, cuando realice la venta de mercancías de producción nacional. Se consideran no artesanales y contribuyentes del impuesto, las personas naturales o jurídicas no exentas por disposición de la ley:</a:t>
            </a:r>
          </a:p>
          <a:p>
            <a:pPr marL="0" indent="0" algn="just">
              <a:buNone/>
            </a:pPr>
            <a:r>
              <a:rPr lang="es-ES" sz="1600" dirty="0"/>
              <a:t>a)    Que fabriquen o ensamblen mercancías gravadas, amparadas o no a convenios o leyes de protección industrial, siempre que las ventas durante el período fiscal del impuesto sobre la renta, alcancen el monto mínimo de dos millones de colones o la proporción correspondiente a un período no menor de tres meses.</a:t>
            </a:r>
          </a:p>
          <a:p>
            <a:pPr marL="0" indent="0" algn="just">
              <a:buNone/>
            </a:pPr>
            <a:r>
              <a:rPr lang="es-ES" sz="1600" dirty="0"/>
              <a:t>b)    Que encarguen a otras la fabricación de artículos gravados, suministrándoles la materia prima, cuando sus ventas totales alcancen el monto mínimo indicado en el inciso anterior.</a:t>
            </a:r>
          </a:p>
          <a:p>
            <a:pPr marL="0" indent="0">
              <a:buNone/>
            </a:pPr>
            <a:endParaRPr lang="es-CR" dirty="0"/>
          </a:p>
        </p:txBody>
      </p:sp>
      <p:sp>
        <p:nvSpPr>
          <p:cNvPr id="4" name="Marcador de número de diapositiva 3"/>
          <p:cNvSpPr>
            <a:spLocks noGrp="1"/>
          </p:cNvSpPr>
          <p:nvPr>
            <p:ph type="sldNum" sz="quarter" idx="12"/>
          </p:nvPr>
        </p:nvSpPr>
        <p:spPr/>
        <p:txBody>
          <a:bodyPr/>
          <a:lstStyle/>
          <a:p>
            <a:fld id="{1399F5D8-416A-4832-8B5C-F2B3C215CF00}" type="slidenum">
              <a:rPr lang="es-ES" smtClean="0"/>
              <a:pPr/>
              <a:t>7</a:t>
            </a:fld>
            <a:endParaRPr lang="es-ES"/>
          </a:p>
        </p:txBody>
      </p:sp>
    </p:spTree>
    <p:extLst>
      <p:ext uri="{BB962C8B-B14F-4D97-AF65-F5344CB8AC3E}">
        <p14:creationId xmlns:p14="http://schemas.microsoft.com/office/powerpoint/2010/main" val="260608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2CC4DC-E328-401A-92EE-571A33F20749}" type="slidenum">
              <a:rPr lang="es-ES">
                <a:solidFill>
                  <a:schemeClr val="bg1"/>
                </a:solidFill>
              </a:rPr>
              <a:pPr eaLnBrk="1" hangingPunct="1"/>
              <a:t>8</a:t>
            </a:fld>
            <a:endParaRPr lang="es-ES">
              <a:solidFill>
                <a:schemeClr val="bg1"/>
              </a:solidFill>
            </a:endParaRPr>
          </a:p>
        </p:txBody>
      </p:sp>
      <p:sp>
        <p:nvSpPr>
          <p:cNvPr id="18435" name="AutoShape 2"/>
          <p:cNvSpPr>
            <a:spLocks noGrp="1" noChangeArrowheads="1"/>
          </p:cNvSpPr>
          <p:nvPr>
            <p:ph type="title"/>
          </p:nvPr>
        </p:nvSpPr>
        <p:spPr/>
        <p:txBody>
          <a:bodyPr/>
          <a:lstStyle/>
          <a:p>
            <a:pPr eaLnBrk="1" hangingPunct="1"/>
            <a:r>
              <a:rPr lang="es-CR" smtClean="0"/>
              <a:t>Impuestos selectivos de consumo</a:t>
            </a:r>
            <a:endParaRPr lang="es-ES" smtClean="0"/>
          </a:p>
        </p:txBody>
      </p:sp>
      <p:sp>
        <p:nvSpPr>
          <p:cNvPr id="18436" name="Rectangle 3"/>
          <p:cNvSpPr>
            <a:spLocks noGrp="1" noChangeArrowheads="1"/>
          </p:cNvSpPr>
          <p:nvPr>
            <p:ph type="body" idx="1"/>
          </p:nvPr>
        </p:nvSpPr>
        <p:spPr/>
        <p:txBody>
          <a:bodyPr/>
          <a:lstStyle/>
          <a:p>
            <a:pPr eaLnBrk="1" hangingPunct="1"/>
            <a:endParaRPr lang="es-CR" dirty="0" smtClean="0"/>
          </a:p>
          <a:p>
            <a:pPr eaLnBrk="1" hangingPunct="1"/>
            <a:r>
              <a:rPr lang="es-CR" dirty="0" smtClean="0"/>
              <a:t>Se pretende </a:t>
            </a:r>
            <a:r>
              <a:rPr lang="es-CR" dirty="0" smtClean="0"/>
              <a:t>aplicar a artículos  </a:t>
            </a:r>
            <a:r>
              <a:rPr lang="es-CR" dirty="0" smtClean="0"/>
              <a:t>no esenciales </a:t>
            </a:r>
          </a:p>
          <a:p>
            <a:pPr eaLnBrk="1" hangingPunct="1"/>
            <a:endParaRPr lang="es-CR" dirty="0" smtClean="0"/>
          </a:p>
          <a:p>
            <a:pPr eaLnBrk="1" hangingPunct="1"/>
            <a:r>
              <a:rPr lang="es-CR" dirty="0" smtClean="0"/>
              <a:t>Sala Primera CSJ No. 71-91</a:t>
            </a:r>
            <a:endParaRPr lang="es-E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2000" y="260648"/>
            <a:ext cx="7924800" cy="576064"/>
          </a:xfrm>
        </p:spPr>
        <p:txBody>
          <a:bodyPr/>
          <a:lstStyle/>
          <a:p>
            <a:endParaRPr lang="es-CR" dirty="0"/>
          </a:p>
        </p:txBody>
      </p:sp>
      <p:sp>
        <p:nvSpPr>
          <p:cNvPr id="3" name="Marcador de contenido 2"/>
          <p:cNvSpPr>
            <a:spLocks noGrp="1"/>
          </p:cNvSpPr>
          <p:nvPr>
            <p:ph idx="1"/>
          </p:nvPr>
        </p:nvSpPr>
        <p:spPr>
          <a:xfrm>
            <a:off x="395536" y="980728"/>
            <a:ext cx="8568952" cy="5105747"/>
          </a:xfrm>
        </p:spPr>
        <p:txBody>
          <a:bodyPr/>
          <a:lstStyle/>
          <a:p>
            <a:pPr marL="0" indent="0" algn="just">
              <a:buNone/>
            </a:pPr>
            <a:r>
              <a:rPr lang="es-CR" sz="1400" dirty="0"/>
              <a:t>III.- Dentro de la categoría general de los impuestos al consumo, es posible distinguir dos formas diferentes de imposición: 1) los impuestos generales de consumo, los cuales gravan la industrialización y comercialización de casi todos los productos, excepción hecha de las exenciones previstas por el propio régimen legal, y 2) impuestos selectivos al consumo, los cuales gravan únicamente ciertos consumos específicos y que por el principio de legalidad tributaria, deben ser enumerados de manera taxativa por la ley. La finalidad de estos últimos es gravar ciertos consumos específicos en el interior de un país determinado. El concepto tributario de consumo difiere de su acepción jurídico tradicional (lo que con el uso se extingue, se destruye, y no puede ser usado más que una vez), por lo que conviene precisarlo: se refiere al acto de liberación del producto para su consumo en el mercado interno, independientemente de si el consumo se hubiere o no verificado y de quien sea el consumidor real. El concepto tributario de consumo tiene un alto grado de abstracción, pues lo admite antes de la desaparición o extinción material del objeto gravado, ya que si se quisiera gravar el consumo concreto de cada uno de los objetos sobre los que recae el tributo, sería imposible la fiscalización de éste, por lo cual lo que se toma en cuenta es el momento de la primera transmisión del bien gravado (el artículo 4° de la Ley 4961 de 10 de marzo de 1972 y sus reformas indica que el Impuesto Selectivo de Consumo recae sobre el valor de las transferencias de mercaderías). El Impuesto Selectivo de Consumo, tiene la particularidad de incidir sobre la estructura final de los costos y precios de los productos gravados, transformándose en un componente del precio que los consumidores y usuarios finales pagan por ellos. Con ello tiende a reducir la demanda de ciertos artículos cuyo consumo o uso se considera no deseable, no esencial y prescindible por las características propias, o bien, por su elevado costo. Dentro de las particularidades de este impuesto se puede señalar que éste grava la primera etapa de incorporación del bien al proceso de comercialización, es decir, el momento en que se le libera para ser consumido en el mercado interno, a nivel industrial para los productos nacionales, o al ingreso al país para los importados. </a:t>
            </a:r>
            <a:endParaRPr lang="es-CR" sz="1400" dirty="0"/>
          </a:p>
        </p:txBody>
      </p:sp>
      <p:sp>
        <p:nvSpPr>
          <p:cNvPr id="4" name="Marcador de número de diapositiva 3"/>
          <p:cNvSpPr>
            <a:spLocks noGrp="1"/>
          </p:cNvSpPr>
          <p:nvPr>
            <p:ph type="sldNum" sz="quarter" idx="12"/>
          </p:nvPr>
        </p:nvSpPr>
        <p:spPr/>
        <p:txBody>
          <a:bodyPr/>
          <a:lstStyle/>
          <a:p>
            <a:fld id="{1399F5D8-416A-4832-8B5C-F2B3C215CF00}" type="slidenum">
              <a:rPr lang="es-ES" smtClean="0"/>
              <a:pPr/>
              <a:t>9</a:t>
            </a:fld>
            <a:endParaRPr lang="es-ES"/>
          </a:p>
        </p:txBody>
      </p:sp>
    </p:spTree>
    <p:extLst>
      <p:ext uri="{BB962C8B-B14F-4D97-AF65-F5344CB8AC3E}">
        <p14:creationId xmlns:p14="http://schemas.microsoft.com/office/powerpoint/2010/main" val="365608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ápsulas">
  <a:themeElements>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ápsu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ápsula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ápsula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ápsula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ápsula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ápsula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ápsula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ápsula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186</TotalTime>
  <Words>2180</Words>
  <Application>Microsoft Office PowerPoint</Application>
  <PresentationFormat>Presentación en pantalla (4:3)</PresentationFormat>
  <Paragraphs>150</Paragraphs>
  <Slides>23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23</vt:i4>
      </vt:variant>
    </vt:vector>
  </HeadingPairs>
  <TitlesOfParts>
    <vt:vector size="27" baseType="lpstr">
      <vt:lpstr>Arial</vt:lpstr>
      <vt:lpstr>Wingdings</vt:lpstr>
      <vt:lpstr>Times New Roman</vt:lpstr>
      <vt:lpstr>Cápsulas</vt:lpstr>
      <vt:lpstr>IMPUESTOS SELECTIVOS DE CONSUMO</vt:lpstr>
      <vt:lpstr>El Impuesto Selectivo de Consumo </vt:lpstr>
      <vt:lpstr>IMPUESTOS SELECTIVOS DE CONSUMO</vt:lpstr>
      <vt:lpstr>IMPUESTOS SELECTIVOS DE CONSUMO</vt:lpstr>
      <vt:lpstr>IMPUESTOS SELECTIVOS DE CONSUMO</vt:lpstr>
      <vt:lpstr>IMPUESTOS SELECTIVOS DE CONSUMO</vt:lpstr>
      <vt:lpstr>OBLIGADOS</vt:lpstr>
      <vt:lpstr>Impuestos selectivos de consumo</vt:lpstr>
      <vt:lpstr>Presentación de PowerPoint</vt:lpstr>
      <vt:lpstr>FORMA DE CÁLCULO</vt:lpstr>
      <vt:lpstr>Impuestos selectivos de consumo</vt:lpstr>
      <vt:lpstr>Lista de mercancías gravadas con el impuesto selectivo de consumo</vt:lpstr>
      <vt:lpstr>IMPUESTOS SELECTIVOS DE CONSUMO</vt:lpstr>
      <vt:lpstr>IMPUESTOS SELECTIVOS DE CONSUMO</vt:lpstr>
      <vt:lpstr>IMPUESTOS SELECTIVOS DE CONSUMO</vt:lpstr>
      <vt:lpstr>CRÉDITOS FISCALES</vt:lpstr>
      <vt:lpstr>Fabricación de cigarrillos en el territorio nacional</vt:lpstr>
      <vt:lpstr>EXENCIONES Y NO SUJECIONES</vt:lpstr>
      <vt:lpstr>Formulario de declaración</vt:lpstr>
      <vt:lpstr>Presentación de PowerPoint</vt:lpstr>
      <vt:lpstr>Presentación de PowerPoint</vt:lpstr>
      <vt:lpstr>Presentación de PowerPoint</vt:lpstr>
      <vt:lpstr>Impuestos selectivos de consumo</vt:lpstr>
    </vt:vector>
  </TitlesOfParts>
  <Company>Fiscalizacion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IMPUESTOS SELECTIVOS DE CONSUMO</dc:title>
  <dc:creator>Carmen Barquero</dc:creator>
  <cp:lastModifiedBy>Gerardo Soto Gamboa</cp:lastModifiedBy>
  <cp:revision>22</cp:revision>
  <dcterms:created xsi:type="dcterms:W3CDTF">2005-03-02T21:01:48Z</dcterms:created>
  <dcterms:modified xsi:type="dcterms:W3CDTF">2016-05-19T01:16:10Z</dcterms:modified>
</cp:coreProperties>
</file>