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  <p:sldMasterId id="2147483668" r:id="rId3"/>
    <p:sldMasterId id="2147483671" r:id="rId4"/>
  </p:sldMasterIdLst>
  <p:notesMasterIdLst>
    <p:notesMasterId r:id="rId29"/>
  </p:notesMasterIdLst>
  <p:sldIdLst>
    <p:sldId id="256" r:id="rId5"/>
    <p:sldId id="258" r:id="rId6"/>
    <p:sldId id="259" r:id="rId7"/>
    <p:sldId id="260" r:id="rId8"/>
    <p:sldId id="261" r:id="rId9"/>
    <p:sldId id="263" r:id="rId10"/>
    <p:sldId id="268" r:id="rId11"/>
    <p:sldId id="307" r:id="rId12"/>
    <p:sldId id="306" r:id="rId13"/>
    <p:sldId id="282" r:id="rId14"/>
    <p:sldId id="308" r:id="rId15"/>
    <p:sldId id="309" r:id="rId16"/>
    <p:sldId id="310" r:id="rId17"/>
    <p:sldId id="257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4" r:id="rId26"/>
    <p:sldId id="305" r:id="rId27"/>
    <p:sldId id="294" r:id="rId28"/>
  </p:sldIdLst>
  <p:sldSz cx="12192000" cy="6858000"/>
  <p:notesSz cx="6858000" cy="9144000"/>
  <p:embeddedFontLst>
    <p:embeddedFont>
      <p:font typeface="Barlow" panose="00000500000000000000" pitchFamily="2" charset="0"/>
      <p:regular r:id="rId30"/>
      <p:bold r:id="rId31"/>
      <p:italic r:id="rId32"/>
      <p:boldItalic r:id="rId33"/>
    </p:embeddedFont>
    <p:embeddedFont>
      <p:font typeface="Barlow Medium" panose="00000600000000000000" pitchFamily="2" charset="0"/>
      <p:regular r:id="rId34"/>
      <p:bold r:id="rId35"/>
      <p:italic r:id="rId36"/>
      <p:boldItalic r:id="rId37"/>
    </p:embeddedFont>
    <p:embeddedFont>
      <p:font typeface="Barlow SemiBold" panose="00000700000000000000" pitchFamily="2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Poppins" panose="00000500000000000000" pitchFamily="2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3" roundtripDataSignature="AMtx7mgIv5jmfEiHu1PyOO7KRp7Kms+0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63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6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64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Johnny</a:t>
            </a:r>
            <a:endParaRPr/>
          </a:p>
        </p:txBody>
      </p:sp>
      <p:sp>
        <p:nvSpPr>
          <p:cNvPr id="220" name="Google Shape;22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Charlie</a:t>
            </a:r>
            <a:endParaRPr/>
          </a:p>
        </p:txBody>
      </p:sp>
      <p:sp>
        <p:nvSpPr>
          <p:cNvPr id="233" name="Google Shape;23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Charlie</a:t>
            </a:r>
            <a:endParaRPr/>
          </a:p>
        </p:txBody>
      </p:sp>
      <p:sp>
        <p:nvSpPr>
          <p:cNvPr id="240" name="Google Shape;24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Johnny</a:t>
            </a:r>
            <a:endParaRPr/>
          </a:p>
        </p:txBody>
      </p:sp>
      <p:sp>
        <p:nvSpPr>
          <p:cNvPr id="329" name="Google Shape;329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ar - Azul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2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6000"/>
              <a:buFont typeface="Barlow SemiBold"/>
              <a:buNone/>
              <a:defRPr sz="6000"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2"/>
          <p:cNvSpPr txBox="1"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42"/>
          <p:cNvSpPr/>
          <p:nvPr/>
        </p:nvSpPr>
        <p:spPr>
          <a:xfrm flipH="1">
            <a:off x="-26753" y="4051497"/>
            <a:ext cx="12247056" cy="2829868"/>
          </a:xfrm>
          <a:custGeom>
            <a:avLst/>
            <a:gdLst/>
            <a:ahLst/>
            <a:cxnLst/>
            <a:rect l="l" t="t" r="r" b="b"/>
            <a:pathLst>
              <a:path w="12247056" h="2829868" extrusionOk="0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107" y="92498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6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6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2" name="Google Shape;92;p6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6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4" name="Google Shape;94;p6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5" name="Google Shape;105;p6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6" name="Google Shape;106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7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7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3" name="Google Shape;11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7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">
  <p:cSld name="Título y Contenid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6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9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96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7857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9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99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9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99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99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9" name="Google Shape;39;p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71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 - 2 Columnas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2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5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2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0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0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50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50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50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4" name="Google Shape;154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Separador">
  <p:cSld name="Sección Morada: Separador">
    <p:bg>
      <p:bgPr>
        <a:solidFill>
          <a:srgbClr val="9C247B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7"/>
          <p:cNvSpPr>
            <a:spLocks noGrp="1"/>
          </p:cNvSpPr>
          <p:nvPr>
            <p:ph type="pic" idx="2"/>
          </p:nvPr>
        </p:nvSpPr>
        <p:spPr>
          <a:xfrm>
            <a:off x="7196547" y="-19585"/>
            <a:ext cx="5013871" cy="6893644"/>
          </a:xfrm>
          <a:prstGeom prst="rect">
            <a:avLst/>
          </a:pr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57"/>
          <p:cNvSpPr txBox="1"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Barlow SemiBold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57"/>
          <p:cNvSpPr txBox="1"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59" name="Google Shape;159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234" y="290065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 y Contenido">
  <p:cSld name="Sección Morada: Título y Contenido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58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8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 y Contenido - 2 Columnas" type="twoObj">
  <p:cSld name="TWO_OBJECTS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5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59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59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 y Contenido - 2 Subtítulos" type="twoTxTwoObj">
  <p:cSld name="TWO_OBJECTS_WITH_TEX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6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1C6C"/>
              </a:buClr>
              <a:buSzPts val="2400"/>
              <a:buNone/>
              <a:defRPr sz="2400" b="1">
                <a:solidFill>
                  <a:srgbClr val="891C6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4" name="Google Shape;174;p6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6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1C6C"/>
              </a:buClr>
              <a:buSzPts val="2400"/>
              <a:buNone/>
              <a:defRPr sz="2400" b="1">
                <a:solidFill>
                  <a:srgbClr val="891C6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6" name="Google Shape;176;p6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6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, Contenido y Fotografía">
  <p:cSld name="Sección Morada: Título, Contenido y Fotografía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1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1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61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" type="titleOnly">
  <p:cSld name="TITLE_ONLY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62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2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Fotografía Completa">
  <p:cSld name="Sección Morada: Fotografía Completa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3"/>
          <p:cNvSpPr>
            <a:spLocks noGrp="1"/>
          </p:cNvSpPr>
          <p:nvPr>
            <p:ph type="pic" idx="2"/>
          </p:nvPr>
        </p:nvSpPr>
        <p:spPr>
          <a:xfrm>
            <a:off x="-12659" y="1"/>
            <a:ext cx="12204659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0" name="Google Shape;190;p63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3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 - 2 Subtítulos" type="twoTxTwoObj">
  <p:cSld name="TWO_OBJECTS_WITH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3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5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5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5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53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y Fotografía">
  <p:cSld name="Título, Contenido y Fotografía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4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54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4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5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55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5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55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5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7" name="Google Shape;47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5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5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3" name="Google Shape;73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4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80" r:id="rId12"/>
    <p:sldLayoutId id="214748368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0" name="Google Shape;130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7" name="Google Shape;147;p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"/>
          <p:cNvSpPr txBox="1">
            <a:spLocks noGrp="1"/>
          </p:cNvSpPr>
          <p:nvPr>
            <p:ph type="title"/>
          </p:nvPr>
        </p:nvSpPr>
        <p:spPr>
          <a:xfrm>
            <a:off x="831850" y="2217688"/>
            <a:ext cx="10515600" cy="1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5A64"/>
              </a:buClr>
              <a:buSzPct val="100000"/>
              <a:buFont typeface="Poppins"/>
              <a:buNone/>
            </a:pPr>
            <a:r>
              <a:rPr lang="es-ES" dirty="0">
                <a:solidFill>
                  <a:srgbClr val="455A64"/>
                </a:solidFill>
                <a:latin typeface="Poppins"/>
                <a:ea typeface="Poppins"/>
                <a:cs typeface="Poppins"/>
                <a:sym typeface="Poppins"/>
              </a:rPr>
              <a:t>Scrum Roles Week3</a:t>
            </a:r>
            <a:endParaRPr dirty="0"/>
          </a:p>
        </p:txBody>
      </p:sp>
      <p:sp>
        <p:nvSpPr>
          <p:cNvPr id="197" name="Google Shape;197;p1"/>
          <p:cNvSpPr txBox="1">
            <a:spLocks noGrp="1"/>
          </p:cNvSpPr>
          <p:nvPr>
            <p:ph type="body" idx="1"/>
          </p:nvPr>
        </p:nvSpPr>
        <p:spPr>
          <a:xfrm>
            <a:off x="831850" y="3843144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s-ES"/>
              <a:t>Universidad para la Cooperación Internacional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8"/>
          <p:cNvSpPr txBox="1"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s-ES"/>
              <a:t>SCRUM MASTER | PROTECT THE TEAM</a:t>
            </a:r>
            <a:endParaRPr/>
          </a:p>
        </p:txBody>
      </p:sp>
      <p:sp>
        <p:nvSpPr>
          <p:cNvPr id="490" name="Google Shape;490;p28"/>
          <p:cNvSpPr txBox="1">
            <a:spLocks noGrp="1"/>
          </p:cNvSpPr>
          <p:nvPr>
            <p:ph type="body" idx="1"/>
          </p:nvPr>
        </p:nvSpPr>
        <p:spPr>
          <a:xfrm>
            <a:off x="762000" y="2279018"/>
            <a:ext cx="5314543" cy="337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s-ES" sz="1800" dirty="0" err="1"/>
              <a:t>From</a:t>
            </a:r>
            <a:r>
              <a:rPr lang="es-ES" sz="1800" dirty="0"/>
              <a:t> </a:t>
            </a:r>
            <a:r>
              <a:rPr lang="es-ES" sz="1800" dirty="0" err="1"/>
              <a:t>What</a:t>
            </a:r>
            <a:r>
              <a:rPr lang="es-ES" sz="1800" dirty="0"/>
              <a:t>?</a:t>
            </a:r>
            <a:endParaRPr dirty="0"/>
          </a:p>
          <a:p>
            <a:pPr marL="685800" lvl="1" indent="-228600">
              <a:buSzPts val="2400"/>
            </a:pPr>
            <a:r>
              <a:rPr lang="es-ES" dirty="0" err="1"/>
              <a:t>Over</a:t>
            </a:r>
            <a:r>
              <a:rPr lang="es-ES" dirty="0"/>
              <a:t> </a:t>
            </a:r>
            <a:r>
              <a:rPr lang="es-ES" dirty="0" err="1"/>
              <a:t>commitment</a:t>
            </a:r>
            <a:r>
              <a:rPr lang="es-ES" dirty="0"/>
              <a:t> </a:t>
            </a:r>
            <a:endParaRPr dirty="0"/>
          </a:p>
          <a:p>
            <a:pPr marL="685800" lvl="1" indent="-228600">
              <a:buSzPts val="2400"/>
            </a:pPr>
            <a:r>
              <a:rPr lang="es-ES" dirty="0" err="1"/>
              <a:t>Complacency</a:t>
            </a:r>
            <a:endParaRPr dirty="0"/>
          </a:p>
          <a:p>
            <a:pPr marL="685800" lvl="1" indent="-228600">
              <a:buSzPts val="2400"/>
            </a:pPr>
            <a:r>
              <a:rPr lang="es-ES" dirty="0"/>
              <a:t>People </a:t>
            </a:r>
            <a:r>
              <a:rPr lang="es-ES" dirty="0" err="1"/>
              <a:t>outside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team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dirty="0"/>
          </a:p>
        </p:txBody>
      </p:sp>
      <p:sp>
        <p:nvSpPr>
          <p:cNvPr id="491" name="Google Shape;491;p28"/>
          <p:cNvSpPr/>
          <p:nvPr/>
        </p:nvSpPr>
        <p:spPr>
          <a:xfrm flipH="1">
            <a:off x="6582780" y="-2008"/>
            <a:ext cx="5609220" cy="5840278"/>
          </a:xfrm>
          <a:custGeom>
            <a:avLst/>
            <a:gdLst/>
            <a:ahLst/>
            <a:cxnLst/>
            <a:rect l="l" t="t" r="r" b="b"/>
            <a:pathLst>
              <a:path w="5609220" h="5840278" extrusionOk="0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28"/>
          <p:cNvSpPr/>
          <p:nvPr/>
        </p:nvSpPr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 extrusionOk="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3" name="Google Shape;493;p28" descr="Group of Peopl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4057" y="643002"/>
            <a:ext cx="3796790" cy="3796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07E97-966B-D572-593A-F2B2D316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SCRUM MASTER | COACHING THE TEAM</a:t>
            </a:r>
            <a:endParaRPr lang="es-C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A1DB4C-EE5A-305D-598A-D1D4AF4EEB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Help the team solve problems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Conflicts between the team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Conflicts between the team and stakeholders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Educate the team on the Scrum process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Guide the team in performance</a:t>
            </a:r>
          </a:p>
          <a:p>
            <a:pPr marL="114300" indent="0">
              <a:buNone/>
            </a:pPr>
            <a:endParaRPr lang="es-C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366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701F1-FD89-F6FB-F4B1-BD045A967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SCRUM MASTER | COACHING THE PRODUCT OWNER</a:t>
            </a:r>
            <a:endParaRPr lang="es-CR" dirty="0"/>
          </a:p>
        </p:txBody>
      </p:sp>
      <p:pic>
        <p:nvPicPr>
          <p:cNvPr id="4" name="Google Shape;562;p34">
            <a:extLst>
              <a:ext uri="{FF2B5EF4-FFF2-40B4-BE49-F238E27FC236}">
                <a16:creationId xmlns:a16="http://schemas.microsoft.com/office/drawing/2014/main" id="{F4FFAFC6-ECF0-9052-7CB4-7A55F158AE6D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2347274" y="1884203"/>
            <a:ext cx="7497452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2227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CD4798-9124-A618-EEFB-F8687BA8E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SCRUM MASTER | COACHING THE ORGANIZATION</a:t>
            </a:r>
            <a:endParaRPr lang="es-CR" dirty="0"/>
          </a:p>
        </p:txBody>
      </p:sp>
      <p:pic>
        <p:nvPicPr>
          <p:cNvPr id="4" name="Google Shape;573;p35">
            <a:extLst>
              <a:ext uri="{FF2B5EF4-FFF2-40B4-BE49-F238E27FC236}">
                <a16:creationId xmlns:a16="http://schemas.microsoft.com/office/drawing/2014/main" id="{91C9D8DA-8EB8-469F-DB24-E7D7124C6037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2433583" y="2187984"/>
            <a:ext cx="7563857" cy="2482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5846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n-GB"/>
              <a:t>Product Owner</a:t>
            </a:r>
            <a:endParaRPr/>
          </a:p>
        </p:txBody>
      </p:sp>
      <p:pic>
        <p:nvPicPr>
          <p:cNvPr id="208" name="Google Shape;208;p2"/>
          <p:cNvPicPr preferRelativeResize="0"/>
          <p:nvPr/>
        </p:nvPicPr>
        <p:blipFill rotWithShape="1">
          <a:blip r:embed="rId3">
            <a:alphaModFix/>
          </a:blip>
          <a:srcRect t="9452" r="1" b="49478"/>
          <a:stretch/>
        </p:blipFill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n-GB"/>
              <a:t>Product Owner = Owner of WHAT</a:t>
            </a:r>
            <a:endParaRPr/>
          </a:p>
        </p:txBody>
      </p:sp>
      <p:sp>
        <p:nvSpPr>
          <p:cNvPr id="223" name="Google Shape;2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SzPts val="2400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Have a compelling vision of the product, which is executable, generates a lot of money, generates passion in the Service team, the company and the clients.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>
              <a:buSzPts val="2400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Build a "roadmap" for the development of the vision, which everyone can see and sign up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>
              <a:buSzPts val="2400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Create a backlog of specifications that are: sufficient and to Time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>
              <a:buSzPts val="2400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Service Leader Spend half of the time with customers, sales and Marketing.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>
              <a:buSzPts val="2400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other half works closely with the Service Team clarifying the Specifications.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>
              <a:buSzPts val="2400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Lead the grooming of the Backlog.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n-GB"/>
              <a:t>Product Vision Board</a:t>
            </a:r>
            <a:endParaRPr/>
          </a:p>
        </p:txBody>
      </p:sp>
      <p:pic>
        <p:nvPicPr>
          <p:cNvPr id="229" name="Google Shape;229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65541" y="1825625"/>
            <a:ext cx="6260918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n-GB"/>
              <a:t>Product Owner - Backlog Grooming</a:t>
            </a:r>
            <a:endParaRPr/>
          </a:p>
        </p:txBody>
      </p:sp>
      <p:pic>
        <p:nvPicPr>
          <p:cNvPr id="236" name="Google Shape;236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58326" y="1825625"/>
            <a:ext cx="7075348" cy="4351338"/>
          </a:xfrm>
          <a:prstGeom prst="rect">
            <a:avLst/>
          </a:prstGeom>
          <a:noFill/>
          <a:ln>
            <a:noFill/>
          </a:ln>
          <a:effectLst>
            <a:outerShdw blurRad="381000" dist="152400" dir="5400000" algn="t" rotWithShape="0">
              <a:srgbClr val="000000">
                <a:alpha val="9803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"/>
          <p:cNvSpPr txBox="1">
            <a:spLocks noGrp="1"/>
          </p:cNvSpPr>
          <p:nvPr>
            <p:ph type="title"/>
          </p:nvPr>
        </p:nvSpPr>
        <p:spPr>
          <a:xfrm>
            <a:off x="1155556" y="6214530"/>
            <a:ext cx="4284418" cy="321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arlow SemiBold"/>
              <a:buNone/>
            </a:pPr>
            <a:r>
              <a:rPr lang="en-GB" sz="1400">
                <a:solidFill>
                  <a:schemeClr val="lt1"/>
                </a:solidFill>
              </a:rPr>
              <a:t>Responsabilidades del Product Owner- Backlog Grooming</a:t>
            </a:r>
            <a:endParaRPr/>
          </a:p>
        </p:txBody>
      </p:sp>
      <p:pic>
        <p:nvPicPr>
          <p:cNvPr id="243" name="Google Shape;243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248" r="-2" b="1526"/>
          <a:stretch/>
        </p:blipFill>
        <p:spPr>
          <a:xfrm>
            <a:off x="1155556" y="637761"/>
            <a:ext cx="9889765" cy="5576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n-GB"/>
              <a:t>Product Owner Analysis</a:t>
            </a:r>
            <a:endParaRPr/>
          </a:p>
        </p:txBody>
      </p:sp>
      <p:sp>
        <p:nvSpPr>
          <p:cNvPr id="332" name="Google Shape;332;p20"/>
          <p:cNvSpPr txBox="1"/>
          <p:nvPr/>
        </p:nvSpPr>
        <p:spPr>
          <a:xfrm>
            <a:off x="3319975" y="2813550"/>
            <a:ext cx="445945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https://www.youtube.com/watch?v=502ILHjX9EE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"/>
          <p:cNvPicPr preferRelativeResize="0"/>
          <p:nvPr/>
        </p:nvPicPr>
        <p:blipFill rotWithShape="1">
          <a:blip r:embed="rId3">
            <a:alphaModFix/>
          </a:blip>
          <a:srcRect t="17950" b="27893"/>
          <a:stretch/>
        </p:blipFill>
        <p:spPr>
          <a:xfrm>
            <a:off x="0" y="1464959"/>
            <a:ext cx="6338902" cy="4802197"/>
          </a:xfrm>
          <a:custGeom>
            <a:avLst/>
            <a:gdLst/>
            <a:ahLst/>
            <a:cxnLst/>
            <a:rect l="l" t="t" r="r" b="b"/>
            <a:pathLst>
              <a:path w="7534656" h="6858000" extrusionOk="0">
                <a:moveTo>
                  <a:pt x="4678390" y="3089451"/>
                </a:moveTo>
                <a:cubicBezTo>
                  <a:pt x="4704756" y="3107456"/>
                  <a:pt x="4731118" y="3125461"/>
                  <a:pt x="4757484" y="3143466"/>
                </a:cubicBezTo>
                <a:cubicBezTo>
                  <a:pt x="4742694" y="3138965"/>
                  <a:pt x="4726618" y="3134464"/>
                  <a:pt x="4711185" y="3129962"/>
                </a:cubicBezTo>
                <a:cubicBezTo>
                  <a:pt x="4698324" y="3119029"/>
                  <a:pt x="4684820" y="3108743"/>
                  <a:pt x="4671961" y="3097166"/>
                </a:cubicBezTo>
                <a:cubicBezTo>
                  <a:pt x="4673888" y="3094594"/>
                  <a:pt x="4676460" y="3092024"/>
                  <a:pt x="4678390" y="3089451"/>
                </a:cubicBezTo>
                <a:close/>
                <a:moveTo>
                  <a:pt x="5151664" y="2187270"/>
                </a:moveTo>
                <a:cubicBezTo>
                  <a:pt x="5309853" y="2295300"/>
                  <a:pt x="5468040" y="2403973"/>
                  <a:pt x="5626227" y="2512004"/>
                </a:cubicBezTo>
                <a:cubicBezTo>
                  <a:pt x="5623653" y="2514576"/>
                  <a:pt x="5621726" y="2517148"/>
                  <a:pt x="5619152" y="2519721"/>
                </a:cubicBezTo>
                <a:cubicBezTo>
                  <a:pt x="5445533" y="2428409"/>
                  <a:pt x="5281559" y="2326810"/>
                  <a:pt x="5151664" y="2187270"/>
                </a:cubicBezTo>
                <a:close/>
                <a:moveTo>
                  <a:pt x="0" y="0"/>
                </a:moveTo>
                <a:lnTo>
                  <a:pt x="7534656" y="0"/>
                </a:lnTo>
                <a:lnTo>
                  <a:pt x="7534656" y="2520617"/>
                </a:lnTo>
                <a:lnTo>
                  <a:pt x="7532186" y="2520363"/>
                </a:lnTo>
                <a:cubicBezTo>
                  <a:pt x="7340561" y="2495285"/>
                  <a:pt x="6360574" y="2283083"/>
                  <a:pt x="6073136" y="2103675"/>
                </a:cubicBezTo>
                <a:cubicBezTo>
                  <a:pt x="5779268" y="1919767"/>
                  <a:pt x="5502120" y="1716567"/>
                  <a:pt x="5226257" y="1512725"/>
                </a:cubicBezTo>
                <a:cubicBezTo>
                  <a:pt x="5106652" y="1424628"/>
                  <a:pt x="4979331" y="1344249"/>
                  <a:pt x="4871300" y="1243293"/>
                </a:cubicBezTo>
                <a:cubicBezTo>
                  <a:pt x="4763272" y="1141694"/>
                  <a:pt x="4660386" y="1036235"/>
                  <a:pt x="4543354" y="942352"/>
                </a:cubicBezTo>
                <a:cubicBezTo>
                  <a:pt x="4509916" y="915344"/>
                  <a:pt x="4476478" y="886408"/>
                  <a:pt x="4427606" y="881906"/>
                </a:cubicBezTo>
                <a:cubicBezTo>
                  <a:pt x="4416676" y="880620"/>
                  <a:pt x="4405100" y="881263"/>
                  <a:pt x="4394168" y="882548"/>
                </a:cubicBezTo>
                <a:cubicBezTo>
                  <a:pt x="4381952" y="883835"/>
                  <a:pt x="4372305" y="890265"/>
                  <a:pt x="4367803" y="901197"/>
                </a:cubicBezTo>
                <a:cubicBezTo>
                  <a:pt x="4363304" y="913416"/>
                  <a:pt x="4371019" y="920488"/>
                  <a:pt x="4380021" y="926918"/>
                </a:cubicBezTo>
                <a:cubicBezTo>
                  <a:pt x="4386451" y="931420"/>
                  <a:pt x="4392881" y="938494"/>
                  <a:pt x="4401241" y="939779"/>
                </a:cubicBezTo>
                <a:cubicBezTo>
                  <a:pt x="4454614" y="947496"/>
                  <a:pt x="4474548" y="986721"/>
                  <a:pt x="4499626" y="1021444"/>
                </a:cubicBezTo>
                <a:cubicBezTo>
                  <a:pt x="4510559" y="1036235"/>
                  <a:pt x="4522132" y="1047810"/>
                  <a:pt x="4502199" y="1069029"/>
                </a:cubicBezTo>
                <a:cubicBezTo>
                  <a:pt x="4484838" y="1087677"/>
                  <a:pt x="4502841" y="1097324"/>
                  <a:pt x="4520845" y="1102469"/>
                </a:cubicBezTo>
                <a:cubicBezTo>
                  <a:pt x="4545924" y="1109541"/>
                  <a:pt x="4575503" y="1108256"/>
                  <a:pt x="4603797" y="1131405"/>
                </a:cubicBezTo>
                <a:cubicBezTo>
                  <a:pt x="4497696" y="1133334"/>
                  <a:pt x="4452684" y="1072246"/>
                  <a:pt x="4404457" y="1015657"/>
                </a:cubicBezTo>
                <a:cubicBezTo>
                  <a:pt x="4386451" y="995081"/>
                  <a:pt x="4374235" y="970645"/>
                  <a:pt x="4358802" y="947496"/>
                </a:cubicBezTo>
                <a:cubicBezTo>
                  <a:pt x="4339510" y="919203"/>
                  <a:pt x="4317003" y="917916"/>
                  <a:pt x="4288710" y="942994"/>
                </a:cubicBezTo>
                <a:cubicBezTo>
                  <a:pt x="4263632" y="965500"/>
                  <a:pt x="4251416" y="963572"/>
                  <a:pt x="4243055" y="932705"/>
                </a:cubicBezTo>
                <a:cubicBezTo>
                  <a:pt x="4230195" y="884478"/>
                  <a:pt x="4200613" y="850398"/>
                  <a:pt x="4150456" y="833036"/>
                </a:cubicBezTo>
                <a:cubicBezTo>
                  <a:pt x="4144991" y="831106"/>
                  <a:pt x="4138882" y="828052"/>
                  <a:pt x="4132854" y="827007"/>
                </a:cubicBezTo>
                <a:cubicBezTo>
                  <a:pt x="4126826" y="825962"/>
                  <a:pt x="4120878" y="826927"/>
                  <a:pt x="4115733" y="833036"/>
                </a:cubicBezTo>
                <a:cubicBezTo>
                  <a:pt x="4106731" y="843323"/>
                  <a:pt x="4114446" y="855542"/>
                  <a:pt x="4120878" y="864544"/>
                </a:cubicBezTo>
                <a:cubicBezTo>
                  <a:pt x="4132452" y="880620"/>
                  <a:pt x="4142741" y="896052"/>
                  <a:pt x="4147242" y="915344"/>
                </a:cubicBezTo>
                <a:cubicBezTo>
                  <a:pt x="4150456" y="928205"/>
                  <a:pt x="4153673" y="942352"/>
                  <a:pt x="4144669" y="951996"/>
                </a:cubicBezTo>
                <a:cubicBezTo>
                  <a:pt x="4107374" y="993151"/>
                  <a:pt x="4134382" y="1012442"/>
                  <a:pt x="4166533" y="1034306"/>
                </a:cubicBezTo>
                <a:cubicBezTo>
                  <a:pt x="4210902" y="1063886"/>
                  <a:pt x="4228266" y="1107611"/>
                  <a:pt x="4217977" y="1159698"/>
                </a:cubicBezTo>
                <a:cubicBezTo>
                  <a:pt x="4214117" y="1180919"/>
                  <a:pt x="4216690" y="1193778"/>
                  <a:pt x="4243055" y="1193136"/>
                </a:cubicBezTo>
                <a:cubicBezTo>
                  <a:pt x="4253342" y="1193136"/>
                  <a:pt x="4255915" y="1200210"/>
                  <a:pt x="4259774" y="1207925"/>
                </a:cubicBezTo>
                <a:cubicBezTo>
                  <a:pt x="4342082" y="1389905"/>
                  <a:pt x="4461044" y="1549378"/>
                  <a:pt x="4600583" y="1695991"/>
                </a:cubicBezTo>
                <a:cubicBezTo>
                  <a:pt x="4713758" y="1814953"/>
                  <a:pt x="4838507" y="1922339"/>
                  <a:pt x="4967756" y="2026512"/>
                </a:cubicBezTo>
                <a:cubicBezTo>
                  <a:pt x="4971614" y="2029727"/>
                  <a:pt x="4975473" y="2033584"/>
                  <a:pt x="4977403" y="2040014"/>
                </a:cubicBezTo>
                <a:cubicBezTo>
                  <a:pt x="4916314" y="2027155"/>
                  <a:pt x="4863586" y="2000789"/>
                  <a:pt x="4812784" y="1971210"/>
                </a:cubicBezTo>
                <a:cubicBezTo>
                  <a:pt x="4677748" y="1892760"/>
                  <a:pt x="4563930" y="1791160"/>
                  <a:pt x="4448827" y="1691489"/>
                </a:cubicBezTo>
                <a:cubicBezTo>
                  <a:pt x="4378737" y="1630400"/>
                  <a:pt x="4306715" y="1571241"/>
                  <a:pt x="4229552" y="1517227"/>
                </a:cubicBezTo>
                <a:cubicBezTo>
                  <a:pt x="4216690" y="1508223"/>
                  <a:pt x="4207687" y="1496649"/>
                  <a:pt x="4198686" y="1485074"/>
                </a:cubicBezTo>
                <a:cubicBezTo>
                  <a:pt x="4193541" y="1478645"/>
                  <a:pt x="4187111" y="1472857"/>
                  <a:pt x="4176822" y="1475430"/>
                </a:cubicBezTo>
                <a:cubicBezTo>
                  <a:pt x="4163961" y="1478645"/>
                  <a:pt x="4162675" y="1488289"/>
                  <a:pt x="4161388" y="1497936"/>
                </a:cubicBezTo>
                <a:cubicBezTo>
                  <a:pt x="4157531" y="1528801"/>
                  <a:pt x="4165890" y="1556452"/>
                  <a:pt x="4181966" y="1582816"/>
                </a:cubicBezTo>
                <a:cubicBezTo>
                  <a:pt x="4223765" y="1650334"/>
                  <a:pt x="4285495" y="1702421"/>
                  <a:pt x="4349155" y="1751935"/>
                </a:cubicBezTo>
                <a:cubicBezTo>
                  <a:pt x="4431464" y="1815596"/>
                  <a:pt x="4511200" y="1881828"/>
                  <a:pt x="4583864" y="1954492"/>
                </a:cubicBezTo>
                <a:cubicBezTo>
                  <a:pt x="4589008" y="1959636"/>
                  <a:pt x="4598653" y="1962851"/>
                  <a:pt x="4595438" y="1977640"/>
                </a:cubicBezTo>
                <a:cubicBezTo>
                  <a:pt x="4549783" y="1943560"/>
                  <a:pt x="4506699" y="1910122"/>
                  <a:pt x="4462973" y="1877969"/>
                </a:cubicBezTo>
                <a:cubicBezTo>
                  <a:pt x="4419889" y="1845818"/>
                  <a:pt x="4376162" y="1813666"/>
                  <a:pt x="4333080" y="1782158"/>
                </a:cubicBezTo>
                <a:cubicBezTo>
                  <a:pt x="4322790" y="1774441"/>
                  <a:pt x="4311858" y="1763509"/>
                  <a:pt x="4297070" y="1773155"/>
                </a:cubicBezTo>
                <a:cubicBezTo>
                  <a:pt x="4281639" y="1782800"/>
                  <a:pt x="4283566" y="1798877"/>
                  <a:pt x="4287426" y="1811736"/>
                </a:cubicBezTo>
                <a:cubicBezTo>
                  <a:pt x="4299642" y="1849676"/>
                  <a:pt x="4320864" y="1883114"/>
                  <a:pt x="4349155" y="1912694"/>
                </a:cubicBezTo>
                <a:cubicBezTo>
                  <a:pt x="4445611" y="2010436"/>
                  <a:pt x="4556856" y="2094673"/>
                  <a:pt x="4660386" y="2185984"/>
                </a:cubicBezTo>
                <a:cubicBezTo>
                  <a:pt x="4716330" y="2235499"/>
                  <a:pt x="4767772" y="2288228"/>
                  <a:pt x="4816643" y="2342884"/>
                </a:cubicBezTo>
                <a:cubicBezTo>
                  <a:pt x="4827576" y="2355104"/>
                  <a:pt x="4826931" y="2366678"/>
                  <a:pt x="4823716" y="2380824"/>
                </a:cubicBezTo>
                <a:cubicBezTo>
                  <a:pt x="4810857" y="2438056"/>
                  <a:pt x="4830791" y="2457346"/>
                  <a:pt x="4895093" y="2446415"/>
                </a:cubicBezTo>
                <a:cubicBezTo>
                  <a:pt x="4915027" y="2443198"/>
                  <a:pt x="4928532" y="2446415"/>
                  <a:pt x="4940748" y="2459917"/>
                </a:cubicBezTo>
                <a:cubicBezTo>
                  <a:pt x="5088648" y="2627107"/>
                  <a:pt x="5263553" y="2767932"/>
                  <a:pt x="5454535" y="2893324"/>
                </a:cubicBezTo>
                <a:cubicBezTo>
                  <a:pt x="5532343" y="2944123"/>
                  <a:pt x="5612723" y="2992353"/>
                  <a:pt x="5694388" y="3037365"/>
                </a:cubicBezTo>
                <a:cubicBezTo>
                  <a:pt x="5694388" y="3040580"/>
                  <a:pt x="5694388" y="3044439"/>
                  <a:pt x="5694388" y="3047654"/>
                </a:cubicBezTo>
                <a:cubicBezTo>
                  <a:pt x="5693745" y="3052154"/>
                  <a:pt x="5693102" y="3054726"/>
                  <a:pt x="5692459" y="3058585"/>
                </a:cubicBezTo>
                <a:cubicBezTo>
                  <a:pt x="5577355" y="2989137"/>
                  <a:pt x="5463536" y="2917760"/>
                  <a:pt x="5352292" y="2842525"/>
                </a:cubicBezTo>
                <a:cubicBezTo>
                  <a:pt x="5050709" y="2638683"/>
                  <a:pt x="4762627" y="2420050"/>
                  <a:pt x="4470046" y="2206561"/>
                </a:cubicBezTo>
                <a:cubicBezTo>
                  <a:pt x="4371661" y="2134541"/>
                  <a:pt x="4293855" y="2042587"/>
                  <a:pt x="4205115" y="1961564"/>
                </a:cubicBezTo>
                <a:cubicBezTo>
                  <a:pt x="4145956" y="1907550"/>
                  <a:pt x="4089368" y="1850963"/>
                  <a:pt x="4020564" y="1806593"/>
                </a:cubicBezTo>
                <a:cubicBezTo>
                  <a:pt x="3992271" y="1788587"/>
                  <a:pt x="3962691" y="1772511"/>
                  <a:pt x="3924751" y="1777013"/>
                </a:cubicBezTo>
                <a:cubicBezTo>
                  <a:pt x="3909962" y="1778943"/>
                  <a:pt x="3893242" y="1782800"/>
                  <a:pt x="3888098" y="1799519"/>
                </a:cubicBezTo>
                <a:cubicBezTo>
                  <a:pt x="3883596" y="1816238"/>
                  <a:pt x="3897100" y="1823955"/>
                  <a:pt x="3909319" y="1831028"/>
                </a:cubicBezTo>
                <a:cubicBezTo>
                  <a:pt x="3912534" y="1832957"/>
                  <a:pt x="3915749" y="1835530"/>
                  <a:pt x="3918964" y="1835530"/>
                </a:cubicBezTo>
                <a:cubicBezTo>
                  <a:pt x="3980052" y="1839387"/>
                  <a:pt x="3994199" y="1888258"/>
                  <a:pt x="4023137" y="1923626"/>
                </a:cubicBezTo>
                <a:cubicBezTo>
                  <a:pt x="4032139" y="1934558"/>
                  <a:pt x="4032781" y="1945489"/>
                  <a:pt x="4023137" y="1958349"/>
                </a:cubicBezTo>
                <a:cubicBezTo>
                  <a:pt x="4005773" y="1981498"/>
                  <a:pt x="4017992" y="1991787"/>
                  <a:pt x="4041141" y="1998217"/>
                </a:cubicBezTo>
                <a:cubicBezTo>
                  <a:pt x="4064289" y="2004648"/>
                  <a:pt x="4089368" y="2006576"/>
                  <a:pt x="4114446" y="2021367"/>
                </a:cubicBezTo>
                <a:cubicBezTo>
                  <a:pt x="4074579" y="2033584"/>
                  <a:pt x="4046928" y="2020725"/>
                  <a:pt x="4021207" y="2004648"/>
                </a:cubicBezTo>
                <a:cubicBezTo>
                  <a:pt x="3963333" y="1969281"/>
                  <a:pt x="3926038" y="1917194"/>
                  <a:pt x="3890670" y="1863823"/>
                </a:cubicBezTo>
                <a:cubicBezTo>
                  <a:pt x="3883596" y="1853534"/>
                  <a:pt x="3877809" y="1841959"/>
                  <a:pt x="3868164" y="1833600"/>
                </a:cubicBezTo>
                <a:cubicBezTo>
                  <a:pt x="3850158" y="1816881"/>
                  <a:pt x="3830867" y="1814953"/>
                  <a:pt x="3809005" y="1835530"/>
                </a:cubicBezTo>
                <a:cubicBezTo>
                  <a:pt x="3780067" y="1862537"/>
                  <a:pt x="3769780" y="1860608"/>
                  <a:pt x="3760134" y="1825885"/>
                </a:cubicBezTo>
                <a:cubicBezTo>
                  <a:pt x="3747272" y="1778943"/>
                  <a:pt x="3718336" y="1746147"/>
                  <a:pt x="3668822" y="1728786"/>
                </a:cubicBezTo>
                <a:cubicBezTo>
                  <a:pt x="3658535" y="1724927"/>
                  <a:pt x="3647603" y="1719782"/>
                  <a:pt x="3636671" y="1728142"/>
                </a:cubicBezTo>
                <a:cubicBezTo>
                  <a:pt x="3625097" y="1737788"/>
                  <a:pt x="3632812" y="1747433"/>
                  <a:pt x="3637314" y="1756437"/>
                </a:cubicBezTo>
                <a:cubicBezTo>
                  <a:pt x="3643744" y="1770583"/>
                  <a:pt x="3651461" y="1784730"/>
                  <a:pt x="3657248" y="1799519"/>
                </a:cubicBezTo>
                <a:cubicBezTo>
                  <a:pt x="3667537" y="1823312"/>
                  <a:pt x="3669467" y="1848391"/>
                  <a:pt x="3650175" y="1871539"/>
                </a:cubicBezTo>
                <a:cubicBezTo>
                  <a:pt x="3636027" y="1888258"/>
                  <a:pt x="3637314" y="1899190"/>
                  <a:pt x="3655963" y="1910765"/>
                </a:cubicBezTo>
                <a:cubicBezTo>
                  <a:pt x="3715764" y="1946775"/>
                  <a:pt x="3753704" y="1993716"/>
                  <a:pt x="3733126" y="2067022"/>
                </a:cubicBezTo>
                <a:cubicBezTo>
                  <a:pt x="3729911" y="2077311"/>
                  <a:pt x="3733770" y="2087600"/>
                  <a:pt x="3745987" y="2086956"/>
                </a:cubicBezTo>
                <a:cubicBezTo>
                  <a:pt x="3772995" y="2085028"/>
                  <a:pt x="3777495" y="2101747"/>
                  <a:pt x="3785212" y="2119109"/>
                </a:cubicBezTo>
                <a:cubicBezTo>
                  <a:pt x="3860447" y="2285655"/>
                  <a:pt x="3969120" y="2430981"/>
                  <a:pt x="4094512" y="2567305"/>
                </a:cubicBezTo>
                <a:cubicBezTo>
                  <a:pt x="4218619" y="2702344"/>
                  <a:pt x="4358159" y="2823234"/>
                  <a:pt x="4506699" y="2938980"/>
                </a:cubicBezTo>
                <a:cubicBezTo>
                  <a:pt x="4464901" y="2935122"/>
                  <a:pt x="4410886" y="2911330"/>
                  <a:pt x="4358802" y="2883679"/>
                </a:cubicBezTo>
                <a:cubicBezTo>
                  <a:pt x="4221193" y="2809730"/>
                  <a:pt x="4108016" y="2709416"/>
                  <a:pt x="3992913" y="2611032"/>
                </a:cubicBezTo>
                <a:cubicBezTo>
                  <a:pt x="3912534" y="2542227"/>
                  <a:pt x="3834084" y="2471493"/>
                  <a:pt x="3744057" y="2412332"/>
                </a:cubicBezTo>
                <a:cubicBezTo>
                  <a:pt x="3733770" y="2405903"/>
                  <a:pt x="3726696" y="2397543"/>
                  <a:pt x="3720909" y="2387254"/>
                </a:cubicBezTo>
                <a:cubicBezTo>
                  <a:pt x="3715764" y="2378252"/>
                  <a:pt x="3708047" y="2369893"/>
                  <a:pt x="3694545" y="2373750"/>
                </a:cubicBezTo>
                <a:cubicBezTo>
                  <a:pt x="3681041" y="2378252"/>
                  <a:pt x="3679754" y="2389827"/>
                  <a:pt x="3679754" y="2400116"/>
                </a:cubicBezTo>
                <a:cubicBezTo>
                  <a:pt x="3681684" y="2438698"/>
                  <a:pt x="3692615" y="2473421"/>
                  <a:pt x="3716407" y="2504287"/>
                </a:cubicBezTo>
                <a:cubicBezTo>
                  <a:pt x="3762706" y="2566020"/>
                  <a:pt x="3824437" y="2614247"/>
                  <a:pt x="3886168" y="2662474"/>
                </a:cubicBezTo>
                <a:cubicBezTo>
                  <a:pt x="3971693" y="2728707"/>
                  <a:pt x="4050787" y="2800727"/>
                  <a:pt x="4122163" y="2881107"/>
                </a:cubicBezTo>
                <a:cubicBezTo>
                  <a:pt x="4070721" y="2841882"/>
                  <a:pt x="4019277" y="2802013"/>
                  <a:pt x="3967191" y="2762788"/>
                </a:cubicBezTo>
                <a:cubicBezTo>
                  <a:pt x="3927966" y="2733209"/>
                  <a:pt x="3887455" y="2704914"/>
                  <a:pt x="3847588" y="2675978"/>
                </a:cubicBezTo>
                <a:cubicBezTo>
                  <a:pt x="3837941" y="2668905"/>
                  <a:pt x="3827652" y="2661189"/>
                  <a:pt x="3814150" y="2670833"/>
                </a:cubicBezTo>
                <a:cubicBezTo>
                  <a:pt x="3801931" y="2679193"/>
                  <a:pt x="3803861" y="2691412"/>
                  <a:pt x="3806433" y="2702986"/>
                </a:cubicBezTo>
                <a:cubicBezTo>
                  <a:pt x="3816078" y="2748641"/>
                  <a:pt x="3843086" y="2785294"/>
                  <a:pt x="3876524" y="2818089"/>
                </a:cubicBezTo>
                <a:cubicBezTo>
                  <a:pt x="3917034" y="2857314"/>
                  <a:pt x="3959476" y="2894611"/>
                  <a:pt x="4003201" y="2931907"/>
                </a:cubicBezTo>
                <a:cubicBezTo>
                  <a:pt x="3956261" y="2921618"/>
                  <a:pt x="3909319" y="2911330"/>
                  <a:pt x="3862377" y="2902971"/>
                </a:cubicBezTo>
                <a:cubicBezTo>
                  <a:pt x="3883596" y="2977562"/>
                  <a:pt x="3933110" y="2992353"/>
                  <a:pt x="3977480" y="3003927"/>
                </a:cubicBezTo>
                <a:cubicBezTo>
                  <a:pt x="4037283" y="3018716"/>
                  <a:pt x="4094512" y="3037365"/>
                  <a:pt x="4151101" y="3058585"/>
                </a:cubicBezTo>
                <a:cubicBezTo>
                  <a:pt x="4174892" y="3079805"/>
                  <a:pt x="4198686" y="3100383"/>
                  <a:pt x="4221834" y="3122245"/>
                </a:cubicBezTo>
                <a:cubicBezTo>
                  <a:pt x="4245627" y="3144753"/>
                  <a:pt x="4268133" y="3167259"/>
                  <a:pt x="4290640" y="3191050"/>
                </a:cubicBezTo>
                <a:cubicBezTo>
                  <a:pt x="4306715" y="3208411"/>
                  <a:pt x="4326007" y="3223203"/>
                  <a:pt x="4307359" y="3252781"/>
                </a:cubicBezTo>
                <a:cubicBezTo>
                  <a:pt x="4298999" y="3266285"/>
                  <a:pt x="4353655" y="3339593"/>
                  <a:pt x="4371019" y="3344093"/>
                </a:cubicBezTo>
                <a:cubicBezTo>
                  <a:pt x="4373591" y="3344735"/>
                  <a:pt x="4376162" y="3345380"/>
                  <a:pt x="4378091" y="3345380"/>
                </a:cubicBezTo>
                <a:cubicBezTo>
                  <a:pt x="4415390" y="3342808"/>
                  <a:pt x="4423749" y="3364671"/>
                  <a:pt x="4424390" y="3392322"/>
                </a:cubicBezTo>
                <a:cubicBezTo>
                  <a:pt x="4425034" y="3419328"/>
                  <a:pt x="4418604" y="3452766"/>
                  <a:pt x="4469403" y="3439262"/>
                </a:cubicBezTo>
                <a:cubicBezTo>
                  <a:pt x="4475190" y="3437977"/>
                  <a:pt x="4476478" y="3441834"/>
                  <a:pt x="4479048" y="3446336"/>
                </a:cubicBezTo>
                <a:cubicBezTo>
                  <a:pt x="4534350" y="3561439"/>
                  <a:pt x="4627590" y="3650178"/>
                  <a:pt x="4719544" y="3738917"/>
                </a:cubicBezTo>
                <a:cubicBezTo>
                  <a:pt x="4724691" y="3743419"/>
                  <a:pt x="4729833" y="3747920"/>
                  <a:pt x="4734977" y="3752421"/>
                </a:cubicBezTo>
                <a:cubicBezTo>
                  <a:pt x="4638523" y="3729915"/>
                  <a:pt x="4320218" y="3700977"/>
                  <a:pt x="4226978" y="3710624"/>
                </a:cubicBezTo>
                <a:cubicBezTo>
                  <a:pt x="4144027" y="3718984"/>
                  <a:pt x="3675254" y="3578802"/>
                  <a:pt x="3578155" y="3495850"/>
                </a:cubicBezTo>
                <a:cubicBezTo>
                  <a:pt x="3564651" y="3560796"/>
                  <a:pt x="3593587" y="3586517"/>
                  <a:pt x="3616738" y="3616098"/>
                </a:cubicBezTo>
                <a:cubicBezTo>
                  <a:pt x="3649531" y="3657895"/>
                  <a:pt x="3654676" y="3687475"/>
                  <a:pt x="3592944" y="3720913"/>
                </a:cubicBezTo>
                <a:cubicBezTo>
                  <a:pt x="3416109" y="3816082"/>
                  <a:pt x="3418038" y="3819297"/>
                  <a:pt x="3583942" y="3948546"/>
                </a:cubicBezTo>
                <a:cubicBezTo>
                  <a:pt x="3591659" y="3954335"/>
                  <a:pt x="3587800" y="3972982"/>
                  <a:pt x="3589730" y="3985844"/>
                </a:cubicBezTo>
                <a:cubicBezTo>
                  <a:pt x="3546645" y="4005135"/>
                  <a:pt x="3495846" y="3954978"/>
                  <a:pt x="3444404" y="4008992"/>
                </a:cubicBezTo>
                <a:cubicBezTo>
                  <a:pt x="3666250" y="4246272"/>
                  <a:pt x="4003845" y="4471979"/>
                  <a:pt x="4309931" y="4650101"/>
                </a:cubicBezTo>
                <a:cubicBezTo>
                  <a:pt x="4062362" y="4708617"/>
                  <a:pt x="3913819" y="4502845"/>
                  <a:pt x="3731840" y="4529209"/>
                </a:cubicBezTo>
                <a:cubicBezTo>
                  <a:pt x="3641172" y="4593512"/>
                  <a:pt x="3911247" y="4697685"/>
                  <a:pt x="3653390" y="4727908"/>
                </a:cubicBezTo>
                <a:cubicBezTo>
                  <a:pt x="3765278" y="4784495"/>
                  <a:pt x="3848230" y="4839796"/>
                  <a:pt x="3925393" y="4904742"/>
                </a:cubicBezTo>
                <a:cubicBezTo>
                  <a:pt x="4062362" y="5021132"/>
                  <a:pt x="4089368" y="5098297"/>
                  <a:pt x="4026352" y="5254555"/>
                </a:cubicBezTo>
                <a:cubicBezTo>
                  <a:pt x="3984554" y="5357440"/>
                  <a:pt x="3924108" y="5451967"/>
                  <a:pt x="3977480" y="5574787"/>
                </a:cubicBezTo>
                <a:cubicBezTo>
                  <a:pt x="4014133" y="5659024"/>
                  <a:pt x="3999986" y="5714325"/>
                  <a:pt x="3861090" y="5676385"/>
                </a:cubicBezTo>
                <a:cubicBezTo>
                  <a:pt x="3711264" y="5635875"/>
                  <a:pt x="3654676" y="5711753"/>
                  <a:pt x="3692615" y="5859008"/>
                </a:cubicBezTo>
                <a:cubicBezTo>
                  <a:pt x="3717051" y="5953535"/>
                  <a:pt x="3691328" y="5983115"/>
                  <a:pt x="3588443" y="5972183"/>
                </a:cubicBezTo>
                <a:cubicBezTo>
                  <a:pt x="3474625" y="5959965"/>
                  <a:pt x="3366596" y="5898233"/>
                  <a:pt x="3225771" y="5927814"/>
                </a:cubicBezTo>
                <a:cubicBezTo>
                  <a:pt x="3338301" y="6100148"/>
                  <a:pt x="3578798" y="6051276"/>
                  <a:pt x="3709977" y="6215251"/>
                </a:cubicBezTo>
                <a:cubicBezTo>
                  <a:pt x="3553719" y="6215893"/>
                  <a:pt x="3434115" y="6215251"/>
                  <a:pt x="3318367" y="6179240"/>
                </a:cubicBezTo>
                <a:cubicBezTo>
                  <a:pt x="3270140" y="6164451"/>
                  <a:pt x="3217411" y="6149662"/>
                  <a:pt x="3190403" y="6199174"/>
                </a:cubicBezTo>
                <a:cubicBezTo>
                  <a:pt x="3158252" y="6258978"/>
                  <a:pt x="3223841" y="6281484"/>
                  <a:pt x="3263066" y="6292415"/>
                </a:cubicBezTo>
                <a:cubicBezTo>
                  <a:pt x="3373669" y="6322638"/>
                  <a:pt x="3458550" y="6394014"/>
                  <a:pt x="3550504" y="6449958"/>
                </a:cubicBezTo>
                <a:cubicBezTo>
                  <a:pt x="3726616" y="6557427"/>
                  <a:pt x="3917990" y="6649139"/>
                  <a:pt x="4077239" y="6805655"/>
                </a:cubicBezTo>
                <a:lnTo>
                  <a:pt x="4125813" y="6858000"/>
                </a:lnTo>
                <a:lnTo>
                  <a:pt x="4084568" y="6858000"/>
                </a:lnTo>
                <a:lnTo>
                  <a:pt x="3991456" y="6828025"/>
                </a:lnTo>
                <a:cubicBezTo>
                  <a:pt x="3846743" y="6771357"/>
                  <a:pt x="3719301" y="6699136"/>
                  <a:pt x="3569795" y="6680810"/>
                </a:cubicBezTo>
                <a:cubicBezTo>
                  <a:pt x="3613040" y="6726948"/>
                  <a:pt x="3659338" y="6769067"/>
                  <a:pt x="3707747" y="6808392"/>
                </a:cubicBezTo>
                <a:lnTo>
                  <a:pt x="3775165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16" name="Google Shape;216;p3"/>
          <p:cNvSpPr txBox="1"/>
          <p:nvPr/>
        </p:nvSpPr>
        <p:spPr>
          <a:xfrm>
            <a:off x="6338902" y="1464959"/>
            <a:ext cx="5403155" cy="3810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j-lt"/>
                <a:ea typeface="Calibri"/>
                <a:cs typeface="Calibri"/>
              </a:defRPr>
            </a:lvl1pPr>
          </a:lstStyle>
          <a:p>
            <a:pPr>
              <a:lnSpc>
                <a:spcPct val="150000"/>
              </a:lnSpc>
            </a:pPr>
            <a:r>
              <a:rPr lang="es-ES" dirty="0">
                <a:sym typeface="Calibri"/>
              </a:rPr>
              <a:t>Works </a:t>
            </a:r>
            <a:r>
              <a:rPr lang="es-ES" dirty="0" err="1">
                <a:sym typeface="Calibri"/>
              </a:rPr>
              <a:t>with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the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organization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to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make</a:t>
            </a:r>
            <a:r>
              <a:rPr lang="es-ES" dirty="0">
                <a:sym typeface="Calibri"/>
              </a:rPr>
              <a:t> Scrum </a:t>
            </a:r>
            <a:r>
              <a:rPr lang="es-ES" dirty="0" err="1">
                <a:sym typeface="Calibri"/>
              </a:rPr>
              <a:t>possible</a:t>
            </a:r>
            <a:endParaRPr dirty="0"/>
          </a:p>
          <a:p>
            <a:pPr>
              <a:lnSpc>
                <a:spcPct val="150000"/>
              </a:lnSpc>
            </a:pPr>
            <a:r>
              <a:rPr lang="es-ES" dirty="0" err="1">
                <a:sym typeface="Calibri"/>
              </a:rPr>
              <a:t>Ensures</a:t>
            </a:r>
            <a:r>
              <a:rPr lang="es-ES" dirty="0">
                <a:sym typeface="Calibri"/>
              </a:rPr>
              <a:t> Scrum </a:t>
            </a:r>
            <a:r>
              <a:rPr lang="es-ES" dirty="0" err="1">
                <a:sym typeface="Calibri"/>
              </a:rPr>
              <a:t>is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understood</a:t>
            </a:r>
            <a:r>
              <a:rPr lang="es-ES" dirty="0">
                <a:sym typeface="Calibri"/>
              </a:rPr>
              <a:t> and </a:t>
            </a:r>
            <a:r>
              <a:rPr lang="es-ES" dirty="0" err="1">
                <a:sym typeface="Calibri"/>
              </a:rPr>
              <a:t>enacted</a:t>
            </a:r>
            <a:endParaRPr dirty="0"/>
          </a:p>
          <a:p>
            <a:pPr>
              <a:lnSpc>
                <a:spcPct val="150000"/>
              </a:lnSpc>
            </a:pPr>
            <a:r>
              <a:rPr lang="es-ES" dirty="0" err="1">
                <a:sym typeface="Calibri"/>
              </a:rPr>
              <a:t>Creates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an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environment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conducive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to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team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self-organization</a:t>
            </a:r>
            <a:endParaRPr dirty="0"/>
          </a:p>
          <a:p>
            <a:pPr>
              <a:lnSpc>
                <a:spcPct val="150000"/>
              </a:lnSpc>
            </a:pPr>
            <a:r>
              <a:rPr lang="es-ES" dirty="0">
                <a:sym typeface="Calibri"/>
              </a:rPr>
              <a:t>Shields </a:t>
            </a:r>
            <a:r>
              <a:rPr lang="es-ES" dirty="0" err="1">
                <a:sym typeface="Calibri"/>
              </a:rPr>
              <a:t>the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team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from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external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interference</a:t>
            </a:r>
            <a:r>
              <a:rPr lang="es-ES" dirty="0">
                <a:sym typeface="Calibri"/>
              </a:rPr>
              <a:t> and </a:t>
            </a:r>
            <a:r>
              <a:rPr lang="es-ES" dirty="0" err="1">
                <a:sym typeface="Calibri"/>
              </a:rPr>
              <a:t>distractions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to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keep</a:t>
            </a:r>
            <a:r>
              <a:rPr lang="es-ES" dirty="0">
                <a:sym typeface="Calibri"/>
              </a:rPr>
              <a:t> </a:t>
            </a:r>
            <a:r>
              <a:rPr lang="es-ES" dirty="0" err="1">
                <a:sym typeface="Calibri"/>
              </a:rPr>
              <a:t>it</a:t>
            </a:r>
            <a:r>
              <a:rPr lang="es-ES" dirty="0">
                <a:sym typeface="Calibri"/>
              </a:rPr>
              <a:t> in </a:t>
            </a:r>
            <a:r>
              <a:rPr lang="es-ES" dirty="0" err="1">
                <a:sym typeface="Calibri"/>
              </a:rPr>
              <a:t>group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flow</a:t>
            </a:r>
            <a:r>
              <a:rPr lang="es-ES" dirty="0">
                <a:sym typeface="Calibri"/>
              </a:rPr>
              <a:t> (</a:t>
            </a:r>
            <a:r>
              <a:rPr lang="es-ES" dirty="0" err="1">
                <a:sym typeface="Calibri"/>
              </a:rPr>
              <a:t>a.k.a</a:t>
            </a:r>
            <a:r>
              <a:rPr lang="es-ES" dirty="0">
                <a:sym typeface="Calibri"/>
              </a:rPr>
              <a:t>. </a:t>
            </a:r>
            <a:r>
              <a:rPr lang="es-ES" dirty="0" err="1">
                <a:sym typeface="Calibri"/>
              </a:rPr>
              <a:t>the</a:t>
            </a:r>
            <a:r>
              <a:rPr lang="es-ES" dirty="0">
                <a:sym typeface="Calibri"/>
              </a:rPr>
              <a:t> </a:t>
            </a:r>
            <a:r>
              <a:rPr lang="es-ES" dirty="0" err="1">
                <a:sym typeface="Calibri"/>
              </a:rPr>
              <a:t>zone</a:t>
            </a:r>
            <a:r>
              <a:rPr lang="es-ES" dirty="0">
                <a:sym typeface="Calibri"/>
              </a:rPr>
              <a:t>)</a:t>
            </a:r>
            <a:endParaRPr dirty="0"/>
          </a:p>
          <a:p>
            <a:pPr>
              <a:lnSpc>
                <a:spcPct val="150000"/>
              </a:lnSpc>
            </a:pPr>
            <a:r>
              <a:rPr lang="es-ES" dirty="0" err="1">
                <a:sym typeface="Calibri"/>
              </a:rPr>
              <a:t>Promotes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improved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engineering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practices</a:t>
            </a:r>
            <a:endParaRPr dirty="0"/>
          </a:p>
          <a:p>
            <a:pPr>
              <a:lnSpc>
                <a:spcPct val="150000"/>
              </a:lnSpc>
            </a:pPr>
            <a:r>
              <a:rPr lang="es-ES" dirty="0">
                <a:sym typeface="Calibri"/>
              </a:rPr>
              <a:t>Has no </a:t>
            </a:r>
            <a:r>
              <a:rPr lang="es-ES" dirty="0" err="1">
                <a:sym typeface="Calibri"/>
              </a:rPr>
              <a:t>management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authority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over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the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team</a:t>
            </a:r>
            <a:endParaRPr dirty="0"/>
          </a:p>
          <a:p>
            <a:pPr>
              <a:lnSpc>
                <a:spcPct val="150000"/>
              </a:lnSpc>
            </a:pPr>
            <a:r>
              <a:rPr lang="es-ES" dirty="0" err="1">
                <a:sym typeface="Calibri"/>
              </a:rPr>
              <a:t>Helps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resolve</a:t>
            </a:r>
            <a:r>
              <a:rPr lang="es-ES" dirty="0">
                <a:sym typeface="Calibri"/>
              </a:rPr>
              <a:t> </a:t>
            </a:r>
            <a:r>
              <a:rPr lang="es-ES" dirty="0" err="1">
                <a:sym typeface="Calibri"/>
              </a:rPr>
              <a:t>impediments</a:t>
            </a:r>
            <a:endParaRPr dirty="0"/>
          </a:p>
          <a:p>
            <a:pPr>
              <a:lnSpc>
                <a:spcPct val="150000"/>
              </a:lnSpc>
            </a:pPr>
            <a:r>
              <a:rPr lang="es-ES" dirty="0">
                <a:sym typeface="Calibri"/>
              </a:rPr>
              <a:t>Has a </a:t>
            </a:r>
            <a:r>
              <a:rPr lang="es-ES" dirty="0" err="1">
                <a:sym typeface="Calibri"/>
              </a:rPr>
              <a:t>leadership</a:t>
            </a:r>
            <a:r>
              <a:rPr lang="es-ES" dirty="0">
                <a:sym typeface="Calibri"/>
              </a:rPr>
              <a:t> role</a:t>
            </a:r>
            <a:endParaRPr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436D2B-A0E3-7B28-7E5D-5E0B8765A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Scrum Master (SM)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2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2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2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2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1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GB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Development team</a:t>
            </a:r>
            <a:endParaRPr/>
          </a:p>
        </p:txBody>
      </p:sp>
      <p:sp>
        <p:nvSpPr>
          <p:cNvPr id="338" name="Google Shape;338;p21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ct val="100000"/>
              <a:buNone/>
            </a:pPr>
            <a:endParaRPr/>
          </a:p>
        </p:txBody>
      </p:sp>
      <p:sp>
        <p:nvSpPr>
          <p:cNvPr id="339" name="Google Shape;339;p21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</a:pPr>
            <a:endParaRPr/>
          </a:p>
        </p:txBody>
      </p:sp>
      <p:pic>
        <p:nvPicPr>
          <p:cNvPr id="341" name="Google Shape;341;p21"/>
          <p:cNvPicPr preferRelativeResize="0"/>
          <p:nvPr/>
        </p:nvPicPr>
        <p:blipFill rotWithShape="1">
          <a:blip r:embed="rId3">
            <a:alphaModFix/>
          </a:blip>
          <a:srcRect l="7919" r="-2" b="-2"/>
          <a:stretch/>
        </p:blipFill>
        <p:spPr>
          <a:xfrm>
            <a:off x="8566585" y="1558636"/>
            <a:ext cx="3020943" cy="5016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2"/>
          <p:cNvSpPr txBox="1"/>
          <p:nvPr/>
        </p:nvSpPr>
        <p:spPr>
          <a:xfrm>
            <a:off x="648929" y="629266"/>
            <a:ext cx="6586491" cy="1676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GB" sz="44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SDT=Development Team</a:t>
            </a:r>
            <a:endParaRPr/>
          </a:p>
        </p:txBody>
      </p:sp>
      <p:sp>
        <p:nvSpPr>
          <p:cNvPr id="347" name="Google Shape;347;p22"/>
          <p:cNvSpPr txBox="1"/>
          <p:nvPr/>
        </p:nvSpPr>
        <p:spPr>
          <a:xfrm>
            <a:off x="648930" y="1954830"/>
            <a:ext cx="6586489" cy="4268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Multifunctional (includes members with testing skills and often others not traditionally called developers: business analysts, domain experts, etc.) 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Self-organized / self-managed, no externally assigned roles 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Negotiate commitments with the Product Owner, one Sprint at a time 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Has autonomy with regard to how to achieve its commitments 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Intensely collaborative 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It has a greater probability of success when it is established in the same place, especially for the first Sprints 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Team more successful if everybody is involved with the team in long-term and full-time. 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Scrum promotes avoiding the transfer of people or dividing them among other teams. 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10 or less members </a:t>
            </a: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Has a leadership role</a:t>
            </a:r>
            <a:endParaRPr sz="1600" b="0" i="0" u="none" strike="noStrike" cap="none" dirty="0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22"/>
          <p:cNvPicPr preferRelativeResize="0"/>
          <p:nvPr/>
        </p:nvPicPr>
        <p:blipFill rotWithShape="1">
          <a:blip r:embed="rId3">
            <a:alphaModFix/>
          </a:blip>
          <a:srcRect l="7919" r="-2" b="-2"/>
          <a:stretch/>
        </p:blipFill>
        <p:spPr>
          <a:xfrm>
            <a:off x="8193023" y="640082"/>
            <a:ext cx="3359313" cy="5577837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s-CR" dirty="0" err="1"/>
              <a:t>Development</a:t>
            </a:r>
            <a:r>
              <a:rPr lang="es-CR" dirty="0"/>
              <a:t> </a:t>
            </a:r>
            <a:r>
              <a:rPr lang="es-CR" dirty="0" err="1"/>
              <a:t>Team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/>
                                        <p:tgtEl>
                                          <p:spTgt spid="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/>
                                        <p:tgtEl>
                                          <p:spTgt spid="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52"/>
          <p:cNvSpPr txBox="1">
            <a:spLocks noGrp="1"/>
          </p:cNvSpPr>
          <p:nvPr>
            <p:ph type="title"/>
          </p:nvPr>
        </p:nvSpPr>
        <p:spPr>
          <a:xfrm>
            <a:off x="831850" y="2143850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</a:pPr>
            <a:r>
              <a:rPr lang="en-GB" sz="88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Team Self-Organization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15" name="Google Shape;715;p52"/>
          <p:cNvSpPr txBox="1">
            <a:spLocks noGrp="1"/>
          </p:cNvSpPr>
          <p:nvPr>
            <p:ph type="body" idx="1"/>
          </p:nvPr>
        </p:nvSpPr>
        <p:spPr>
          <a:xfrm>
            <a:off x="831850" y="3628606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GB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https://www.youtube.com/watch?v=eFB2BLpByXw</a:t>
            </a:r>
            <a:endParaRPr dirty="0">
              <a:solidFill>
                <a:schemeClr val="tx1"/>
              </a:solidFill>
            </a:endParaRPr>
          </a:p>
        </p:txBody>
      </p:sp>
      <p:cxnSp>
        <p:nvCxnSpPr>
          <p:cNvPr id="717" name="Google Shape;717;p52"/>
          <p:cNvCxnSpPr/>
          <p:nvPr/>
        </p:nvCxnSpPr>
        <p:spPr>
          <a:xfrm rot="10800000">
            <a:off x="2399233" y="1883640"/>
            <a:ext cx="693576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8" name="Google Shape;718;p52"/>
          <p:cNvCxnSpPr/>
          <p:nvPr/>
        </p:nvCxnSpPr>
        <p:spPr>
          <a:xfrm rot="10800000">
            <a:off x="2399233" y="5066757"/>
            <a:ext cx="693576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200"/>
              <a:buFont typeface="Calibri"/>
              <a:buNone/>
            </a:pPr>
            <a:r>
              <a:rPr lang="en-GB" sz="6200" dirty="0">
                <a:solidFill>
                  <a:schemeClr val="tx1"/>
                </a:solidFill>
              </a:rPr>
              <a:t>Challenges and opportunities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27" name="Google Shape;727;p5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are committed to clear, short-term goals 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can gauge the group’s progress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can observe each other’s contribution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feel safe to give each other unvarnished feedback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0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SemiBold"/>
              <a:buNone/>
            </a:pPr>
            <a:r>
              <a:rPr lang="es-ES" sz="3600" dirty="0" err="1"/>
              <a:t>Professor</a:t>
            </a:r>
            <a:r>
              <a:rPr lang="es-ES" sz="3600" dirty="0"/>
              <a:t> Carlos Castro Torres</a:t>
            </a:r>
            <a:endParaRPr dirty="0"/>
          </a:p>
        </p:txBody>
      </p:sp>
      <p:sp>
        <p:nvSpPr>
          <p:cNvPr id="623" name="Google Shape;623;p40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ct val="100000"/>
              <a:buNone/>
            </a:pPr>
            <a:endParaRPr/>
          </a:p>
        </p:txBody>
      </p:sp>
      <p:sp>
        <p:nvSpPr>
          <p:cNvPr id="624" name="Google Shape;624;p40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</a:pPr>
            <a:endParaRPr/>
          </a:p>
        </p:txBody>
      </p:sp>
      <p:sp>
        <p:nvSpPr>
          <p:cNvPr id="625" name="Google Shape;625;p40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ES" dirty="0"/>
              <a:t>ccastro@uci.ac.cr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3" name="Google Shape;223;p4"/>
          <p:cNvCxnSpPr/>
          <p:nvPr/>
        </p:nvCxnSpPr>
        <p:spPr>
          <a:xfrm rot="10800000">
            <a:off x="831873" y="1749756"/>
            <a:ext cx="4718304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4" name="Google Shape;224;p4"/>
          <p:cNvSpPr txBox="1"/>
          <p:nvPr/>
        </p:nvSpPr>
        <p:spPr>
          <a:xfrm>
            <a:off x="897769" y="1909192"/>
            <a:ext cx="4586513" cy="3647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Single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person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responsible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for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maximizing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the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return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on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investment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 (ROI)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of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the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development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effort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Responsible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for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product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vision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Constantly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re-prioritizes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the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Product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Backlog,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adjusting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any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long-term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expectations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such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as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release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plans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Final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arbiter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of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requirements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questions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Decides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whether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to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release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Decides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whether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to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continue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development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Considers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stakeholder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interests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 pitchFamily="34" charset="0"/>
              <a:buChar char="•"/>
            </a:pP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Has a </a:t>
            </a:r>
            <a:r>
              <a:rPr lang="es-ES" sz="14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leadership</a:t>
            </a:r>
            <a:r>
              <a:rPr lang="es-E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role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5" name="Google Shape;225;p4"/>
          <p:cNvCxnSpPr/>
          <p:nvPr/>
        </p:nvCxnSpPr>
        <p:spPr>
          <a:xfrm rot="10800000">
            <a:off x="834027" y="5707672"/>
            <a:ext cx="4713997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26" name="Google Shape;226;p4"/>
          <p:cNvPicPr preferRelativeResize="0"/>
          <p:nvPr/>
        </p:nvPicPr>
        <p:blipFill rotWithShape="1">
          <a:blip r:embed="rId3">
            <a:alphaModFix/>
          </a:blip>
          <a:srcRect l="7367" r="9381"/>
          <a:stretch/>
        </p:blipFill>
        <p:spPr>
          <a:xfrm>
            <a:off x="6525453" y="10"/>
            <a:ext cx="5666547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5D9490-829F-4A93-A970-1B9CD72E7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9" y="453797"/>
            <a:ext cx="10515600" cy="1325563"/>
          </a:xfrm>
        </p:spPr>
        <p:txBody>
          <a:bodyPr/>
          <a:lstStyle/>
          <a:p>
            <a:r>
              <a:rPr lang="es-CR" dirty="0" err="1"/>
              <a:t>Product</a:t>
            </a:r>
            <a:r>
              <a:rPr lang="es-CR" dirty="0"/>
              <a:t> </a:t>
            </a:r>
            <a:r>
              <a:rPr lang="es-CR" dirty="0" err="1"/>
              <a:t>Owner</a:t>
            </a:r>
            <a:r>
              <a:rPr lang="es-CR" dirty="0"/>
              <a:t> (PO)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/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/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2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2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2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2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"/>
          <p:cNvSpPr txBox="1"/>
          <p:nvPr/>
        </p:nvSpPr>
        <p:spPr>
          <a:xfrm>
            <a:off x="648930" y="1589650"/>
            <a:ext cx="6586489" cy="4634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Cross-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functional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(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e.g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.,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includes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members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with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testing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skills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, and 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often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others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not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traditionally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called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developers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: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business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analysts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,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designers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,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domain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experts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, etc.) </a:t>
            </a:r>
            <a:endParaRPr sz="1600" dirty="0">
              <a:solidFill>
                <a:schemeClr val="tx1"/>
              </a:solidFill>
              <a:latin typeface="+mj-lt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Self-organizing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/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self-managing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,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without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externally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assigned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roles</a:t>
            </a:r>
            <a:endParaRPr sz="1600" dirty="0">
              <a:solidFill>
                <a:schemeClr val="tx1"/>
              </a:solidFill>
              <a:latin typeface="+mj-lt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Plans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one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Sprint at a time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with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the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Product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Owner</a:t>
            </a:r>
            <a:endParaRPr lang="es-ES" sz="1600" dirty="0">
              <a:solidFill>
                <a:schemeClr val="tx1"/>
              </a:solidFill>
              <a:latin typeface="+mj-lt"/>
              <a:ea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Has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autonomy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regarding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how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to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develop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the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increment</a:t>
            </a:r>
            <a:endParaRPr sz="1600" dirty="0">
              <a:solidFill>
                <a:schemeClr val="tx1"/>
              </a:solidFill>
              <a:latin typeface="+mj-lt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Intensely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collaborative</a:t>
            </a:r>
            <a:endParaRPr sz="1600" dirty="0">
              <a:solidFill>
                <a:schemeClr val="tx1"/>
              </a:solidFill>
              <a:latin typeface="+mj-lt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Most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successful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when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located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in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one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team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room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,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particularly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for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the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 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first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few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Sprints</a:t>
            </a:r>
            <a:endParaRPr sz="1600" dirty="0">
              <a:solidFill>
                <a:schemeClr val="tx1"/>
              </a:solidFill>
              <a:latin typeface="+mj-lt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Most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successful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with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long-term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, full-time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membership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. Scrum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moves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 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work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to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a flexible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learning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team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and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avoids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moving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people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or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 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splitting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them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between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teams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endParaRPr sz="1600" dirty="0">
              <a:solidFill>
                <a:schemeClr val="tx1"/>
              </a:solidFill>
              <a:latin typeface="+mj-lt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10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or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less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members</a:t>
            </a:r>
            <a:endParaRPr sz="1600" dirty="0">
              <a:solidFill>
                <a:schemeClr val="tx1"/>
              </a:solidFill>
              <a:latin typeface="+mj-lt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 pitchFamily="34" charset="0"/>
              <a:buChar char="•"/>
            </a:pP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Has a </a:t>
            </a:r>
            <a:r>
              <a:rPr lang="es-ES" sz="1600" b="0" i="0" u="none" strike="noStrike" cap="none" dirty="0" err="1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leadership</a:t>
            </a:r>
            <a:r>
              <a:rPr lang="es-ES" sz="1600" b="0" i="0" u="none" strike="noStrike" cap="none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role</a:t>
            </a:r>
            <a:endParaRPr sz="1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34" name="Google Shape;234;p5"/>
          <p:cNvPicPr preferRelativeResize="0"/>
          <p:nvPr/>
        </p:nvPicPr>
        <p:blipFill rotWithShape="1">
          <a:blip r:embed="rId3">
            <a:alphaModFix/>
          </a:blip>
          <a:srcRect l="7919" r="-2" b="-2"/>
          <a:stretch/>
        </p:blipFill>
        <p:spPr>
          <a:xfrm>
            <a:off x="8193023" y="640082"/>
            <a:ext cx="3359313" cy="55778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7BA726F-84B6-0D1B-F077-3970DA020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err="1"/>
              <a:t>Developement</a:t>
            </a:r>
            <a:r>
              <a:rPr lang="es-CR" dirty="0"/>
              <a:t> </a:t>
            </a:r>
            <a:r>
              <a:rPr lang="es-CR" dirty="0" err="1"/>
              <a:t>Team</a:t>
            </a:r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2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2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2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2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2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2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2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2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6"/>
          <p:cNvPicPr preferRelativeResize="0"/>
          <p:nvPr/>
        </p:nvPicPr>
        <p:blipFill rotWithShape="1">
          <a:blip r:embed="rId3">
            <a:alphaModFix/>
          </a:blip>
          <a:srcRect t="19539" r="-1" b="28862"/>
          <a:stretch/>
        </p:blipFill>
        <p:spPr>
          <a:xfrm>
            <a:off x="5428343" y="1436914"/>
            <a:ext cx="6037943" cy="46663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45B7463-9592-4324-19C4-5A7BE1512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Scrum Master (SM) </a:t>
            </a:r>
            <a:r>
              <a:rPr lang="es-CR" dirty="0" err="1"/>
              <a:t>skills</a:t>
            </a:r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8"/>
          <p:cNvSpPr txBox="1">
            <a:spLocks noGrp="1"/>
          </p:cNvSpPr>
          <p:nvPr>
            <p:ph type="title"/>
          </p:nvPr>
        </p:nvSpPr>
        <p:spPr>
          <a:xfrm>
            <a:off x="0" y="2107547"/>
            <a:ext cx="5264372" cy="1825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/>
              <a:buNone/>
            </a:pPr>
            <a:r>
              <a:rPr lang="es-ES" sz="5000" dirty="0"/>
              <a:t>Scrum Master </a:t>
            </a:r>
            <a:r>
              <a:rPr lang="es-ES" sz="5000" dirty="0" err="1"/>
              <a:t>is</a:t>
            </a:r>
            <a:r>
              <a:rPr lang="es-ES" sz="5000" dirty="0"/>
              <a:t> </a:t>
            </a:r>
            <a:r>
              <a:rPr lang="es-ES" sz="5000" dirty="0" err="1"/>
              <a:t>not</a:t>
            </a:r>
            <a:r>
              <a:rPr lang="es-ES" sz="5000" dirty="0"/>
              <a:t>…</a:t>
            </a:r>
            <a:endParaRPr sz="5000" dirty="0"/>
          </a:p>
        </p:txBody>
      </p:sp>
      <p:grpSp>
        <p:nvGrpSpPr>
          <p:cNvPr id="260" name="Google Shape;260;p8"/>
          <p:cNvGrpSpPr/>
          <p:nvPr/>
        </p:nvGrpSpPr>
        <p:grpSpPr>
          <a:xfrm>
            <a:off x="594360" y="73152"/>
            <a:ext cx="1178966" cy="232963"/>
            <a:chOff x="594360" y="73152"/>
            <a:chExt cx="1178966" cy="232963"/>
          </a:xfrm>
        </p:grpSpPr>
        <p:sp>
          <p:nvSpPr>
            <p:cNvPr id="261" name="Google Shape;261;p8"/>
            <p:cNvSpPr/>
            <p:nvPr/>
          </p:nvSpPr>
          <p:spPr>
            <a:xfrm>
              <a:off x="109418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109418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96922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96922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84427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84427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71931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71931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59436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59436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171895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171895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159400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159400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146904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146904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134409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134409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121913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121913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8"/>
          <p:cNvGrpSpPr/>
          <p:nvPr/>
        </p:nvGrpSpPr>
        <p:grpSpPr>
          <a:xfrm>
            <a:off x="5865486" y="460188"/>
            <a:ext cx="5615194" cy="5690735"/>
            <a:chOff x="251070" y="2988"/>
            <a:chExt cx="5615194" cy="5690735"/>
          </a:xfrm>
        </p:grpSpPr>
        <p:sp>
          <p:nvSpPr>
            <p:cNvPr id="283" name="Google Shape;283;p8"/>
            <p:cNvSpPr/>
            <p:nvPr/>
          </p:nvSpPr>
          <p:spPr>
            <a:xfrm>
              <a:off x="2767295" y="712675"/>
              <a:ext cx="548545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8"/>
            <p:cNvSpPr txBox="1"/>
            <p:nvPr/>
          </p:nvSpPr>
          <p:spPr>
            <a:xfrm>
              <a:off x="3027089" y="755499"/>
              <a:ext cx="28957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251070" y="2988"/>
              <a:ext cx="2518024" cy="1510814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8"/>
            <p:cNvSpPr txBox="1"/>
            <p:nvPr/>
          </p:nvSpPr>
          <p:spPr>
            <a:xfrm>
              <a:off x="251070" y="2988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es-ES" sz="2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 Team, a Project or funtional manager</a:t>
              </a:r>
              <a:endPara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1510082" y="1512002"/>
              <a:ext cx="3097170" cy="54854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3741"/>
                  </a:lnTo>
                  <a:lnTo>
                    <a:pt x="0" y="63741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8"/>
            <p:cNvSpPr txBox="1"/>
            <p:nvPr/>
          </p:nvSpPr>
          <p:spPr>
            <a:xfrm>
              <a:off x="2979896" y="1783380"/>
              <a:ext cx="157542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348240" y="2988"/>
              <a:ext cx="2518024" cy="1510814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8"/>
            <p:cNvSpPr txBox="1"/>
            <p:nvPr/>
          </p:nvSpPr>
          <p:spPr>
            <a:xfrm>
              <a:off x="3348240" y="2988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es-ES" sz="2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Somebody with the authority over the team </a:t>
              </a: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2767295" y="2802635"/>
              <a:ext cx="548545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 txBox="1"/>
            <p:nvPr/>
          </p:nvSpPr>
          <p:spPr>
            <a:xfrm>
              <a:off x="3027089" y="2845460"/>
              <a:ext cx="28957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251070" y="2092948"/>
              <a:ext cx="2518024" cy="1510814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8"/>
            <p:cNvSpPr txBox="1"/>
            <p:nvPr/>
          </p:nvSpPr>
          <p:spPr>
            <a:xfrm>
              <a:off x="251070" y="2092948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es-ES" sz="2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 team leader</a:t>
              </a:r>
              <a:endPara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1510082" y="3601963"/>
              <a:ext cx="3097170" cy="54854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3741"/>
                  </a:lnTo>
                  <a:lnTo>
                    <a:pt x="0" y="63741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8"/>
            <p:cNvSpPr txBox="1"/>
            <p:nvPr/>
          </p:nvSpPr>
          <p:spPr>
            <a:xfrm>
              <a:off x="2979896" y="3873340"/>
              <a:ext cx="157542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3348240" y="2092948"/>
              <a:ext cx="2518024" cy="1510814"/>
            </a:xfrm>
            <a:prstGeom prst="rect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8"/>
            <p:cNvSpPr txBox="1"/>
            <p:nvPr/>
          </p:nvSpPr>
          <p:spPr>
            <a:xfrm>
              <a:off x="3348240" y="2092948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es-ES" sz="2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An easy Role</a:t>
              </a:r>
              <a:endParaRPr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2767295" y="4892596"/>
              <a:ext cx="548545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8"/>
            <p:cNvSpPr txBox="1"/>
            <p:nvPr/>
          </p:nvSpPr>
          <p:spPr>
            <a:xfrm>
              <a:off x="3027089" y="4935420"/>
              <a:ext cx="28957" cy="5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251070" y="4182909"/>
              <a:ext cx="2518024" cy="1510814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8"/>
            <p:cNvSpPr txBox="1"/>
            <p:nvPr/>
          </p:nvSpPr>
          <p:spPr>
            <a:xfrm>
              <a:off x="251070" y="4182909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es-ES" sz="2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Necessary a team member</a:t>
              </a:r>
              <a:endParaRPr/>
            </a:p>
          </p:txBody>
        </p:sp>
        <p:sp>
          <p:nvSpPr>
            <p:cNvPr id="303" name="Google Shape;303;p8"/>
            <p:cNvSpPr/>
            <p:nvPr/>
          </p:nvSpPr>
          <p:spPr>
            <a:xfrm>
              <a:off x="3348240" y="4182909"/>
              <a:ext cx="2518024" cy="1510814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8"/>
            <p:cNvSpPr txBox="1"/>
            <p:nvPr/>
          </p:nvSpPr>
          <p:spPr>
            <a:xfrm>
              <a:off x="3348240" y="4182909"/>
              <a:ext cx="2518024" cy="15108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es-ES" sz="2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Necessary the most team expert</a:t>
              </a:r>
              <a:endParaRPr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s-ES" dirty="0"/>
              <a:t>SCRUM MASTER | FACILITATING</a:t>
            </a:r>
            <a:endParaRPr dirty="0"/>
          </a:p>
        </p:txBody>
      </p:sp>
      <p:sp>
        <p:nvSpPr>
          <p:cNvPr id="359" name="Google Shape;359;p13"/>
          <p:cNvSpPr txBox="1">
            <a:spLocks noGrp="1"/>
          </p:cNvSpPr>
          <p:nvPr>
            <p:ph type="body" idx="1"/>
          </p:nvPr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and facilitate Scrum meetings 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 discussions 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people keep the right focus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Manage meeting results 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 the retrospective meeting (KAIZEN EVENT) 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 communication between the team and the Product Owner Establish and manage agreements between the team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in the Impediments resolution</a:t>
            </a:r>
          </a:p>
        </p:txBody>
      </p:sp>
      <p:cxnSp>
        <p:nvCxnSpPr>
          <p:cNvPr id="357" name="Google Shape;357;p13"/>
          <p:cNvCxnSpPr/>
          <p:nvPr/>
        </p:nvCxnSpPr>
        <p:spPr>
          <a:xfrm rot="10800000">
            <a:off x="1014141" y="1450655"/>
            <a:ext cx="393203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CE7969-6F54-9502-6324-C29443B7F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A </a:t>
            </a:r>
            <a:r>
              <a:rPr lang="es-CR" dirty="0" err="1"/>
              <a:t>few</a:t>
            </a:r>
            <a:r>
              <a:rPr lang="es-CR" dirty="0"/>
              <a:t> </a:t>
            </a:r>
            <a:r>
              <a:rPr lang="es-CR" dirty="0" err="1"/>
              <a:t>examples</a:t>
            </a:r>
            <a:r>
              <a:rPr lang="es-CR" dirty="0"/>
              <a:t> </a:t>
            </a:r>
          </a:p>
        </p:txBody>
      </p:sp>
      <p:pic>
        <p:nvPicPr>
          <p:cNvPr id="4" name="Google Shape;428;p21">
            <a:extLst>
              <a:ext uri="{FF2B5EF4-FFF2-40B4-BE49-F238E27FC236}">
                <a16:creationId xmlns:a16="http://schemas.microsoft.com/office/drawing/2014/main" id="{8D183F9C-F25C-68AB-0030-006C0F6DF749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 l="5710" r="3485" b="-1"/>
          <a:stretch/>
        </p:blipFill>
        <p:spPr>
          <a:xfrm>
            <a:off x="640080" y="1484142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714385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AEB8473-8037-2456-AE4B-1DBB51822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SCRUM MASTER | PROTECT  THE TEAM</a:t>
            </a:r>
            <a:endParaRPr lang="es-CR" dirty="0"/>
          </a:p>
        </p:txBody>
      </p:sp>
      <p:pic>
        <p:nvPicPr>
          <p:cNvPr id="5" name="Google Shape;484;p27">
            <a:extLst>
              <a:ext uri="{FF2B5EF4-FFF2-40B4-BE49-F238E27FC236}">
                <a16:creationId xmlns:a16="http://schemas.microsoft.com/office/drawing/2014/main" id="{83A26E90-1094-1837-2925-3D95EA44DE9D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3233485" y="2128610"/>
            <a:ext cx="5725030" cy="26007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2647723"/>
      </p:ext>
    </p:extLst>
  </p:cSld>
  <p:clrMapOvr>
    <a:masterClrMapping/>
  </p:clrMapOvr>
</p:sld>
</file>

<file path=ppt/theme/theme1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730</Words>
  <Application>Microsoft Office PowerPoint</Application>
  <PresentationFormat>Panorámica</PresentationFormat>
  <Paragraphs>104</Paragraphs>
  <Slides>24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24</vt:i4>
      </vt:variant>
    </vt:vector>
  </HeadingPairs>
  <TitlesOfParts>
    <vt:vector size="34" baseType="lpstr">
      <vt:lpstr>Arial</vt:lpstr>
      <vt:lpstr>Barlow Medium</vt:lpstr>
      <vt:lpstr>Calibri</vt:lpstr>
      <vt:lpstr>Barlow</vt:lpstr>
      <vt:lpstr>Barlow SemiBold</vt:lpstr>
      <vt:lpstr>Poppins</vt:lpstr>
      <vt:lpstr>Principal Azul</vt:lpstr>
      <vt:lpstr>Tema de Office</vt:lpstr>
      <vt:lpstr>Tema de Office</vt:lpstr>
      <vt:lpstr>Sección Morada</vt:lpstr>
      <vt:lpstr>Scrum Roles Week3</vt:lpstr>
      <vt:lpstr>Scrum Master (SM)</vt:lpstr>
      <vt:lpstr>Product Owner (PO)</vt:lpstr>
      <vt:lpstr>Developement Team</vt:lpstr>
      <vt:lpstr>Scrum Master (SM) skills</vt:lpstr>
      <vt:lpstr>Scrum Master is not…</vt:lpstr>
      <vt:lpstr>SCRUM MASTER | FACILITATING</vt:lpstr>
      <vt:lpstr>A few examples </vt:lpstr>
      <vt:lpstr>SCRUM MASTER | PROTECT  THE TEAM</vt:lpstr>
      <vt:lpstr>SCRUM MASTER | PROTECT THE TEAM</vt:lpstr>
      <vt:lpstr>SCRUM MASTER | COACHING THE TEAM</vt:lpstr>
      <vt:lpstr>SCRUM MASTER | COACHING THE PRODUCT OWNER</vt:lpstr>
      <vt:lpstr>SCRUM MASTER | COACHING THE ORGANIZATION</vt:lpstr>
      <vt:lpstr>Product Owner</vt:lpstr>
      <vt:lpstr>Product Owner = Owner of WHAT</vt:lpstr>
      <vt:lpstr>Product Vision Board</vt:lpstr>
      <vt:lpstr>Product Owner - Backlog Grooming</vt:lpstr>
      <vt:lpstr>Responsabilidades del Product Owner- Backlog Grooming</vt:lpstr>
      <vt:lpstr>Product Owner Analysis</vt:lpstr>
      <vt:lpstr>Development team</vt:lpstr>
      <vt:lpstr>Development Team</vt:lpstr>
      <vt:lpstr>Team Self-Organization</vt:lpstr>
      <vt:lpstr>Challenges and opportunities </vt:lpstr>
      <vt:lpstr>Professor Carlos Castro Torres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Scrum Roles Wk3</dc:title>
  <dc:creator>Microsoft Office User</dc:creator>
  <cp:lastModifiedBy>Juan Antonio Cordoba Rodriguez</cp:lastModifiedBy>
  <cp:revision>3</cp:revision>
  <dcterms:created xsi:type="dcterms:W3CDTF">2018-06-20T21:30:45Z</dcterms:created>
  <dcterms:modified xsi:type="dcterms:W3CDTF">2023-07-19T18:51:27Z</dcterms:modified>
</cp:coreProperties>
</file>