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60" r:id="rId5"/>
    <p:sldId id="259" r:id="rId6"/>
    <p:sldId id="257" r:id="rId7"/>
    <p:sldId id="262" r:id="rId8"/>
    <p:sldId id="267" r:id="rId9"/>
    <p:sldId id="264" r:id="rId10"/>
    <p:sldId id="265" r:id="rId11"/>
    <p:sldId id="268" r:id="rId12"/>
    <p:sldId id="269" r:id="rId13"/>
    <p:sldId id="270" r:id="rId14"/>
    <p:sldId id="271" r:id="rId15"/>
    <p:sldId id="272"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70C66F-85B4-4F0C-8383-D4D5E37674E5}" type="datetimeFigureOut">
              <a:rPr lang="es-ES" smtClean="0"/>
              <a:pPr/>
              <a:t>24/11/2011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6C448C-8B2F-49C5-BF32-68DDBE71357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0C66F-85B4-4F0C-8383-D4D5E37674E5}" type="datetimeFigureOut">
              <a:rPr lang="es-ES" smtClean="0"/>
              <a:pPr/>
              <a:t>24/11/2011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C448C-8B2F-49C5-BF32-68DDBE71357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dirty="0" smtClean="0"/>
              <a:t>LÍNEAS PARA UNA INVESTIGACIÓN EN SOCIOLOGÍA JURÍDICO PENAL</a:t>
            </a:r>
            <a:endParaRPr lang="es-ES" dirty="0"/>
          </a:p>
        </p:txBody>
      </p:sp>
      <p:sp>
        <p:nvSpPr>
          <p:cNvPr id="3" name="2 Subtítulo"/>
          <p:cNvSpPr>
            <a:spLocks noGrp="1"/>
          </p:cNvSpPr>
          <p:nvPr>
            <p:ph type="subTitle" idx="1"/>
          </p:nvPr>
        </p:nvSpPr>
        <p:spPr/>
        <p:txBody>
          <a:bodyPr>
            <a:normAutofit fontScale="92500"/>
          </a:bodyPr>
          <a:lstStyle/>
          <a:p>
            <a:r>
              <a:rPr lang="es-ES" dirty="0" smtClean="0"/>
              <a:t>Iñaki Rivera </a:t>
            </a:r>
            <a:r>
              <a:rPr lang="es-ES" dirty="0" err="1" smtClean="0"/>
              <a:t>Beiras</a:t>
            </a:r>
            <a:endParaRPr lang="es-ES" dirty="0" smtClean="0"/>
          </a:p>
          <a:p>
            <a:r>
              <a:rPr lang="es-ES" dirty="0" err="1" smtClean="0"/>
              <a:t>Observatori</a:t>
            </a:r>
            <a:r>
              <a:rPr lang="es-ES" dirty="0" smtClean="0"/>
              <a:t> del Sistema Penal i </a:t>
            </a:r>
            <a:r>
              <a:rPr lang="es-ES" dirty="0" err="1" smtClean="0"/>
              <a:t>els</a:t>
            </a:r>
            <a:r>
              <a:rPr lang="es-ES" dirty="0" smtClean="0"/>
              <a:t> </a:t>
            </a:r>
            <a:r>
              <a:rPr lang="es-ES" dirty="0" err="1" smtClean="0"/>
              <a:t>Drets</a:t>
            </a:r>
            <a:r>
              <a:rPr lang="es-ES" dirty="0" smtClean="0"/>
              <a:t> </a:t>
            </a:r>
            <a:r>
              <a:rPr lang="es-ES" dirty="0" err="1" smtClean="0"/>
              <a:t>Humans</a:t>
            </a:r>
            <a:r>
              <a:rPr lang="es-ES" dirty="0" smtClean="0"/>
              <a:t>, </a:t>
            </a:r>
            <a:r>
              <a:rPr lang="es-ES" dirty="0" err="1" smtClean="0"/>
              <a:t>Universitat</a:t>
            </a:r>
            <a:r>
              <a:rPr lang="es-ES" dirty="0" smtClean="0"/>
              <a:t> de Barcelona</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LA CUESTIÓN DE LA “SELECTIVIDAD”</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Una nueva EPISTEMOLOGÍA despuntaba. Observaron que lo único que atraía la atención de los penalistas, criminólogos, políticos y periodistas, sobre aquella “cuestión”, eran UNOS delitos, no TODOS.</a:t>
            </a:r>
          </a:p>
          <a:p>
            <a:r>
              <a:rPr lang="es-ES" dirty="0" smtClean="0"/>
              <a:t>Importaban los robos, asesinatos, violaciones</a:t>
            </a:r>
          </a:p>
          <a:p>
            <a:r>
              <a:rPr lang="es-ES" dirty="0" smtClean="0"/>
              <a:t>No importaban las quiebras fraudulentas, la adulteración de alimentos, la evasión de capitales, la corrupción política </a:t>
            </a:r>
            <a:r>
              <a:rPr lang="es-ES" smtClean="0"/>
              <a:t>… (v</a:t>
            </a:r>
            <a:r>
              <a:rPr lang="es-ES" dirty="0" smtClean="0"/>
              <a:t>. Sutherland)</a:t>
            </a:r>
            <a:endParaRPr lang="es-ES" dirty="0" smtClean="0"/>
          </a:p>
          <a:p>
            <a:r>
              <a:rPr lang="es-ES" dirty="0" smtClean="0"/>
              <a:t>Advirtieron así la que ello era </a:t>
            </a:r>
            <a:r>
              <a:rPr lang="es-ES" b="1" dirty="0" smtClean="0"/>
              <a:t>SELECCIONADO.</a:t>
            </a:r>
            <a:endParaRPr lang="es-E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LA SOCIOLOGÍA DEL CONTROL PENAL</a:t>
            </a:r>
            <a:endParaRPr lang="es-ES" dirty="0"/>
          </a:p>
        </p:txBody>
      </p:sp>
      <p:sp>
        <p:nvSpPr>
          <p:cNvPr id="3" name="2 Marcador de contenido"/>
          <p:cNvSpPr>
            <a:spLocks noGrp="1"/>
          </p:cNvSpPr>
          <p:nvPr>
            <p:ph idx="1"/>
          </p:nvPr>
        </p:nvSpPr>
        <p:spPr/>
        <p:txBody>
          <a:bodyPr/>
          <a:lstStyle/>
          <a:p>
            <a:r>
              <a:rPr lang="es-ES" dirty="0" smtClean="0"/>
              <a:t>3 conceptos fundamentales:</a:t>
            </a:r>
          </a:p>
          <a:p>
            <a:pPr marL="514350" indent="-514350">
              <a:buAutoNum type="alphaUcParenR"/>
            </a:pPr>
            <a:r>
              <a:rPr lang="es-ES" dirty="0" smtClean="0"/>
              <a:t>la relatividad del delito</a:t>
            </a:r>
          </a:p>
          <a:p>
            <a:pPr marL="514350" indent="-514350">
              <a:buAutoNum type="alphaUcParenR"/>
            </a:pPr>
            <a:r>
              <a:rPr lang="es-ES" dirty="0" smtClean="0"/>
              <a:t>El paradigma de la </a:t>
            </a:r>
            <a:r>
              <a:rPr lang="es-ES" dirty="0" err="1" smtClean="0"/>
              <a:t>definción</a:t>
            </a:r>
            <a:endParaRPr lang="es-ES" dirty="0" smtClean="0"/>
          </a:p>
          <a:p>
            <a:pPr marL="514350" indent="-514350">
              <a:buAutoNum type="alphaUcParenR"/>
            </a:pPr>
            <a:r>
              <a:rPr lang="es-ES" dirty="0" smtClean="0"/>
              <a:t>La selectividad con que opera el sistema penal</a:t>
            </a:r>
          </a:p>
          <a:p>
            <a:pPr marL="514350" indent="-514350">
              <a:buNone/>
            </a:pPr>
            <a:r>
              <a:rPr lang="es-ES" dirty="0" smtClean="0"/>
              <a:t>Por tanto, el objeto de estudio de esta nueva perspectiva no puede desconocer al SISTEMA PENAL el cual debe ser examinado</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b="1" dirty="0" smtClean="0"/>
              <a:t>EL ÁMBITO DE LA PRODUCCIÓN DEL DERECHO (SP “estático”)</a:t>
            </a:r>
            <a:endParaRPr lang="es-ES" sz="2400" b="1" dirty="0"/>
          </a:p>
        </p:txBody>
      </p:sp>
      <p:sp>
        <p:nvSpPr>
          <p:cNvPr id="3" name="2 Marcador de contenido"/>
          <p:cNvSpPr>
            <a:spLocks noGrp="1"/>
          </p:cNvSpPr>
          <p:nvPr>
            <p:ph idx="1"/>
          </p:nvPr>
        </p:nvSpPr>
        <p:spPr/>
        <p:txBody>
          <a:bodyPr>
            <a:normAutofit lnSpcReduction="10000"/>
          </a:bodyPr>
          <a:lstStyle/>
          <a:p>
            <a:r>
              <a:rPr lang="es-ES" dirty="0" smtClean="0"/>
              <a:t>Una investigación de </a:t>
            </a:r>
            <a:r>
              <a:rPr lang="es-ES" dirty="0" err="1" smtClean="0"/>
              <a:t>Sj</a:t>
            </a:r>
            <a:r>
              <a:rPr lang="es-ES" dirty="0" smtClean="0"/>
              <a:t> penal debe:</a:t>
            </a:r>
          </a:p>
          <a:p>
            <a:r>
              <a:rPr lang="es-ES" dirty="0" smtClean="0"/>
              <a:t>Advertir cómo se produce el derecho</a:t>
            </a:r>
          </a:p>
          <a:p>
            <a:r>
              <a:rPr lang="es-ES" dirty="0" smtClean="0"/>
              <a:t>En qué contexto político se verifica semejante producción</a:t>
            </a:r>
          </a:p>
          <a:p>
            <a:r>
              <a:rPr lang="es-ES" dirty="0" smtClean="0"/>
              <a:t>Con ello desaparece la nota formalista de neutralidad de las normas positivas</a:t>
            </a:r>
          </a:p>
          <a:p>
            <a:r>
              <a:rPr lang="es-ES" dirty="0" smtClean="0"/>
              <a:t>Se revelarán así intereses políticos, económicos, de clase, religiosos, electoralistas…</a:t>
            </a:r>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(necesario) empleo de la MEMORIA</a:t>
            </a:r>
            <a:endParaRPr lang="es-ES" dirty="0"/>
          </a:p>
        </p:txBody>
      </p:sp>
      <p:sp>
        <p:nvSpPr>
          <p:cNvPr id="3" name="2 Marcador de contenido"/>
          <p:cNvSpPr>
            <a:spLocks noGrp="1"/>
          </p:cNvSpPr>
          <p:nvPr>
            <p:ph idx="1"/>
          </p:nvPr>
        </p:nvSpPr>
        <p:spPr/>
        <p:txBody>
          <a:bodyPr>
            <a:normAutofit/>
          </a:bodyPr>
          <a:lstStyle/>
          <a:p>
            <a:r>
              <a:rPr lang="es-ES" sz="2000" dirty="0" smtClean="0"/>
              <a:t>Investigar la producción del derecho supone señalar quiénes participan en dicho proceso</a:t>
            </a:r>
          </a:p>
          <a:p>
            <a:r>
              <a:rPr lang="es-ES" sz="2000" dirty="0" smtClean="0"/>
              <a:t>También quiénes son los EXCLUIDOS en semejante participación</a:t>
            </a:r>
          </a:p>
          <a:p>
            <a:r>
              <a:rPr lang="es-ES" sz="2000" dirty="0" smtClean="0"/>
              <a:t>Ello supone activar la categoría de la MEMORIA para:</a:t>
            </a:r>
          </a:p>
          <a:p>
            <a:pPr>
              <a:buFontTx/>
              <a:buChar char="-"/>
            </a:pPr>
            <a:r>
              <a:rPr lang="es-ES" sz="2000" dirty="0" smtClean="0"/>
              <a:t>Indicar los participantes y los excluidos</a:t>
            </a:r>
          </a:p>
          <a:p>
            <a:pPr>
              <a:buFontTx/>
              <a:buChar char="-"/>
            </a:pPr>
            <a:r>
              <a:rPr lang="es-ES" sz="2000" dirty="0" smtClean="0"/>
              <a:t>Los </a:t>
            </a:r>
            <a:r>
              <a:rPr lang="es-ES" sz="2000" i="1" dirty="0" err="1" smtClean="0"/>
              <a:t>deficits</a:t>
            </a:r>
            <a:r>
              <a:rPr lang="es-ES" sz="2000" dirty="0" smtClean="0"/>
              <a:t> en la participación democrática de la producción del derecho</a:t>
            </a:r>
          </a:p>
          <a:p>
            <a:pPr>
              <a:buFontTx/>
              <a:buChar char="-"/>
            </a:pPr>
            <a:r>
              <a:rPr lang="es-ES" sz="2000" dirty="0" smtClean="0"/>
              <a:t>Indicará los proyectos que triunfaron, los vencedores y aquellos que (pese a existir aunque la historia no los cuente) fueron derrotados y/o menospreciados</a:t>
            </a:r>
          </a:p>
          <a:p>
            <a:pPr>
              <a:buFontTx/>
              <a:buChar char="-"/>
            </a:pPr>
            <a:r>
              <a:rPr lang="es-ES" sz="2000" dirty="0" smtClean="0"/>
              <a:t>Será útil para recordar que la historia que se nos presenta como una “sucesión natural” de acontecimientos, muchas veces no es más (ni menos) que un relato que silencia otras realidades basadas en una violencia que impide configurarla como una racionalidad de progreso</a:t>
            </a:r>
          </a:p>
          <a:p>
            <a:pPr>
              <a:buFontTx/>
              <a:buChar char="-"/>
            </a:pP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b="1" dirty="0" smtClean="0"/>
              <a:t>EL MOMENTO DE INTERPRETACIÓN y APLICACIÓN DEL DERECHO </a:t>
            </a:r>
            <a:br>
              <a:rPr lang="es-ES" sz="2000" b="1" dirty="0" smtClean="0"/>
            </a:br>
            <a:r>
              <a:rPr lang="es-ES" sz="2000" b="1" dirty="0" smtClean="0"/>
              <a:t>(EL SP “DINÁMINCO”)</a:t>
            </a:r>
            <a:endParaRPr lang="es-ES" sz="2000" b="1" dirty="0"/>
          </a:p>
        </p:txBody>
      </p:sp>
      <p:sp>
        <p:nvSpPr>
          <p:cNvPr id="3" name="2 Marcador de contenido"/>
          <p:cNvSpPr>
            <a:spLocks noGrp="1"/>
          </p:cNvSpPr>
          <p:nvPr>
            <p:ph idx="1"/>
          </p:nvPr>
        </p:nvSpPr>
        <p:spPr/>
        <p:txBody>
          <a:bodyPr/>
          <a:lstStyle/>
          <a:p>
            <a:r>
              <a:rPr lang="es-ES" sz="2000" dirty="0" smtClean="0"/>
              <a:t>Es ahora cuando se verán las verdaderas consecuencias del derecho en la vida social</a:t>
            </a:r>
          </a:p>
          <a:p>
            <a:r>
              <a:rPr lang="es-ES" sz="2000" dirty="0" smtClean="0"/>
              <a:t>El estudio de sus agencias (Policía, Jueces y Cárcel) podrá revelar:</a:t>
            </a:r>
          </a:p>
          <a:p>
            <a:pPr>
              <a:buFontTx/>
              <a:buChar char="-"/>
            </a:pPr>
            <a:r>
              <a:rPr lang="es-ES" sz="2000" dirty="0" smtClean="0"/>
              <a:t>La composición de c/u de estos apartados o sub-sistemas penales</a:t>
            </a:r>
          </a:p>
          <a:p>
            <a:pPr>
              <a:buFontTx/>
              <a:buChar char="-"/>
            </a:pPr>
            <a:r>
              <a:rPr lang="es-ES" sz="2000" dirty="0" smtClean="0"/>
              <a:t>La pertenencia y procedencia de sus integrantes</a:t>
            </a:r>
          </a:p>
          <a:p>
            <a:pPr>
              <a:buFontTx/>
              <a:buChar char="-"/>
            </a:pPr>
            <a:r>
              <a:rPr lang="es-ES" sz="2000" dirty="0" smtClean="0"/>
              <a:t>Sus mayores o menores niveles de democratización interna de sus Cuerpos</a:t>
            </a:r>
          </a:p>
          <a:p>
            <a:pPr>
              <a:buFontTx/>
              <a:buChar char="-"/>
            </a:pPr>
            <a:r>
              <a:rPr lang="es-ES" sz="2000" dirty="0" smtClean="0"/>
              <a:t>Su mayor o menor autonomía/dependencia de otros Poderes del estado</a:t>
            </a:r>
          </a:p>
          <a:p>
            <a:pPr>
              <a:buFontTx/>
              <a:buChar char="-"/>
            </a:pPr>
            <a:r>
              <a:rPr lang="es-ES" sz="2000" dirty="0" smtClean="0"/>
              <a:t>Su actuación efectiva en la vida social</a:t>
            </a:r>
          </a:p>
          <a:p>
            <a:pPr>
              <a:buFontTx/>
              <a:buChar char="-"/>
            </a:pPr>
            <a:r>
              <a:rPr lang="es-ES" sz="2000" dirty="0" smtClean="0"/>
              <a:t>El mayor o menor respeto de los derechos fundamentales de las personas a quienes va dirigida su actuación, </a:t>
            </a:r>
            <a:r>
              <a:rPr lang="es-ES" sz="2000" dirty="0" err="1" smtClean="0"/>
              <a:t>etc</a:t>
            </a:r>
            <a:r>
              <a:rPr lang="es-ES" sz="2000" dirty="0" smtClean="0"/>
              <a:t>…</a:t>
            </a:r>
          </a:p>
          <a:p>
            <a:pPr>
              <a:buNone/>
            </a:pPr>
            <a:endParaRPr lang="es-ES" sz="2000" dirty="0" smtClean="0"/>
          </a:p>
          <a:p>
            <a:pPr>
              <a:buFontTx/>
              <a:buChar char="-"/>
            </a:pPr>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definitivo desplazamiento del objeto de estudio</a:t>
            </a:r>
            <a:endParaRPr lang="es-ES" dirty="0"/>
          </a:p>
        </p:txBody>
      </p:sp>
      <p:sp>
        <p:nvSpPr>
          <p:cNvPr id="3" name="2 Marcador de contenido"/>
          <p:cNvSpPr>
            <a:spLocks noGrp="1"/>
          </p:cNvSpPr>
          <p:nvPr>
            <p:ph idx="1"/>
          </p:nvPr>
        </p:nvSpPr>
        <p:spPr/>
        <p:txBody>
          <a:bodyPr>
            <a:normAutofit lnSpcReduction="10000"/>
          </a:bodyPr>
          <a:lstStyle/>
          <a:p>
            <a:r>
              <a:rPr lang="es-ES" dirty="0" smtClean="0"/>
              <a:t>Del delito (considerado ontológicamente) a la </a:t>
            </a:r>
            <a:r>
              <a:rPr lang="es-ES" b="1" dirty="0" smtClean="0"/>
              <a:t>DEFINICIÓN</a:t>
            </a:r>
            <a:r>
              <a:rPr lang="es-ES" dirty="0" smtClean="0"/>
              <a:t> y al </a:t>
            </a:r>
            <a:r>
              <a:rPr lang="es-ES" b="1" dirty="0" smtClean="0"/>
              <a:t>CONTROL</a:t>
            </a:r>
            <a:r>
              <a:rPr lang="es-ES" dirty="0" smtClean="0"/>
              <a:t> del mismo.</a:t>
            </a:r>
          </a:p>
          <a:p>
            <a:r>
              <a:rPr lang="es-ES" dirty="0" smtClean="0"/>
              <a:t>Aún puede pensarse en una ampliación de una ¿Criminología? </a:t>
            </a:r>
            <a:r>
              <a:rPr lang="es-ES" dirty="0"/>
              <a:t>c</a:t>
            </a:r>
            <a:r>
              <a:rPr lang="es-ES" dirty="0" smtClean="0"/>
              <a:t>rítica de carácter </a:t>
            </a:r>
            <a:r>
              <a:rPr lang="es-ES" i="1" dirty="0" smtClean="0"/>
              <a:t>global</a:t>
            </a:r>
            <a:r>
              <a:rPr lang="es-ES" dirty="0" smtClean="0"/>
              <a:t>: la consideración de los CRÍMENES DE ESTADO, EL GENOCIDIO y LA GUERRA amplían hoy –pero OJO que rompen- los contornos epistemológicos de la disciplina analizada (cfr. </a:t>
            </a:r>
            <a:r>
              <a:rPr lang="es-ES" smtClean="0"/>
              <a:t>Morrison</a:t>
            </a:r>
            <a:r>
              <a:rPr lang="es-ES" dirty="0" smtClean="0"/>
              <a:t>)</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I) LA SOCIOLOGÍA DEL DERECHO</a:t>
            </a:r>
            <a:endParaRPr lang="es-ES" dirty="0"/>
          </a:p>
        </p:txBody>
      </p:sp>
      <p:sp>
        <p:nvSpPr>
          <p:cNvPr id="3" name="2 Marcador de contenido"/>
          <p:cNvSpPr>
            <a:spLocks noGrp="1"/>
          </p:cNvSpPr>
          <p:nvPr>
            <p:ph idx="1"/>
          </p:nvPr>
        </p:nvSpPr>
        <p:spPr/>
        <p:txBody>
          <a:bodyPr>
            <a:normAutofit fontScale="70000" lnSpcReduction="20000"/>
          </a:bodyPr>
          <a:lstStyle/>
          <a:p>
            <a:r>
              <a:rPr lang="es-ES" dirty="0" smtClean="0"/>
              <a:t>“Disciplina encargada de investigar </a:t>
            </a:r>
            <a:r>
              <a:rPr lang="es-ES" smtClean="0"/>
              <a:t>las doctrinas </a:t>
            </a:r>
            <a:r>
              <a:rPr lang="es-ES" dirty="0" smtClean="0"/>
              <a:t>sociológicas, políticas y jurídicas que en el pasado se ocuparon del problema general de las relaciones recíprocas entre derecho y sociedad” (R. </a:t>
            </a:r>
            <a:r>
              <a:rPr lang="es-ES" dirty="0" err="1" smtClean="0"/>
              <a:t>Treves</a:t>
            </a:r>
            <a:r>
              <a:rPr lang="es-ES" dirty="0" smtClean="0"/>
              <a:t> 1988: 5).</a:t>
            </a:r>
          </a:p>
          <a:p>
            <a:r>
              <a:rPr lang="es-ES" dirty="0" smtClean="0"/>
              <a:t>Consideración de dos problemas fundamentales:</a:t>
            </a:r>
          </a:p>
          <a:p>
            <a:pPr marL="514350" indent="-514350">
              <a:buAutoNum type="alphaLcParenR"/>
            </a:pPr>
            <a:r>
              <a:rPr lang="es-ES" dirty="0" smtClean="0"/>
              <a:t>El del derecho en la sociedad (posición, función y fin del derecho en la sociedad),</a:t>
            </a:r>
          </a:p>
          <a:p>
            <a:pPr marL="514350" indent="-514350">
              <a:buAutoNum type="alphaLcParenR"/>
            </a:pPr>
            <a:r>
              <a:rPr lang="es-ES" dirty="0" smtClean="0"/>
              <a:t>El de la sociedad en el derecho (si las conductas sociales son o no conformes a las normas, conductas de las que puede derivar un derecho libre, vivo, latente o en formación)</a:t>
            </a:r>
          </a:p>
          <a:p>
            <a:pPr marL="514350" indent="-514350">
              <a:buNone/>
            </a:pPr>
            <a:r>
              <a:rPr lang="es-ES" dirty="0" smtClean="0"/>
              <a:t>* En el pasado, tales problemas fueron examinados por sociólogos y politólogos así como por juristas anti-formalistas. Desde hace algunas décadas, ellos constituyeron el objeto de esta nueva disciplina: la SOCIOLOGÍA DEL DERECHO. </a:t>
            </a:r>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¿SOCIOLOGÍA DEL DERECHO ó SOCIOLOGÍA EN EL DERECHO?</a:t>
            </a:r>
            <a:endParaRPr lang="es-ES" dirty="0"/>
          </a:p>
        </p:txBody>
      </p:sp>
      <p:sp>
        <p:nvSpPr>
          <p:cNvPr id="3" name="2 Marcador de contenido"/>
          <p:cNvSpPr>
            <a:spLocks noGrp="1"/>
          </p:cNvSpPr>
          <p:nvPr>
            <p:ph idx="1"/>
          </p:nvPr>
        </p:nvSpPr>
        <p:spPr/>
        <p:txBody>
          <a:bodyPr>
            <a:normAutofit fontScale="85000" lnSpcReduction="20000"/>
          </a:bodyPr>
          <a:lstStyle/>
          <a:p>
            <a:r>
              <a:rPr lang="es-ES" dirty="0" smtClean="0"/>
              <a:t>Ausencia en España (y en gran parte de América latina) de una tradición </a:t>
            </a:r>
            <a:r>
              <a:rPr lang="es-ES" dirty="0" err="1" smtClean="0"/>
              <a:t>sociojurídica</a:t>
            </a:r>
            <a:r>
              <a:rPr lang="es-ES" dirty="0" smtClean="0"/>
              <a:t>. Puede leerse, con </a:t>
            </a:r>
            <a:r>
              <a:rPr lang="es-ES" dirty="0" err="1" smtClean="0"/>
              <a:t>Bergalli</a:t>
            </a:r>
            <a:r>
              <a:rPr lang="es-ES" dirty="0" smtClean="0"/>
              <a:t>, los pasos para una (fallida) institucionalización de la SJ en las Universidades españolas.</a:t>
            </a:r>
          </a:p>
          <a:p>
            <a:r>
              <a:rPr lang="es-ES" dirty="0" smtClean="0"/>
              <a:t>En ITALIA, gracias a las obras de </a:t>
            </a:r>
            <a:r>
              <a:rPr lang="es-ES" dirty="0" err="1" smtClean="0"/>
              <a:t>Treves</a:t>
            </a:r>
            <a:r>
              <a:rPr lang="es-ES" dirty="0" smtClean="0"/>
              <a:t> y </a:t>
            </a:r>
            <a:r>
              <a:rPr lang="es-ES" dirty="0" err="1" smtClean="0"/>
              <a:t>Tarello</a:t>
            </a:r>
            <a:r>
              <a:rPr lang="es-ES" dirty="0" smtClean="0"/>
              <a:t>, entre otros, se opera en las últimas décadas un cambio importante: </a:t>
            </a:r>
          </a:p>
          <a:p>
            <a:r>
              <a:rPr lang="es-ES" i="1" dirty="0" smtClean="0"/>
              <a:t>pasar de entender al Derecho como un universo cerrado de normas (enfoque propio de una dogmática jurídica y de un férreo positivismo jurídico) para empezar a entender de otro modo a los fenómenos jurídicos</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DEBATE ENTRE TREVES Y TARELLO</a:t>
            </a:r>
            <a:endParaRPr lang="es-ES" dirty="0"/>
          </a:p>
        </p:txBody>
      </p:sp>
      <p:sp>
        <p:nvSpPr>
          <p:cNvPr id="3" name="2 Marcador de contenido"/>
          <p:cNvSpPr>
            <a:spLocks noGrp="1"/>
          </p:cNvSpPr>
          <p:nvPr>
            <p:ph idx="1"/>
          </p:nvPr>
        </p:nvSpPr>
        <p:spPr/>
        <p:txBody>
          <a:bodyPr>
            <a:normAutofit lnSpcReduction="10000"/>
          </a:bodyPr>
          <a:lstStyle/>
          <a:p>
            <a:r>
              <a:rPr lang="es-ES" sz="2000" dirty="0" smtClean="0"/>
              <a:t>La SJ no ha presentado una perspectiva unitaria; bajo su rótulo se hallan diferentes formas de entender el conocimiento sociológico de los fenómenos jurídicos. </a:t>
            </a:r>
          </a:p>
          <a:p>
            <a:pPr>
              <a:buNone/>
            </a:pPr>
            <a:r>
              <a:rPr lang="es-ES" sz="2000" b="1" dirty="0" smtClean="0"/>
              <a:t>	1)   RENATO TREVES:</a:t>
            </a:r>
          </a:p>
          <a:p>
            <a:pPr marL="514350" indent="-514350">
              <a:buAutoNum type="alphaLcParenR"/>
            </a:pPr>
            <a:r>
              <a:rPr lang="es-ES" sz="2000" dirty="0" smtClean="0"/>
              <a:t>Defensa de una Sociología del Derecho</a:t>
            </a:r>
          </a:p>
          <a:p>
            <a:pPr marL="514350" indent="-514350">
              <a:buAutoNum type="alphaLcParenR"/>
            </a:pPr>
            <a:r>
              <a:rPr lang="es-ES" sz="2000" dirty="0" smtClean="0"/>
              <a:t>La cual debe ser autónoma de la ciencia jurídica</a:t>
            </a:r>
          </a:p>
          <a:p>
            <a:pPr marL="514350" indent="-514350">
              <a:buAutoNum type="alphaLcParenR"/>
            </a:pPr>
            <a:r>
              <a:rPr lang="es-ES" sz="2000" dirty="0" smtClean="0"/>
              <a:t>La S del Dº sería una sociología particular que adoptaría el método y el punto de vista sociológico</a:t>
            </a:r>
          </a:p>
          <a:p>
            <a:pPr marL="514350" indent="-514350">
              <a:buAutoNum type="alphaLcParenR"/>
            </a:pPr>
            <a:r>
              <a:rPr lang="es-ES" sz="2000" dirty="0" smtClean="0"/>
              <a:t>Sería una S del Dº de los sociólogos</a:t>
            </a:r>
          </a:p>
          <a:p>
            <a:pPr marL="914400" lvl="1" indent="-514350">
              <a:buAutoNum type="arabicParenR" startAt="2"/>
            </a:pPr>
            <a:r>
              <a:rPr lang="es-ES" sz="2000" b="1" dirty="0" smtClean="0"/>
              <a:t>GIOVANNI TARELLO:</a:t>
            </a:r>
          </a:p>
          <a:p>
            <a:pPr marL="514350" indent="-514350">
              <a:buNone/>
            </a:pPr>
            <a:r>
              <a:rPr lang="es-ES" sz="2000" dirty="0" smtClean="0"/>
              <a:t>a)     Defensa de una sociología en el derecho</a:t>
            </a:r>
          </a:p>
          <a:p>
            <a:pPr marL="514350" indent="-514350">
              <a:buNone/>
            </a:pPr>
            <a:r>
              <a:rPr lang="es-ES" sz="2000" dirty="0" smtClean="0"/>
              <a:t>b) 	Necesidad de realizar investigaciones sociológicas desde una ciencia del Dº que integre la sociología jurídica, dirigida por juristas</a:t>
            </a:r>
          </a:p>
          <a:p>
            <a:pPr marL="514350" indent="-514350">
              <a:buAutoNum type="alphaLcParenR"/>
            </a:pP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¿SUPERACIÓN DEL DEBATE?</a:t>
            </a:r>
            <a:endParaRPr lang="es-ES" dirty="0"/>
          </a:p>
        </p:txBody>
      </p:sp>
      <p:sp>
        <p:nvSpPr>
          <p:cNvPr id="3" name="2 Marcador de contenido"/>
          <p:cNvSpPr>
            <a:spLocks noGrp="1"/>
          </p:cNvSpPr>
          <p:nvPr>
            <p:ph idx="1"/>
          </p:nvPr>
        </p:nvSpPr>
        <p:spPr/>
        <p:txBody>
          <a:bodyPr/>
          <a:lstStyle/>
          <a:p>
            <a:r>
              <a:rPr lang="es-ES" sz="2400" dirty="0" smtClean="0"/>
              <a:t> La polémica plantea del debate muy actual acerca de cuál ha de ser la naturaleza de la SJ, su vinculación con la Sociología y la ciencia jurídica y sus instrumentos metodológicos.</a:t>
            </a:r>
          </a:p>
          <a:p>
            <a:r>
              <a:rPr lang="es-ES" sz="2400" dirty="0" smtClean="0"/>
              <a:t>Nosotros creemos que es necesario superar esta posición y rescatar los valiosos elementos de cada una pero, todavía, enriquecidos por otras dimensiones del conocimiento social.</a:t>
            </a:r>
          </a:p>
          <a:p>
            <a:r>
              <a:rPr lang="es-ES" sz="2400" dirty="0" smtClean="0"/>
              <a:t>Por ello creemos en la FUNCIÓN CRÍTICA que la SJ puede y debe cumplir respecto de la cultura jurídica formalista, adentrándose en el fenómeno jurídico, en sus problemas específicos, pero haciéndolo con los instrumentos de los científicos sociales.</a:t>
            </a:r>
          </a:p>
          <a:p>
            <a:endParaRPr lang="es-ES" sz="2400" dirty="0" smtClean="0"/>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DOGMÁTICA JURÍDICA y </a:t>
            </a:r>
            <a:br>
              <a:rPr lang="es-ES" dirty="0" smtClean="0"/>
            </a:br>
            <a:r>
              <a:rPr lang="es-ES" dirty="0" smtClean="0"/>
              <a:t>SOCIOLOGÍA JURÍDICA</a:t>
            </a:r>
            <a:endParaRPr lang="es-ES" dirty="0"/>
          </a:p>
        </p:txBody>
      </p:sp>
      <p:sp>
        <p:nvSpPr>
          <p:cNvPr id="3" name="2 Marcador de contenido"/>
          <p:cNvSpPr>
            <a:spLocks noGrp="1"/>
          </p:cNvSpPr>
          <p:nvPr>
            <p:ph idx="1"/>
          </p:nvPr>
        </p:nvSpPr>
        <p:spPr/>
        <p:txBody>
          <a:bodyPr>
            <a:normAutofit fontScale="77500" lnSpcReduction="20000"/>
          </a:bodyPr>
          <a:lstStyle/>
          <a:p>
            <a:pPr marL="514350" indent="-514350">
              <a:buNone/>
            </a:pPr>
            <a:r>
              <a:rPr lang="es-ES_tradnl" sz="2000" dirty="0"/>
              <a:t>D</a:t>
            </a:r>
            <a:r>
              <a:rPr lang="es-ES_tradnl" sz="2000" dirty="0" smtClean="0"/>
              <a:t>ebate </a:t>
            </a:r>
            <a:r>
              <a:rPr lang="es-ES_tradnl" sz="2000" dirty="0"/>
              <a:t>epistemológico y gnoseológico</a:t>
            </a:r>
            <a:r>
              <a:rPr lang="es-ES_tradnl" sz="2000" dirty="0" smtClean="0"/>
              <a:t>.</a:t>
            </a:r>
          </a:p>
          <a:p>
            <a:pPr marL="514350" indent="-514350">
              <a:buNone/>
            </a:pPr>
            <a:endParaRPr lang="es-ES_tradnl" sz="2000" dirty="0" smtClean="0"/>
          </a:p>
          <a:p>
            <a:pPr marL="514350" indent="-514350">
              <a:buNone/>
            </a:pPr>
            <a:r>
              <a:rPr lang="es-ES_tradnl" sz="2000" dirty="0" smtClean="0"/>
              <a:t>Examinemos la habitual </a:t>
            </a:r>
            <a:r>
              <a:rPr lang="es-ES_tradnl" sz="2000" dirty="0"/>
              <a:t>confusión entre planos </a:t>
            </a:r>
            <a:r>
              <a:rPr lang="es-ES_tradnl" sz="2000" i="1" dirty="0"/>
              <a:t>prescriptivos</a:t>
            </a:r>
            <a:r>
              <a:rPr lang="es-ES_tradnl" sz="2000" dirty="0"/>
              <a:t> y planos </a:t>
            </a:r>
            <a:r>
              <a:rPr lang="es-ES_tradnl" sz="2000" i="1" dirty="0"/>
              <a:t>descriptivos</a:t>
            </a:r>
            <a:r>
              <a:rPr lang="es-ES_tradnl" sz="2000" dirty="0"/>
              <a:t>, entre </a:t>
            </a:r>
            <a:r>
              <a:rPr lang="es-ES_tradnl" sz="2000" dirty="0" smtClean="0"/>
              <a:t>el</a:t>
            </a:r>
          </a:p>
          <a:p>
            <a:pPr marL="514350" indent="-514350">
              <a:buNone/>
            </a:pPr>
            <a:r>
              <a:rPr lang="es-ES_tradnl" sz="2000" dirty="0" smtClean="0"/>
              <a:t>universo </a:t>
            </a:r>
            <a:r>
              <a:rPr lang="es-ES_tradnl" sz="2000" dirty="0"/>
              <a:t>del deber ser y </a:t>
            </a:r>
            <a:r>
              <a:rPr lang="es-ES_tradnl" sz="2000" dirty="0" smtClean="0"/>
              <a:t>el del </a:t>
            </a:r>
            <a:r>
              <a:rPr lang="es-ES_tradnl" sz="2000" dirty="0"/>
              <a:t>ser. </a:t>
            </a:r>
            <a:r>
              <a:rPr lang="es-ES_tradnl" sz="2000" dirty="0" smtClean="0"/>
              <a:t> </a:t>
            </a:r>
          </a:p>
          <a:p>
            <a:pPr marL="514350" indent="-514350">
              <a:buNone/>
            </a:pPr>
            <a:endParaRPr lang="es-ES_tradnl" sz="2000" dirty="0"/>
          </a:p>
          <a:p>
            <a:pPr marL="514350" indent="-514350">
              <a:buNone/>
            </a:pPr>
            <a:r>
              <a:rPr lang="es-ES_tradnl" sz="2000" dirty="0" smtClean="0"/>
              <a:t>EJEMPLO: ¿qué significa investigar la Cárcel? </a:t>
            </a:r>
            <a:r>
              <a:rPr lang="es-ES_tradnl" sz="2100" i="1" dirty="0"/>
              <a:t>¿qué disciplina se ocupa de ella? </a:t>
            </a:r>
            <a:r>
              <a:rPr lang="es-ES_tradnl" sz="2100" dirty="0"/>
              <a:t>Un objeto de estudio semejante </a:t>
            </a:r>
            <a:r>
              <a:rPr lang="es-ES_tradnl" sz="2100" i="1" dirty="0"/>
              <a:t>¿debe incluir categorías históricas, politológicas,  arquitectónicas, económicas, </a:t>
            </a:r>
            <a:r>
              <a:rPr lang="es-ES_tradnl" sz="2100" i="1" dirty="0" err="1"/>
              <a:t>psico</a:t>
            </a:r>
            <a:r>
              <a:rPr lang="es-ES_tradnl" sz="2100" i="1" dirty="0"/>
              <a:t>-sociales, jurídicas, socio-demográficas?</a:t>
            </a:r>
            <a:r>
              <a:rPr lang="es-ES_tradnl" sz="2100" dirty="0"/>
              <a:t> En efecto, un debate en torno a la denominación, autonomía científica, fuentes y metodología de trabajo de una disciplina es, verdaderamente, un debate </a:t>
            </a:r>
            <a:r>
              <a:rPr lang="es-ES_tradnl" sz="2100" dirty="0" smtClean="0"/>
              <a:t>epistemológico</a:t>
            </a:r>
          </a:p>
          <a:p>
            <a:pPr marL="514350" indent="-514350">
              <a:buNone/>
            </a:pPr>
            <a:endParaRPr lang="es-ES_tradnl" sz="1400" dirty="0"/>
          </a:p>
          <a:p>
            <a:pPr marL="514350" indent="-514350">
              <a:buNone/>
            </a:pPr>
            <a:r>
              <a:rPr lang="es-ES_tradnl" sz="2000" dirty="0" smtClean="0"/>
              <a:t>O </a:t>
            </a:r>
            <a:r>
              <a:rPr lang="es-ES_tradnl" sz="2000" dirty="0"/>
              <a:t>dicho de modo más claro, la (mayor o menor) distancia que pueda existir entre la cárcel </a:t>
            </a:r>
            <a:r>
              <a:rPr lang="es-ES_tradnl" sz="2000" i="1" dirty="0"/>
              <a:t>legal</a:t>
            </a:r>
            <a:r>
              <a:rPr lang="es-ES_tradnl" sz="2000" dirty="0"/>
              <a:t> (aquella que “debe ser” como las normas jurídicas dicen que debe ser) y la cárcel </a:t>
            </a:r>
            <a:r>
              <a:rPr lang="es-ES_tradnl" sz="2000" i="1" dirty="0"/>
              <a:t>real </a:t>
            </a:r>
            <a:r>
              <a:rPr lang="es-ES_tradnl" sz="2000" dirty="0"/>
              <a:t>(la que efectivamente tenemos, a pesar, a veces, de las prescripciones normativas). </a:t>
            </a:r>
            <a:endParaRPr lang="es-ES_tradnl" sz="2000" dirty="0" smtClean="0"/>
          </a:p>
          <a:p>
            <a:pPr marL="514350" indent="-514350">
              <a:buNone/>
            </a:pPr>
            <a:endParaRPr lang="es-ES_tradnl" sz="2000" dirty="0"/>
          </a:p>
          <a:p>
            <a:pPr marL="514350" indent="-514350">
              <a:buNone/>
            </a:pPr>
            <a:r>
              <a:rPr lang="es-ES_tradnl" sz="2000" dirty="0" smtClean="0"/>
              <a:t>Resulta </a:t>
            </a:r>
            <a:r>
              <a:rPr lang="es-ES_tradnl" sz="2000" dirty="0"/>
              <a:t>también necesaria, pues, la distinción entre ambos planos para no continuar presentando imágenes meramente ideológicas del objeto de estudio que pretende abordarse. </a:t>
            </a:r>
          </a:p>
          <a:p>
            <a:pPr marL="514350" indent="-514350">
              <a:buNone/>
            </a:pPr>
            <a:endParaRPr lang="es-ES_tradnl"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NORMATIVISMO y REALISMO JURÍDICO</a:t>
            </a:r>
            <a:endParaRPr lang="es-ES" dirty="0"/>
          </a:p>
        </p:txBody>
      </p:sp>
      <p:sp>
        <p:nvSpPr>
          <p:cNvPr id="3" name="2 Marcador de contenido"/>
          <p:cNvSpPr>
            <a:spLocks noGrp="1"/>
          </p:cNvSpPr>
          <p:nvPr>
            <p:ph idx="1"/>
          </p:nvPr>
        </p:nvSpPr>
        <p:spPr/>
        <p:txBody>
          <a:bodyPr>
            <a:normAutofit fontScale="25000" lnSpcReduction="20000"/>
          </a:bodyPr>
          <a:lstStyle/>
          <a:p>
            <a:r>
              <a:rPr lang="es-ES_tradnl" sz="6400" dirty="0" smtClean="0"/>
              <a:t>Al respecto conviene recordar la reflexión más reciente (aunque no totalmente novedosa, recordar debate TREVES-TARELLO) de </a:t>
            </a:r>
            <a:r>
              <a:rPr lang="es-ES_tradnl" sz="6400" b="1" dirty="0" err="1" smtClean="0"/>
              <a:t>Ferrajoli</a:t>
            </a:r>
            <a:r>
              <a:rPr lang="es-ES_tradnl" sz="6400" dirty="0" smtClean="0"/>
              <a:t> cuando distingue el </a:t>
            </a:r>
            <a:r>
              <a:rPr lang="es-ES_tradnl" sz="6400" i="1" dirty="0" smtClean="0"/>
              <a:t>“</a:t>
            </a:r>
            <a:r>
              <a:rPr lang="es-ES_tradnl" sz="6400" i="1" dirty="0" err="1" smtClean="0"/>
              <a:t>normativismo</a:t>
            </a:r>
            <a:r>
              <a:rPr lang="es-ES_tradnl" sz="6400" i="1" dirty="0" smtClean="0"/>
              <a:t> jurídico”</a:t>
            </a:r>
            <a:r>
              <a:rPr lang="es-ES_tradnl" sz="6400" dirty="0" smtClean="0"/>
              <a:t> del </a:t>
            </a:r>
            <a:r>
              <a:rPr lang="es-ES_tradnl" sz="6400" i="1" dirty="0" smtClean="0"/>
              <a:t>“realismo jurídico”</a:t>
            </a:r>
            <a:r>
              <a:rPr lang="es-ES_tradnl" sz="6400" dirty="0" smtClean="0"/>
              <a:t> a propósito de examinar el objeto o universo de la teoría del derecho desde una perspectiva que es propia de la Filosofía de la Ciencia Jurídica. Al respecto, destaca dos posibles enfoques (2004). </a:t>
            </a:r>
          </a:p>
          <a:p>
            <a:r>
              <a:rPr lang="es-ES_tradnl" sz="6400" dirty="0" smtClean="0"/>
              <a:t>El primero, es el que caracteriza a la teoría del derecho como una teoría “normativista” y la ciencia jurídica como una ciencia </a:t>
            </a:r>
            <a:r>
              <a:rPr lang="es-ES_tradnl" sz="6400" i="1" dirty="0" smtClean="0"/>
              <a:t>normativa</a:t>
            </a:r>
            <a:r>
              <a:rPr lang="es-ES_tradnl" sz="6400" dirty="0" smtClean="0"/>
              <a:t>.  El segundo, es aquel que caracteriza a la teoría del derecho como una teoría “realista” y la ciencia jurídica como una ciencia sociológica puramente </a:t>
            </a:r>
            <a:r>
              <a:rPr lang="es-ES_tradnl" sz="6400" i="1" dirty="0" smtClean="0"/>
              <a:t>descriptiva</a:t>
            </a:r>
            <a:r>
              <a:rPr lang="es-ES_tradnl" sz="6400" dirty="0" smtClean="0"/>
              <a:t> (de los fenómenos jurídicos). </a:t>
            </a:r>
          </a:p>
          <a:p>
            <a:r>
              <a:rPr lang="es-ES_tradnl" sz="6400" dirty="0" smtClean="0"/>
              <a:t>Los universos del discurso de estos dos enfoques son profundamente distintos y se corresponden con dos </a:t>
            </a:r>
            <a:r>
              <a:rPr lang="es-ES_tradnl" sz="6400" dirty="0" err="1" smtClean="0"/>
              <a:t>diveros</a:t>
            </a:r>
            <a:r>
              <a:rPr lang="es-ES_tradnl" sz="6400" dirty="0" smtClean="0"/>
              <a:t> modelos semánticos o de interpretación empírica del derecho: </a:t>
            </a:r>
            <a:r>
              <a:rPr lang="es-ES_tradnl" sz="6400" i="1" dirty="0" smtClean="0"/>
              <a:t>“el primer modelo es aquel que representa la ‘dogmática jurídica’, que tiene por campo de observación inmediato las normas vigentes puestas por el legislador de las cuales determina el sentido y las condiciones formales de validez, y sólo mediatamente los fenómenos jurídicos de los cuales las normas hablan. El segundo modelo está representado por la sociología jurídica que tiene como campo de observación inmediato los comportamientos humanos, con referencia a los cuales ella establece las condiciones sustanciales y el grado de efectividad de las normas que a dichos comportamientos se refieren. Por hacer uso de una conocida distinción propuesta por Herbert L. A. </a:t>
            </a:r>
            <a:r>
              <a:rPr lang="es-ES_tradnl" sz="6400" i="1" dirty="0" err="1" smtClean="0"/>
              <a:t>Hart</a:t>
            </a:r>
            <a:r>
              <a:rPr lang="es-ES_tradnl" sz="6400" i="1" dirty="0" smtClean="0"/>
              <a:t>, se puede decir que el primer modelo considera el derecho desde ‘el punto de vista interno’, y el segundo desde el ‘punto de vista externo’”</a:t>
            </a:r>
            <a:r>
              <a:rPr lang="es-ES_tradnl" sz="6400" dirty="0" smtClean="0"/>
              <a:t> (2004: 22-23)</a:t>
            </a:r>
          </a:p>
          <a:p>
            <a:r>
              <a:rPr lang="es-ES_tradnl" sz="6400" dirty="0" smtClean="0"/>
              <a:t>Así, la </a:t>
            </a:r>
            <a:r>
              <a:rPr lang="es-ES_tradnl" sz="6400" dirty="0"/>
              <a:t>expresión “sociología jurídica” (o “del derecho”) </a:t>
            </a:r>
            <a:r>
              <a:rPr lang="es-ES_tradnl" sz="6400" dirty="0" smtClean="0"/>
              <a:t>la emplearemos </a:t>
            </a:r>
            <a:r>
              <a:rPr lang="es-ES_tradnl" sz="6400" dirty="0"/>
              <a:t>en su sentido más laxo. </a:t>
            </a:r>
            <a:r>
              <a:rPr lang="es-ES_tradnl" sz="6400" dirty="0" smtClean="0"/>
              <a:t>Recordando </a:t>
            </a:r>
            <a:r>
              <a:rPr lang="es-ES_tradnl" sz="6400" dirty="0"/>
              <a:t>a </a:t>
            </a:r>
            <a:r>
              <a:rPr lang="es-ES_tradnl" sz="6400" b="1" dirty="0"/>
              <a:t>Alf Ross</a:t>
            </a:r>
            <a:r>
              <a:rPr lang="es-ES_tradnl" sz="6400" dirty="0"/>
              <a:t>, el autor italiano la recupera para referirse a los estudios no sólo sociológicos sino también politológicos, psicológicos e históricos sobre el derecho ‘en acción, es decir, entendido como fenómeno de la vida social</a:t>
            </a:r>
            <a:r>
              <a:rPr lang="es-ES_tradnl" sz="6400" dirty="0" smtClean="0"/>
              <a:t>’.</a:t>
            </a:r>
            <a:endParaRPr lang="es-ES" sz="6400" dirty="0" smtClean="0"/>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HACIA UNA SJ CRÍTICA</a:t>
            </a:r>
            <a:endParaRPr lang="es-ES" dirty="0"/>
          </a:p>
        </p:txBody>
      </p:sp>
      <p:sp>
        <p:nvSpPr>
          <p:cNvPr id="3" name="2 Marcador de contenido"/>
          <p:cNvSpPr>
            <a:spLocks noGrp="1"/>
          </p:cNvSpPr>
          <p:nvPr>
            <p:ph idx="1"/>
          </p:nvPr>
        </p:nvSpPr>
        <p:spPr/>
        <p:txBody>
          <a:bodyPr>
            <a:normAutofit fontScale="92500" lnSpcReduction="20000"/>
          </a:bodyPr>
          <a:lstStyle/>
          <a:p>
            <a:r>
              <a:rPr lang="es-ES" sz="2600" dirty="0" smtClean="0"/>
              <a:t>Apunta </a:t>
            </a:r>
            <a:r>
              <a:rPr lang="es-ES" sz="2600" dirty="0" err="1" smtClean="0"/>
              <a:t>Bergalli</a:t>
            </a:r>
            <a:r>
              <a:rPr lang="es-ES" sz="2600" dirty="0" smtClean="0"/>
              <a:t> que el mundo que representan las diferencias de objeto de conocimiento que separa a la DOGMÁTICA JURÍDICA de la SOCIOLOGÍA JURÍDICA se resolvería si “el Derecho es considerado como fenómeno social complejo dentro del cual, el elemento normativo, aunque esencial, no puede escindirse de los factores externos que lo producen o que constituyen el marco de su actuación. Así se podría construir una ciencia social de los fenómenos normativos”</a:t>
            </a:r>
          </a:p>
          <a:p>
            <a:r>
              <a:rPr lang="es-ES" sz="2600" dirty="0" smtClean="0"/>
              <a:t>Aquí está la conexión con aquella idea central a la tradición del pensamiento crítico heredero de la Escuela de Frankfurt: que nuestro pensamiento crítico se alimente </a:t>
            </a:r>
            <a:r>
              <a:rPr lang="es-ES" sz="2600" dirty="0" smtClean="0"/>
              <a:t>y </a:t>
            </a:r>
            <a:r>
              <a:rPr lang="es-ES" sz="2600" dirty="0" smtClean="0"/>
              <a:t>enriquezca de las prácticas sociales que nutren a su vez el universo jurídico. </a:t>
            </a:r>
            <a:endParaRPr lang="es-ES" sz="2600" dirty="0" smtClean="0"/>
          </a:p>
          <a:p>
            <a:r>
              <a:rPr lang="es-ES" sz="2600" dirty="0" smtClean="0"/>
              <a:t>Pero </a:t>
            </a:r>
            <a:r>
              <a:rPr lang="es-ES" sz="2600" dirty="0" smtClean="0"/>
              <a:t>¿pueden encuadrarse/formalizarse las prácticas y las relaciones sociales? </a:t>
            </a:r>
            <a:r>
              <a:rPr lang="es-ES" sz="2600" i="1" dirty="0" smtClean="0"/>
              <a:t>CUADRATURA DEL CÍRCULO…</a:t>
            </a:r>
            <a:endParaRPr lang="es-ES" sz="2600" dirty="0" smtClean="0"/>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II) DE LA SJ A LA SOCIOLOGÍA DEL CONTROL PENAL</a:t>
            </a:r>
            <a:endParaRPr lang="es-ES" dirty="0"/>
          </a:p>
        </p:txBody>
      </p:sp>
      <p:sp>
        <p:nvSpPr>
          <p:cNvPr id="3" name="2 Marcador de contenido"/>
          <p:cNvSpPr>
            <a:spLocks noGrp="1"/>
          </p:cNvSpPr>
          <p:nvPr>
            <p:ph idx="1"/>
          </p:nvPr>
        </p:nvSpPr>
        <p:spPr/>
        <p:txBody>
          <a:bodyPr>
            <a:normAutofit lnSpcReduction="10000"/>
          </a:bodyPr>
          <a:lstStyle/>
          <a:p>
            <a:r>
              <a:rPr lang="es-ES" sz="2200" dirty="0" err="1" smtClean="0"/>
              <a:t>Bologna</a:t>
            </a:r>
            <a:r>
              <a:rPr lang="es-ES" sz="2200" dirty="0" smtClean="0"/>
              <a:t>, enero/abril 1975: publicación del núm. I de </a:t>
            </a:r>
            <a:r>
              <a:rPr lang="es-ES" sz="2200" i="1" dirty="0" smtClean="0"/>
              <a:t>La </a:t>
            </a:r>
            <a:r>
              <a:rPr lang="es-ES" sz="2200" i="1" dirty="0" err="1" smtClean="0"/>
              <a:t>Questione</a:t>
            </a:r>
            <a:r>
              <a:rPr lang="es-ES" sz="2200" i="1" dirty="0" smtClean="0"/>
              <a:t> </a:t>
            </a:r>
            <a:r>
              <a:rPr lang="es-ES" sz="2200" i="1" dirty="0" err="1" smtClean="0"/>
              <a:t>Criminale</a:t>
            </a:r>
            <a:r>
              <a:rPr lang="es-ES" sz="2200" i="1" dirty="0" smtClean="0"/>
              <a:t>. </a:t>
            </a:r>
            <a:r>
              <a:rPr lang="es-ES" sz="2200" i="1" dirty="0" err="1" smtClean="0"/>
              <a:t>Rivista</a:t>
            </a:r>
            <a:r>
              <a:rPr lang="es-ES" sz="2200" i="1" dirty="0" smtClean="0"/>
              <a:t> di </a:t>
            </a:r>
            <a:r>
              <a:rPr lang="es-ES" sz="2200" i="1" dirty="0" err="1" smtClean="0"/>
              <a:t>ricerca</a:t>
            </a:r>
            <a:r>
              <a:rPr lang="es-ES" sz="2200" i="1" dirty="0" smtClean="0"/>
              <a:t> e </a:t>
            </a:r>
            <a:r>
              <a:rPr lang="es-ES" sz="2200" i="1" dirty="0" err="1" smtClean="0"/>
              <a:t>dibattito</a:t>
            </a:r>
            <a:r>
              <a:rPr lang="es-ES" sz="2200" i="1" dirty="0" smtClean="0"/>
              <a:t> su </a:t>
            </a:r>
            <a:r>
              <a:rPr lang="es-ES" sz="2200" i="1" dirty="0" err="1" smtClean="0"/>
              <a:t>devianza</a:t>
            </a:r>
            <a:r>
              <a:rPr lang="es-ES" sz="2200" i="1" dirty="0" smtClean="0"/>
              <a:t> e </a:t>
            </a:r>
            <a:r>
              <a:rPr lang="es-ES" sz="2200" i="1" dirty="0" err="1" smtClean="0"/>
              <a:t>controllo</a:t>
            </a:r>
            <a:r>
              <a:rPr lang="es-ES" sz="2200" i="1" dirty="0" smtClean="0"/>
              <a:t> </a:t>
            </a:r>
            <a:r>
              <a:rPr lang="es-ES" sz="2200" i="1" dirty="0" err="1" smtClean="0"/>
              <a:t>sociale</a:t>
            </a:r>
            <a:r>
              <a:rPr lang="es-ES" sz="2200" dirty="0" smtClean="0"/>
              <a:t> (Franco </a:t>
            </a:r>
            <a:r>
              <a:rPr lang="es-ES" sz="2200" dirty="0" err="1" smtClean="0"/>
              <a:t>Bricola-Alessandro</a:t>
            </a:r>
            <a:r>
              <a:rPr lang="es-ES" sz="2200" dirty="0" smtClean="0"/>
              <a:t> </a:t>
            </a:r>
            <a:r>
              <a:rPr lang="es-ES" sz="2200" dirty="0" err="1" smtClean="0"/>
              <a:t>Baratta</a:t>
            </a:r>
            <a:r>
              <a:rPr lang="es-ES" sz="2200" dirty="0" smtClean="0"/>
              <a:t>). Ver su “</a:t>
            </a:r>
            <a:r>
              <a:rPr lang="es-ES" sz="2200" dirty="0" err="1" smtClean="0"/>
              <a:t>Presentazione</a:t>
            </a:r>
            <a:r>
              <a:rPr lang="es-ES" sz="2200" dirty="0" smtClean="0"/>
              <a:t>”.</a:t>
            </a:r>
          </a:p>
          <a:p>
            <a:r>
              <a:rPr lang="es-ES" sz="2200" dirty="0" smtClean="0"/>
              <a:t>Ellos aplicaron las herramientas de aquella S del Dº a la investigación de una “nuevo” objeto de estudio que pasó a denominarse “cuestión criminal”. Pusieron de manifiesto que la mirada de los investigadores se desplaza del acto delictivo al proceso de criminalización: ¿por qué?</a:t>
            </a:r>
          </a:p>
          <a:p>
            <a:r>
              <a:rPr lang="es-ES" sz="2200" b="1" dirty="0" smtClean="0"/>
              <a:t>respecto de objetos que son definidos por normas jurídicas y valoraciones sociales, no puede realizarse una investigación etiológica y </a:t>
            </a:r>
            <a:r>
              <a:rPr lang="es-ES" sz="2200" b="1" dirty="0" err="1" smtClean="0"/>
              <a:t>avalorativa</a:t>
            </a:r>
            <a:r>
              <a:rPr lang="es-ES" sz="2200" b="1" dirty="0" smtClean="0"/>
              <a:t> si no se realiza ANTES una investigación acerca de los valores e intereses que condicionaron e incidieron en la definición de esos objetos</a:t>
            </a:r>
          </a:p>
          <a:p>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1744</Words>
  <Application>Microsoft Office PowerPoint</Application>
  <PresentationFormat>Presentación en pantalla (4:3)</PresentationFormat>
  <Paragraphs>88</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LÍNEAS PARA UNA INVESTIGACIÓN EN SOCIOLOGÍA JURÍDICO PENAL</vt:lpstr>
      <vt:lpstr>I) LA SOCIOLOGÍA DEL DERECHO</vt:lpstr>
      <vt:lpstr>¿SOCIOLOGÍA DEL DERECHO ó SOCIOLOGÍA EN EL DERECHO?</vt:lpstr>
      <vt:lpstr>EL DEBATE ENTRE TREVES Y TARELLO</vt:lpstr>
      <vt:lpstr>¿SUPERACIÓN DEL DEBATE?</vt:lpstr>
      <vt:lpstr>DOGMÁTICA JURÍDICA y  SOCIOLOGÍA JURÍDICA</vt:lpstr>
      <vt:lpstr>NORMATIVISMO y REALISMO JURÍDICO</vt:lpstr>
      <vt:lpstr>HACIA UNA SJ CRÍTICA</vt:lpstr>
      <vt:lpstr>II) DE LA SJ A LA SOCIOLOGÍA DEL CONTROL PENAL</vt:lpstr>
      <vt:lpstr>LA CUESTIÓN DE LA “SELECTIVIDAD”</vt:lpstr>
      <vt:lpstr>LA SOCIOLOGÍA DEL CONTROL PENAL</vt:lpstr>
      <vt:lpstr>EL ÁMBITO DE LA PRODUCCIÓN DEL DERECHO (SP “estático”)</vt:lpstr>
      <vt:lpstr>El (necesario) empleo de la MEMORIA</vt:lpstr>
      <vt:lpstr>EL MOMENTO DE INTERPRETACIÓN y APLICACIÓN DEL DERECHO  (EL SP “DINÁMINCO”)</vt:lpstr>
      <vt:lpstr>EL definitivo desplazamiento del objeto de estudio</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LÍNEAS PARA UNA INVESTIGACIÓN EN SOCIOLOGÍA JURÍDICO PENAL</dc:title>
  <dc:creator>Iñaki Rivera</dc:creator>
  <cp:lastModifiedBy>Charlotte plaza 26</cp:lastModifiedBy>
  <cp:revision>25</cp:revision>
  <dcterms:created xsi:type="dcterms:W3CDTF">2011-09-26T07:44:01Z</dcterms:created>
  <dcterms:modified xsi:type="dcterms:W3CDTF">2011-11-24T13:03:04Z</dcterms:modified>
</cp:coreProperties>
</file>